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  <p:sldMasterId id="2147483660" r:id="rId5"/>
    <p:sldMasterId id="2147483667" r:id="rId6"/>
  </p:sldMasterIdLst>
  <p:notesMasterIdLst>
    <p:notesMasterId r:id="rId56"/>
  </p:notesMasterIdLst>
  <p:handoutMasterIdLst>
    <p:handoutMasterId r:id="rId57"/>
  </p:handoutMasterIdLst>
  <p:sldIdLst>
    <p:sldId id="257" r:id="rId7"/>
    <p:sldId id="478" r:id="rId8"/>
    <p:sldId id="479" r:id="rId9"/>
    <p:sldId id="455" r:id="rId10"/>
    <p:sldId id="466" r:id="rId11"/>
    <p:sldId id="467" r:id="rId12"/>
    <p:sldId id="474" r:id="rId13"/>
    <p:sldId id="469" r:id="rId14"/>
    <p:sldId id="470" r:id="rId15"/>
    <p:sldId id="471" r:id="rId16"/>
    <p:sldId id="472" r:id="rId17"/>
    <p:sldId id="473" r:id="rId18"/>
    <p:sldId id="475" r:id="rId19"/>
    <p:sldId id="256" r:id="rId20"/>
    <p:sldId id="439" r:id="rId21"/>
    <p:sldId id="259" r:id="rId22"/>
    <p:sldId id="453" r:id="rId23"/>
    <p:sldId id="427" r:id="rId24"/>
    <p:sldId id="404" r:id="rId25"/>
    <p:sldId id="405" r:id="rId26"/>
    <p:sldId id="436" r:id="rId27"/>
    <p:sldId id="432" r:id="rId28"/>
    <p:sldId id="437" r:id="rId29"/>
    <p:sldId id="429" r:id="rId30"/>
    <p:sldId id="438" r:id="rId31"/>
    <p:sldId id="410" r:id="rId32"/>
    <p:sldId id="433" r:id="rId33"/>
    <p:sldId id="425" r:id="rId34"/>
    <p:sldId id="422" r:id="rId35"/>
    <p:sldId id="441" r:id="rId36"/>
    <p:sldId id="421" r:id="rId37"/>
    <p:sldId id="440" r:id="rId38"/>
    <p:sldId id="415" r:id="rId39"/>
    <p:sldId id="442" r:id="rId40"/>
    <p:sldId id="443" r:id="rId41"/>
    <p:sldId id="444" r:id="rId42"/>
    <p:sldId id="450" r:id="rId43"/>
    <p:sldId id="451" r:id="rId44"/>
    <p:sldId id="447" r:id="rId45"/>
    <p:sldId id="449" r:id="rId46"/>
    <p:sldId id="435" r:id="rId47"/>
    <p:sldId id="452" r:id="rId48"/>
    <p:sldId id="270" r:id="rId49"/>
    <p:sldId id="477" r:id="rId50"/>
    <p:sldId id="484" r:id="rId51"/>
    <p:sldId id="481" r:id="rId52"/>
    <p:sldId id="482" r:id="rId53"/>
    <p:sldId id="483" r:id="rId54"/>
    <p:sldId id="480" r:id="rId55"/>
  </p:sldIdLst>
  <p:sldSz cx="12192000" cy="6858000"/>
  <p:notesSz cx="13716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C89A996E-090C-4EC6-821E-A9B66023407B}">
          <p14:sldIdLst>
            <p14:sldId id="257"/>
            <p14:sldId id="478"/>
            <p14:sldId id="479"/>
          </p14:sldIdLst>
        </p14:section>
        <p14:section name="Demand Management" id="{9235B25D-283E-4F0A-AB60-136EE544BB6B}">
          <p14:sldIdLst>
            <p14:sldId id="455"/>
            <p14:sldId id="466"/>
            <p14:sldId id="467"/>
            <p14:sldId id="474"/>
            <p14:sldId id="469"/>
            <p14:sldId id="470"/>
            <p14:sldId id="471"/>
            <p14:sldId id="472"/>
            <p14:sldId id="473"/>
            <p14:sldId id="475"/>
          </p14:sldIdLst>
        </p14:section>
        <p14:section name="Bigger Picture" id="{77F73AE5-747D-41CF-9EF4-D0E21171BF78}">
          <p14:sldIdLst>
            <p14:sldId id="256"/>
            <p14:sldId id="439"/>
            <p14:sldId id="259"/>
            <p14:sldId id="453"/>
            <p14:sldId id="427"/>
            <p14:sldId id="404"/>
          </p14:sldIdLst>
        </p14:section>
        <p14:section name="BLUEcloud Now" id="{D6B2715D-52BC-4CDA-AD45-CF750C9BD75D}">
          <p14:sldIdLst>
            <p14:sldId id="405"/>
            <p14:sldId id="436"/>
            <p14:sldId id="432"/>
            <p14:sldId id="437"/>
            <p14:sldId id="429"/>
            <p14:sldId id="438"/>
          </p14:sldIdLst>
        </p14:section>
        <p14:section name="Research &amp; Development" id="{0C832077-C0C0-4C48-8AF5-93604F83AA51}">
          <p14:sldIdLst>
            <p14:sldId id="410"/>
            <p14:sldId id="433"/>
            <p14:sldId id="425"/>
            <p14:sldId id="422"/>
            <p14:sldId id="441"/>
            <p14:sldId id="421"/>
            <p14:sldId id="440"/>
            <p14:sldId id="415"/>
            <p14:sldId id="442"/>
            <p14:sldId id="443"/>
            <p14:sldId id="444"/>
            <p14:sldId id="450"/>
            <p14:sldId id="451"/>
            <p14:sldId id="447"/>
            <p14:sldId id="449"/>
            <p14:sldId id="435"/>
            <p14:sldId id="452"/>
            <p14:sldId id="270"/>
          </p14:sldIdLst>
        </p14:section>
        <p14:section name="Quarterly Topics" id="{8F78D17F-2E37-4671-88ED-1FC547E770BE}">
          <p14:sldIdLst>
            <p14:sldId id="477"/>
            <p14:sldId id="484"/>
            <p14:sldId id="481"/>
            <p14:sldId id="482"/>
            <p14:sldId id="483"/>
            <p14:sldId id="48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BB059A-C21F-9236-2056-CFCDC2DD9E73}" v="19" dt="2019-09-05T13:46:11.617"/>
    <p1510:client id="{93B66704-B25B-C44D-B9E8-F0C7677F16DA}" v="20" dt="2019-09-05T12:37:19.005"/>
    <p1510:client id="{3873B729-51CA-415B-8234-F67D634A5D43}" v="74" dt="2019-09-05T01:58:45.979"/>
    <p1510:client id="{88B28CCD-40D8-45E1-B917-716EAFDA39D7}" v="138" dt="2019-09-05T10:41:14.9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microsoft.com/office/2015/10/relationships/revisionInfo" Target="revisionInfo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61" Type="http://schemas.openxmlformats.org/officeDocument/2006/relationships/theme" Target="theme/theme1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presProps" Target="pres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47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svg"/><Relationship Id="rId1" Type="http://schemas.openxmlformats.org/officeDocument/2006/relationships/image" Target="../media/image67.png"/><Relationship Id="rId6" Type="http://schemas.openxmlformats.org/officeDocument/2006/relationships/image" Target="../media/image72.svg"/><Relationship Id="rId5" Type="http://schemas.openxmlformats.org/officeDocument/2006/relationships/image" Target="../media/image71.png"/><Relationship Id="rId4" Type="http://schemas.openxmlformats.org/officeDocument/2006/relationships/image" Target="../media/image70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47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svg"/><Relationship Id="rId1" Type="http://schemas.openxmlformats.org/officeDocument/2006/relationships/image" Target="../media/image67.png"/><Relationship Id="rId6" Type="http://schemas.openxmlformats.org/officeDocument/2006/relationships/image" Target="../media/image72.svg"/><Relationship Id="rId5" Type="http://schemas.openxmlformats.org/officeDocument/2006/relationships/image" Target="../media/image71.png"/><Relationship Id="rId4" Type="http://schemas.openxmlformats.org/officeDocument/2006/relationships/image" Target="../media/image7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1C04B8-1DC2-446B-AE2D-76CD86218AE4}" type="doc">
      <dgm:prSet loTypeId="urn:microsoft.com/office/officeart/2005/8/layout/cycle3" loCatId="cycle" qsTypeId="urn:microsoft.com/office/officeart/2005/8/quickstyle/simple1" qsCatId="simple" csTypeId="urn:microsoft.com/office/officeart/2005/8/colors/colorful4" csCatId="colorful" phldr="1"/>
      <dgm:spPr/>
    </dgm:pt>
    <dgm:pt modelId="{EDF89762-C579-4E1F-AB80-C00A64832937}">
      <dgm:prSet phldrT="[Text]"/>
      <dgm:spPr/>
      <dgm:t>
        <a:bodyPr/>
        <a:lstStyle/>
        <a:p>
          <a:r>
            <a:rPr lang="en-US"/>
            <a:t>Research</a:t>
          </a:r>
        </a:p>
      </dgm:t>
    </dgm:pt>
    <dgm:pt modelId="{3CA85930-4142-4CCB-9B11-12FB52B04F78}" type="parTrans" cxnId="{C24A9B14-FA53-42B8-8F52-008208B18BC0}">
      <dgm:prSet/>
      <dgm:spPr/>
      <dgm:t>
        <a:bodyPr/>
        <a:lstStyle/>
        <a:p>
          <a:endParaRPr lang="en-US"/>
        </a:p>
      </dgm:t>
    </dgm:pt>
    <dgm:pt modelId="{B0EFEA76-8BC7-4602-84D4-0F195A8B0CD2}" type="sibTrans" cxnId="{C24A9B14-FA53-42B8-8F52-008208B18BC0}">
      <dgm:prSet/>
      <dgm:spPr/>
      <dgm:t>
        <a:bodyPr/>
        <a:lstStyle/>
        <a:p>
          <a:endParaRPr lang="en-US"/>
        </a:p>
      </dgm:t>
    </dgm:pt>
    <dgm:pt modelId="{59FE9BFB-B6DD-4CDD-BC55-095206A5D0AB}">
      <dgm:prSet phldrT="[Text]"/>
      <dgm:spPr/>
      <dgm:t>
        <a:bodyPr/>
        <a:lstStyle/>
        <a:p>
          <a:r>
            <a:rPr lang="en-US"/>
            <a:t>Modify config</a:t>
          </a:r>
        </a:p>
      </dgm:t>
    </dgm:pt>
    <dgm:pt modelId="{07C78249-C538-443E-9CE4-7AB3831529E6}" type="parTrans" cxnId="{D1C27F04-6B02-476B-BDC6-D24133A17A8F}">
      <dgm:prSet/>
      <dgm:spPr/>
      <dgm:t>
        <a:bodyPr/>
        <a:lstStyle/>
        <a:p>
          <a:endParaRPr lang="en-US"/>
        </a:p>
      </dgm:t>
    </dgm:pt>
    <dgm:pt modelId="{87D704ED-5AF1-4E98-920F-F581BC507C88}" type="sibTrans" cxnId="{D1C27F04-6B02-476B-BDC6-D24133A17A8F}">
      <dgm:prSet/>
      <dgm:spPr/>
      <dgm:t>
        <a:bodyPr/>
        <a:lstStyle/>
        <a:p>
          <a:endParaRPr lang="en-US"/>
        </a:p>
      </dgm:t>
    </dgm:pt>
    <dgm:pt modelId="{8FFF368B-F1E7-4628-B2D1-D0143A1D6D2E}">
      <dgm:prSet phldrT="[Text]"/>
      <dgm:spPr/>
      <dgm:t>
        <a:bodyPr/>
        <a:lstStyle/>
        <a:p>
          <a:r>
            <a:rPr lang="en-US"/>
            <a:t>Compare</a:t>
          </a:r>
        </a:p>
      </dgm:t>
    </dgm:pt>
    <dgm:pt modelId="{455B7AD5-CC90-40BC-9B78-687DC111AD3E}" type="parTrans" cxnId="{D6359649-A7F5-4135-A783-7C5BA3A98037}">
      <dgm:prSet/>
      <dgm:spPr/>
      <dgm:t>
        <a:bodyPr/>
        <a:lstStyle/>
        <a:p>
          <a:endParaRPr lang="en-US"/>
        </a:p>
      </dgm:t>
    </dgm:pt>
    <dgm:pt modelId="{AF37B6DF-77AC-4EB9-A6D0-3EB4EDAD894A}" type="sibTrans" cxnId="{D6359649-A7F5-4135-A783-7C5BA3A98037}">
      <dgm:prSet/>
      <dgm:spPr/>
      <dgm:t>
        <a:bodyPr/>
        <a:lstStyle/>
        <a:p>
          <a:endParaRPr lang="en-US"/>
        </a:p>
      </dgm:t>
    </dgm:pt>
    <dgm:pt modelId="{F36FC300-77C0-48D1-B607-3DBBD7D5AB4A}">
      <dgm:prSet phldrT="[Text]"/>
      <dgm:spPr/>
      <dgm:t>
        <a:bodyPr/>
        <a:lstStyle/>
        <a:p>
          <a:r>
            <a:rPr lang="en-US"/>
            <a:t>Gather data</a:t>
          </a:r>
        </a:p>
      </dgm:t>
    </dgm:pt>
    <dgm:pt modelId="{DA7B0EA4-41C9-43E9-8EE7-C3391114FDD1}" type="parTrans" cxnId="{11A088F3-4FAB-41D1-8F3F-C8DDCE576CB3}">
      <dgm:prSet/>
      <dgm:spPr/>
      <dgm:t>
        <a:bodyPr/>
        <a:lstStyle/>
        <a:p>
          <a:endParaRPr lang="en-US"/>
        </a:p>
      </dgm:t>
    </dgm:pt>
    <dgm:pt modelId="{1560E491-6241-42F4-8BC5-155EC7E79507}" type="sibTrans" cxnId="{11A088F3-4FAB-41D1-8F3F-C8DDCE576CB3}">
      <dgm:prSet/>
      <dgm:spPr/>
      <dgm:t>
        <a:bodyPr/>
        <a:lstStyle/>
        <a:p>
          <a:endParaRPr lang="en-US"/>
        </a:p>
      </dgm:t>
    </dgm:pt>
    <dgm:pt modelId="{7AA126ED-D901-472B-92F4-9C372AD6FCD8}">
      <dgm:prSet phldrT="[Text]"/>
      <dgm:spPr/>
      <dgm:t>
        <a:bodyPr/>
        <a:lstStyle/>
        <a:p>
          <a:r>
            <a:rPr lang="en-US"/>
            <a:t>Post data gathering</a:t>
          </a:r>
        </a:p>
      </dgm:t>
    </dgm:pt>
    <dgm:pt modelId="{2F6295D5-22A4-4241-A7AF-6D2D8C4B9F7E}" type="parTrans" cxnId="{8AA1FE0F-5175-4F1D-8037-A9171C3C8537}">
      <dgm:prSet/>
      <dgm:spPr/>
      <dgm:t>
        <a:bodyPr/>
        <a:lstStyle/>
        <a:p>
          <a:endParaRPr lang="en-US"/>
        </a:p>
      </dgm:t>
    </dgm:pt>
    <dgm:pt modelId="{40DA449D-2728-467C-8D72-E7C8330AFC58}" type="sibTrans" cxnId="{8AA1FE0F-5175-4F1D-8037-A9171C3C8537}">
      <dgm:prSet/>
      <dgm:spPr/>
      <dgm:t>
        <a:bodyPr/>
        <a:lstStyle/>
        <a:p>
          <a:endParaRPr lang="en-US"/>
        </a:p>
      </dgm:t>
    </dgm:pt>
    <dgm:pt modelId="{53282803-1871-4EE2-ACCC-9FD30270116F}" type="pres">
      <dgm:prSet presAssocID="{A71C04B8-1DC2-446B-AE2D-76CD86218AE4}" presName="Name0" presStyleCnt="0">
        <dgm:presLayoutVars>
          <dgm:dir/>
          <dgm:resizeHandles val="exact"/>
        </dgm:presLayoutVars>
      </dgm:prSet>
      <dgm:spPr/>
    </dgm:pt>
    <dgm:pt modelId="{864A223D-2629-438D-8C32-4774B1CE87E5}" type="pres">
      <dgm:prSet presAssocID="{A71C04B8-1DC2-446B-AE2D-76CD86218AE4}" presName="cycle" presStyleCnt="0"/>
      <dgm:spPr/>
    </dgm:pt>
    <dgm:pt modelId="{72E02A9B-04B5-4743-B811-74D1FFC06219}" type="pres">
      <dgm:prSet presAssocID="{EDF89762-C579-4E1F-AB80-C00A64832937}" presName="nodeFirstNode" presStyleLbl="node1" presStyleIdx="0" presStyleCnt="5" custScaleY="133055">
        <dgm:presLayoutVars>
          <dgm:bulletEnabled val="1"/>
        </dgm:presLayoutVars>
      </dgm:prSet>
      <dgm:spPr/>
    </dgm:pt>
    <dgm:pt modelId="{2272C53E-0496-47C0-BBC7-D841EB3497DB}" type="pres">
      <dgm:prSet presAssocID="{B0EFEA76-8BC7-4602-84D4-0F195A8B0CD2}" presName="sibTransFirstNode" presStyleLbl="bgShp" presStyleIdx="0" presStyleCnt="1"/>
      <dgm:spPr/>
    </dgm:pt>
    <dgm:pt modelId="{F9781AD6-BDD2-4E10-8F8C-11BE3B275180}" type="pres">
      <dgm:prSet presAssocID="{F36FC300-77C0-48D1-B607-3DBBD7D5AB4A}" presName="nodeFollowingNodes" presStyleLbl="node1" presStyleIdx="1" presStyleCnt="5" custScaleY="133055">
        <dgm:presLayoutVars>
          <dgm:bulletEnabled val="1"/>
        </dgm:presLayoutVars>
      </dgm:prSet>
      <dgm:spPr/>
    </dgm:pt>
    <dgm:pt modelId="{937BF8B3-B484-4185-8E90-5CB1B7B9631E}" type="pres">
      <dgm:prSet presAssocID="{59FE9BFB-B6DD-4CDD-BC55-095206A5D0AB}" presName="nodeFollowingNodes" presStyleLbl="node1" presStyleIdx="2" presStyleCnt="5" custScaleY="133055">
        <dgm:presLayoutVars>
          <dgm:bulletEnabled val="1"/>
        </dgm:presLayoutVars>
      </dgm:prSet>
      <dgm:spPr/>
    </dgm:pt>
    <dgm:pt modelId="{8ABAEA54-DF8A-4BBF-A9CD-96A5F0C6876B}" type="pres">
      <dgm:prSet presAssocID="{7AA126ED-D901-472B-92F4-9C372AD6FCD8}" presName="nodeFollowingNodes" presStyleLbl="node1" presStyleIdx="3" presStyleCnt="5" custScaleY="133055">
        <dgm:presLayoutVars>
          <dgm:bulletEnabled val="1"/>
        </dgm:presLayoutVars>
      </dgm:prSet>
      <dgm:spPr/>
    </dgm:pt>
    <dgm:pt modelId="{EB5FB59B-D23C-436C-82EF-28FB72C36605}" type="pres">
      <dgm:prSet presAssocID="{8FFF368B-F1E7-4628-B2D1-D0143A1D6D2E}" presName="nodeFollowingNodes" presStyleLbl="node1" presStyleIdx="4" presStyleCnt="5" custScaleY="133055">
        <dgm:presLayoutVars>
          <dgm:bulletEnabled val="1"/>
        </dgm:presLayoutVars>
      </dgm:prSet>
      <dgm:spPr/>
    </dgm:pt>
  </dgm:ptLst>
  <dgm:cxnLst>
    <dgm:cxn modelId="{D1C27F04-6B02-476B-BDC6-D24133A17A8F}" srcId="{A71C04B8-1DC2-446B-AE2D-76CD86218AE4}" destId="{59FE9BFB-B6DD-4CDD-BC55-095206A5D0AB}" srcOrd="2" destOrd="0" parTransId="{07C78249-C538-443E-9CE4-7AB3831529E6}" sibTransId="{87D704ED-5AF1-4E98-920F-F581BC507C88}"/>
    <dgm:cxn modelId="{0E82D307-ABA9-4411-BC37-68A77F0E20B8}" type="presOf" srcId="{8FFF368B-F1E7-4628-B2D1-D0143A1D6D2E}" destId="{EB5FB59B-D23C-436C-82EF-28FB72C36605}" srcOrd="0" destOrd="0" presId="urn:microsoft.com/office/officeart/2005/8/layout/cycle3"/>
    <dgm:cxn modelId="{8AA1FE0F-5175-4F1D-8037-A9171C3C8537}" srcId="{A71C04B8-1DC2-446B-AE2D-76CD86218AE4}" destId="{7AA126ED-D901-472B-92F4-9C372AD6FCD8}" srcOrd="3" destOrd="0" parTransId="{2F6295D5-22A4-4241-A7AF-6D2D8C4B9F7E}" sibTransId="{40DA449D-2728-467C-8D72-E7C8330AFC58}"/>
    <dgm:cxn modelId="{C24A9B14-FA53-42B8-8F52-008208B18BC0}" srcId="{A71C04B8-1DC2-446B-AE2D-76CD86218AE4}" destId="{EDF89762-C579-4E1F-AB80-C00A64832937}" srcOrd="0" destOrd="0" parTransId="{3CA85930-4142-4CCB-9B11-12FB52B04F78}" sibTransId="{B0EFEA76-8BC7-4602-84D4-0F195A8B0CD2}"/>
    <dgm:cxn modelId="{6CF9181B-8B78-4025-90E6-D3D6DB8DCDAC}" type="presOf" srcId="{7AA126ED-D901-472B-92F4-9C372AD6FCD8}" destId="{8ABAEA54-DF8A-4BBF-A9CD-96A5F0C6876B}" srcOrd="0" destOrd="0" presId="urn:microsoft.com/office/officeart/2005/8/layout/cycle3"/>
    <dgm:cxn modelId="{88FC9438-29C0-4460-9D09-BA5B5D40B13D}" type="presOf" srcId="{59FE9BFB-B6DD-4CDD-BC55-095206A5D0AB}" destId="{937BF8B3-B484-4185-8E90-5CB1B7B9631E}" srcOrd="0" destOrd="0" presId="urn:microsoft.com/office/officeart/2005/8/layout/cycle3"/>
    <dgm:cxn modelId="{D6359649-A7F5-4135-A783-7C5BA3A98037}" srcId="{A71C04B8-1DC2-446B-AE2D-76CD86218AE4}" destId="{8FFF368B-F1E7-4628-B2D1-D0143A1D6D2E}" srcOrd="4" destOrd="0" parTransId="{455B7AD5-CC90-40BC-9B78-687DC111AD3E}" sibTransId="{AF37B6DF-77AC-4EB9-A6D0-3EB4EDAD894A}"/>
    <dgm:cxn modelId="{0092178F-28AE-4351-B532-7775F046E2D3}" type="presOf" srcId="{A71C04B8-1DC2-446B-AE2D-76CD86218AE4}" destId="{53282803-1871-4EE2-ACCC-9FD30270116F}" srcOrd="0" destOrd="0" presId="urn:microsoft.com/office/officeart/2005/8/layout/cycle3"/>
    <dgm:cxn modelId="{3FBCD890-3213-49A3-8400-AD32F547D94E}" type="presOf" srcId="{F36FC300-77C0-48D1-B607-3DBBD7D5AB4A}" destId="{F9781AD6-BDD2-4E10-8F8C-11BE3B275180}" srcOrd="0" destOrd="0" presId="urn:microsoft.com/office/officeart/2005/8/layout/cycle3"/>
    <dgm:cxn modelId="{F65135C8-30EC-43BE-BA9E-2942ECB74854}" type="presOf" srcId="{EDF89762-C579-4E1F-AB80-C00A64832937}" destId="{72E02A9B-04B5-4743-B811-74D1FFC06219}" srcOrd="0" destOrd="0" presId="urn:microsoft.com/office/officeart/2005/8/layout/cycle3"/>
    <dgm:cxn modelId="{53A51FE4-5124-4FBE-A95C-A7DB7E1F3BEC}" type="presOf" srcId="{B0EFEA76-8BC7-4602-84D4-0F195A8B0CD2}" destId="{2272C53E-0496-47C0-BBC7-D841EB3497DB}" srcOrd="0" destOrd="0" presId="urn:microsoft.com/office/officeart/2005/8/layout/cycle3"/>
    <dgm:cxn modelId="{11A088F3-4FAB-41D1-8F3F-C8DDCE576CB3}" srcId="{A71C04B8-1DC2-446B-AE2D-76CD86218AE4}" destId="{F36FC300-77C0-48D1-B607-3DBBD7D5AB4A}" srcOrd="1" destOrd="0" parTransId="{DA7B0EA4-41C9-43E9-8EE7-C3391114FDD1}" sibTransId="{1560E491-6241-42F4-8BC5-155EC7E79507}"/>
    <dgm:cxn modelId="{DAEE2382-2E5F-467E-85A0-AA210E9BBB69}" type="presParOf" srcId="{53282803-1871-4EE2-ACCC-9FD30270116F}" destId="{864A223D-2629-438D-8C32-4774B1CE87E5}" srcOrd="0" destOrd="0" presId="urn:microsoft.com/office/officeart/2005/8/layout/cycle3"/>
    <dgm:cxn modelId="{CEA9D1E0-A2B0-4977-A1A8-4FB0339E5EA5}" type="presParOf" srcId="{864A223D-2629-438D-8C32-4774B1CE87E5}" destId="{72E02A9B-04B5-4743-B811-74D1FFC06219}" srcOrd="0" destOrd="0" presId="urn:microsoft.com/office/officeart/2005/8/layout/cycle3"/>
    <dgm:cxn modelId="{87907DBB-9113-42A1-AA0F-D83D609E1F17}" type="presParOf" srcId="{864A223D-2629-438D-8C32-4774B1CE87E5}" destId="{2272C53E-0496-47C0-BBC7-D841EB3497DB}" srcOrd="1" destOrd="0" presId="urn:microsoft.com/office/officeart/2005/8/layout/cycle3"/>
    <dgm:cxn modelId="{D9D80515-E518-4EFD-BDAE-96B8F4C8DCDB}" type="presParOf" srcId="{864A223D-2629-438D-8C32-4774B1CE87E5}" destId="{F9781AD6-BDD2-4E10-8F8C-11BE3B275180}" srcOrd="2" destOrd="0" presId="urn:microsoft.com/office/officeart/2005/8/layout/cycle3"/>
    <dgm:cxn modelId="{85F8E5C7-A52E-4888-8584-8F03154763A4}" type="presParOf" srcId="{864A223D-2629-438D-8C32-4774B1CE87E5}" destId="{937BF8B3-B484-4185-8E90-5CB1B7B9631E}" srcOrd="3" destOrd="0" presId="urn:microsoft.com/office/officeart/2005/8/layout/cycle3"/>
    <dgm:cxn modelId="{4C8AB9C1-C131-4C27-8BED-8A3FFCF59591}" type="presParOf" srcId="{864A223D-2629-438D-8C32-4774B1CE87E5}" destId="{8ABAEA54-DF8A-4BBF-A9CD-96A5F0C6876B}" srcOrd="4" destOrd="0" presId="urn:microsoft.com/office/officeart/2005/8/layout/cycle3"/>
    <dgm:cxn modelId="{E4ADB998-E9C4-4C5A-BE8F-A1F24072C20C}" type="presParOf" srcId="{864A223D-2629-438D-8C32-4774B1CE87E5}" destId="{EB5FB59B-D23C-436C-82EF-28FB72C36605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2AA838-96B5-4EE7-8E7F-7B3335D62778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DAAE79-B207-4202-8D38-651D256C9ECF}">
      <dgm:prSet phldrT="[Text]"/>
      <dgm:spPr/>
      <dgm:t>
        <a:bodyPr/>
        <a:lstStyle/>
        <a:p>
          <a:r>
            <a:rPr lang="en-US"/>
            <a:t>XYZ shares</a:t>
          </a:r>
        </a:p>
      </dgm:t>
    </dgm:pt>
    <dgm:pt modelId="{E2954945-8CFB-4E37-BA3E-5B04B335F1C7}" type="parTrans" cxnId="{5E815104-E70F-4675-AB9B-0FF1514A61EC}">
      <dgm:prSet/>
      <dgm:spPr/>
      <dgm:t>
        <a:bodyPr/>
        <a:lstStyle/>
        <a:p>
          <a:endParaRPr lang="en-US"/>
        </a:p>
      </dgm:t>
    </dgm:pt>
    <dgm:pt modelId="{D7BF279B-C764-4C27-B3E2-EEAAA730893A}" type="sibTrans" cxnId="{5E815104-E70F-4675-AB9B-0FF1514A61EC}">
      <dgm:prSet/>
      <dgm:spPr/>
      <dgm:t>
        <a:bodyPr/>
        <a:lstStyle/>
        <a:p>
          <a:endParaRPr lang="en-US"/>
        </a:p>
      </dgm:t>
    </dgm:pt>
    <dgm:pt modelId="{5E0AC44B-90E0-4047-A791-AD796E7AFB6E}">
      <dgm:prSet phldrT="[Text]"/>
      <dgm:spPr/>
      <dgm:t>
        <a:bodyPr/>
        <a:lstStyle/>
        <a:p>
          <a:r>
            <a:rPr lang="en-US"/>
            <a:t>ABC restricts</a:t>
          </a:r>
        </a:p>
      </dgm:t>
    </dgm:pt>
    <dgm:pt modelId="{9803F58B-5D90-4691-BAF3-5F1563F6724B}" type="parTrans" cxnId="{A2A4A4F6-8C3A-443F-B46B-2F6BB4F94D5B}">
      <dgm:prSet/>
      <dgm:spPr/>
      <dgm:t>
        <a:bodyPr/>
        <a:lstStyle/>
        <a:p>
          <a:endParaRPr lang="en-US"/>
        </a:p>
      </dgm:t>
    </dgm:pt>
    <dgm:pt modelId="{690817CF-C668-4C68-8311-804AA3F3BBBA}" type="sibTrans" cxnId="{A2A4A4F6-8C3A-443F-B46B-2F6BB4F94D5B}">
      <dgm:prSet/>
      <dgm:spPr/>
      <dgm:t>
        <a:bodyPr/>
        <a:lstStyle/>
        <a:p>
          <a:endParaRPr lang="en-US"/>
        </a:p>
      </dgm:t>
    </dgm:pt>
    <dgm:pt modelId="{BD78B56C-AF6B-426D-868C-8B4CDE544FE8}">
      <dgm:prSet phldrT="[Text]"/>
      <dgm:spPr/>
      <dgm:t>
        <a:bodyPr/>
        <a:lstStyle/>
        <a:p>
          <a:r>
            <a:rPr lang="en-US"/>
            <a:t>XYZ restricts</a:t>
          </a:r>
        </a:p>
      </dgm:t>
    </dgm:pt>
    <dgm:pt modelId="{51CB52C5-D600-4D4E-A2A1-F1BBAFEF56FB}" type="parTrans" cxnId="{FE46994E-76B8-4437-9F83-32D5DC2C57DA}">
      <dgm:prSet/>
      <dgm:spPr/>
      <dgm:t>
        <a:bodyPr/>
        <a:lstStyle/>
        <a:p>
          <a:endParaRPr lang="en-US"/>
        </a:p>
      </dgm:t>
    </dgm:pt>
    <dgm:pt modelId="{FA51C24D-53A7-4D80-BD81-A3099D19A2A6}" type="sibTrans" cxnId="{FE46994E-76B8-4437-9F83-32D5DC2C57DA}">
      <dgm:prSet/>
      <dgm:spPr/>
      <dgm:t>
        <a:bodyPr/>
        <a:lstStyle/>
        <a:p>
          <a:endParaRPr lang="en-US"/>
        </a:p>
      </dgm:t>
    </dgm:pt>
    <dgm:pt modelId="{FD3F7EEF-9E84-4420-9849-27931C4D5826}" type="pres">
      <dgm:prSet presAssocID="{422AA838-96B5-4EE7-8E7F-7B3335D62778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3ABA5FDC-33EF-4A55-AEE2-41A5C1323926}" type="pres">
      <dgm:prSet presAssocID="{27DAAE79-B207-4202-8D38-651D256C9ECF}" presName="Accent1" presStyleCnt="0"/>
      <dgm:spPr/>
    </dgm:pt>
    <dgm:pt modelId="{DB4D12A6-BF94-4987-829F-EA6F7452BE17}" type="pres">
      <dgm:prSet presAssocID="{27DAAE79-B207-4202-8D38-651D256C9ECF}" presName="Accent" presStyleLbl="node1" presStyleIdx="0" presStyleCnt="3"/>
      <dgm:spPr/>
    </dgm:pt>
    <dgm:pt modelId="{AD93B3F3-E6E2-4CF5-8F62-9B9D43F5C3C2}" type="pres">
      <dgm:prSet presAssocID="{27DAAE79-B207-4202-8D38-651D256C9ECF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761E6039-45D7-4251-A94F-53E8B40F5C7C}" type="pres">
      <dgm:prSet presAssocID="{5E0AC44B-90E0-4047-A791-AD796E7AFB6E}" presName="Accent2" presStyleCnt="0"/>
      <dgm:spPr/>
    </dgm:pt>
    <dgm:pt modelId="{CAA55B21-8FEC-4D62-BE3C-50E0B6D89433}" type="pres">
      <dgm:prSet presAssocID="{5E0AC44B-90E0-4047-A791-AD796E7AFB6E}" presName="Accent" presStyleLbl="node1" presStyleIdx="1" presStyleCnt="3"/>
      <dgm:spPr/>
    </dgm:pt>
    <dgm:pt modelId="{22A7F308-0303-44CD-AEF5-FF917F43AC78}" type="pres">
      <dgm:prSet presAssocID="{5E0AC44B-90E0-4047-A791-AD796E7AFB6E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3D1E5BFC-339A-4AC9-870F-86A7A36E9712}" type="pres">
      <dgm:prSet presAssocID="{BD78B56C-AF6B-426D-868C-8B4CDE544FE8}" presName="Accent3" presStyleCnt="0"/>
      <dgm:spPr/>
    </dgm:pt>
    <dgm:pt modelId="{93A6247F-EDD0-4B65-B9B7-95D191408CEA}" type="pres">
      <dgm:prSet presAssocID="{BD78B56C-AF6B-426D-868C-8B4CDE544FE8}" presName="Accent" presStyleLbl="node1" presStyleIdx="2" presStyleCnt="3"/>
      <dgm:spPr/>
    </dgm:pt>
    <dgm:pt modelId="{BFC611BC-2495-4490-A6BC-CED3849F564B}" type="pres">
      <dgm:prSet presAssocID="{BD78B56C-AF6B-426D-868C-8B4CDE544FE8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5E815104-E70F-4675-AB9B-0FF1514A61EC}" srcId="{422AA838-96B5-4EE7-8E7F-7B3335D62778}" destId="{27DAAE79-B207-4202-8D38-651D256C9ECF}" srcOrd="0" destOrd="0" parTransId="{E2954945-8CFB-4E37-BA3E-5B04B335F1C7}" sibTransId="{D7BF279B-C764-4C27-B3E2-EEAAA730893A}"/>
    <dgm:cxn modelId="{F9C06D25-12FC-4713-8D12-953CFC0A4F84}" type="presOf" srcId="{27DAAE79-B207-4202-8D38-651D256C9ECF}" destId="{AD93B3F3-E6E2-4CF5-8F62-9B9D43F5C3C2}" srcOrd="0" destOrd="0" presId="urn:microsoft.com/office/officeart/2009/layout/CircleArrowProcess"/>
    <dgm:cxn modelId="{1910BB3A-5B88-46A5-92F9-69273C60C6A2}" type="presOf" srcId="{422AA838-96B5-4EE7-8E7F-7B3335D62778}" destId="{FD3F7EEF-9E84-4420-9849-27931C4D5826}" srcOrd="0" destOrd="0" presId="urn:microsoft.com/office/officeart/2009/layout/CircleArrowProcess"/>
    <dgm:cxn modelId="{FE46994E-76B8-4437-9F83-32D5DC2C57DA}" srcId="{422AA838-96B5-4EE7-8E7F-7B3335D62778}" destId="{BD78B56C-AF6B-426D-868C-8B4CDE544FE8}" srcOrd="2" destOrd="0" parTransId="{51CB52C5-D600-4D4E-A2A1-F1BBAFEF56FB}" sibTransId="{FA51C24D-53A7-4D80-BD81-A3099D19A2A6}"/>
    <dgm:cxn modelId="{F75C1384-C03B-45CA-9BAD-D537977FDC56}" type="presOf" srcId="{5E0AC44B-90E0-4047-A791-AD796E7AFB6E}" destId="{22A7F308-0303-44CD-AEF5-FF917F43AC78}" srcOrd="0" destOrd="0" presId="urn:microsoft.com/office/officeart/2009/layout/CircleArrowProcess"/>
    <dgm:cxn modelId="{A2A4A4F6-8C3A-443F-B46B-2F6BB4F94D5B}" srcId="{422AA838-96B5-4EE7-8E7F-7B3335D62778}" destId="{5E0AC44B-90E0-4047-A791-AD796E7AFB6E}" srcOrd="1" destOrd="0" parTransId="{9803F58B-5D90-4691-BAF3-5F1563F6724B}" sibTransId="{690817CF-C668-4C68-8311-804AA3F3BBBA}"/>
    <dgm:cxn modelId="{8BBEA4F9-0574-48EB-A3D4-7E59893F6BF3}" type="presOf" srcId="{BD78B56C-AF6B-426D-868C-8B4CDE544FE8}" destId="{BFC611BC-2495-4490-A6BC-CED3849F564B}" srcOrd="0" destOrd="0" presId="urn:microsoft.com/office/officeart/2009/layout/CircleArrowProcess"/>
    <dgm:cxn modelId="{48C0E06D-F9A6-4517-ADD8-3E1ED8ED5E8C}" type="presParOf" srcId="{FD3F7EEF-9E84-4420-9849-27931C4D5826}" destId="{3ABA5FDC-33EF-4A55-AEE2-41A5C1323926}" srcOrd="0" destOrd="0" presId="urn:microsoft.com/office/officeart/2009/layout/CircleArrowProcess"/>
    <dgm:cxn modelId="{2A8C42A5-AD2D-473E-BF3C-E70FF242E4D1}" type="presParOf" srcId="{3ABA5FDC-33EF-4A55-AEE2-41A5C1323926}" destId="{DB4D12A6-BF94-4987-829F-EA6F7452BE17}" srcOrd="0" destOrd="0" presId="urn:microsoft.com/office/officeart/2009/layout/CircleArrowProcess"/>
    <dgm:cxn modelId="{9B25056A-620F-4EFF-8732-83E712CF4F66}" type="presParOf" srcId="{FD3F7EEF-9E84-4420-9849-27931C4D5826}" destId="{AD93B3F3-E6E2-4CF5-8F62-9B9D43F5C3C2}" srcOrd="1" destOrd="0" presId="urn:microsoft.com/office/officeart/2009/layout/CircleArrowProcess"/>
    <dgm:cxn modelId="{2420C2C0-E6ED-40B0-A1D1-EA85FA52E288}" type="presParOf" srcId="{FD3F7EEF-9E84-4420-9849-27931C4D5826}" destId="{761E6039-45D7-4251-A94F-53E8B40F5C7C}" srcOrd="2" destOrd="0" presId="urn:microsoft.com/office/officeart/2009/layout/CircleArrowProcess"/>
    <dgm:cxn modelId="{D17865DB-70D2-4038-9E0A-62F9753A43C9}" type="presParOf" srcId="{761E6039-45D7-4251-A94F-53E8B40F5C7C}" destId="{CAA55B21-8FEC-4D62-BE3C-50E0B6D89433}" srcOrd="0" destOrd="0" presId="urn:microsoft.com/office/officeart/2009/layout/CircleArrowProcess"/>
    <dgm:cxn modelId="{686DED5E-F1ED-4E23-B6D9-04411D5E853C}" type="presParOf" srcId="{FD3F7EEF-9E84-4420-9849-27931C4D5826}" destId="{22A7F308-0303-44CD-AEF5-FF917F43AC78}" srcOrd="3" destOrd="0" presId="urn:microsoft.com/office/officeart/2009/layout/CircleArrowProcess"/>
    <dgm:cxn modelId="{4BA16A3B-8AFB-4A04-8A36-D572A0640966}" type="presParOf" srcId="{FD3F7EEF-9E84-4420-9849-27931C4D5826}" destId="{3D1E5BFC-339A-4AC9-870F-86A7A36E9712}" srcOrd="4" destOrd="0" presId="urn:microsoft.com/office/officeart/2009/layout/CircleArrowProcess"/>
    <dgm:cxn modelId="{1D5EA47D-0240-4D97-894D-7BD10405F529}" type="presParOf" srcId="{3D1E5BFC-339A-4AC9-870F-86A7A36E9712}" destId="{93A6247F-EDD0-4B65-B9B7-95D191408CEA}" srcOrd="0" destOrd="0" presId="urn:microsoft.com/office/officeart/2009/layout/CircleArrowProcess"/>
    <dgm:cxn modelId="{AD11AC63-C829-440A-8C7A-14B05AC042FC}" type="presParOf" srcId="{FD3F7EEF-9E84-4420-9849-27931C4D5826}" destId="{BFC611BC-2495-4490-A6BC-CED3849F564B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5F94F7-BF70-4991-96BB-AE61D1F5A71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80B1E315-4538-4B4D-86A8-A7B0488043B0}">
      <dgm:prSet phldrT="[Text]"/>
      <dgm:spPr>
        <a:solidFill>
          <a:schemeClr val="accent1"/>
        </a:solidFill>
      </dgm:spPr>
      <dgm:t>
        <a:bodyPr/>
        <a:lstStyle/>
        <a:p>
          <a:r>
            <a:rPr lang="en-US">
              <a:solidFill>
                <a:schemeClr val="tx1"/>
              </a:solidFill>
            </a:rPr>
            <a:t>What does BLUEcloud do</a:t>
          </a:r>
        </a:p>
      </dgm:t>
    </dgm:pt>
    <dgm:pt modelId="{6D8135A1-1D00-44C9-ACE9-64ACDA1F9CB1}" type="parTrans" cxnId="{23569E78-CA10-40C8-8A29-E55F10D6D718}">
      <dgm:prSet/>
      <dgm:spPr/>
      <dgm:t>
        <a:bodyPr/>
        <a:lstStyle/>
        <a:p>
          <a:endParaRPr lang="en-US"/>
        </a:p>
      </dgm:t>
    </dgm:pt>
    <dgm:pt modelId="{77B3E2B1-A1EF-4928-87F9-E477A09FB809}" type="sibTrans" cxnId="{23569E78-CA10-40C8-8A29-E55F10D6D718}">
      <dgm:prSet/>
      <dgm:spPr/>
      <dgm:t>
        <a:bodyPr/>
        <a:lstStyle/>
        <a:p>
          <a:endParaRPr lang="en-US"/>
        </a:p>
      </dgm:t>
    </dgm:pt>
    <dgm:pt modelId="{8CB7F1A2-C839-4EA7-BA01-0F52A2B0F656}">
      <dgm:prSet phldrT="[Text]"/>
      <dgm:spPr>
        <a:solidFill>
          <a:schemeClr val="accent6"/>
        </a:solidFill>
      </dgm:spPr>
      <dgm:t>
        <a:bodyPr/>
        <a:lstStyle/>
        <a:p>
          <a:r>
            <a:rPr lang="en-US">
              <a:solidFill>
                <a:schemeClr val="tx1"/>
              </a:solidFill>
            </a:rPr>
            <a:t> for us and our patrons?</a:t>
          </a:r>
        </a:p>
      </dgm:t>
    </dgm:pt>
    <dgm:pt modelId="{5C5472D4-CA15-4895-8BDB-637BDE1F7792}" type="parTrans" cxnId="{14D798C8-17C4-408E-993C-D1A3B6CD3950}">
      <dgm:prSet/>
      <dgm:spPr/>
      <dgm:t>
        <a:bodyPr/>
        <a:lstStyle/>
        <a:p>
          <a:endParaRPr lang="en-US"/>
        </a:p>
      </dgm:t>
    </dgm:pt>
    <dgm:pt modelId="{C9D60CAB-F996-4319-AEA2-5B9B6821881B}" type="sibTrans" cxnId="{14D798C8-17C4-408E-993C-D1A3B6CD3950}">
      <dgm:prSet/>
      <dgm:spPr/>
      <dgm:t>
        <a:bodyPr/>
        <a:lstStyle/>
        <a:p>
          <a:endParaRPr lang="en-US"/>
        </a:p>
      </dgm:t>
    </dgm:pt>
    <dgm:pt modelId="{F5D9C3D8-E94D-400B-9A5D-460F72602F83}" type="pres">
      <dgm:prSet presAssocID="{605F94F7-BF70-4991-96BB-AE61D1F5A711}" presName="Name0" presStyleCnt="0">
        <dgm:presLayoutVars>
          <dgm:dir/>
          <dgm:resizeHandles val="exact"/>
        </dgm:presLayoutVars>
      </dgm:prSet>
      <dgm:spPr/>
    </dgm:pt>
    <dgm:pt modelId="{474C81A1-EBDC-4AF7-B34C-6BA15F67443D}" type="pres">
      <dgm:prSet presAssocID="{80B1E315-4538-4B4D-86A8-A7B0488043B0}" presName="parTxOnly" presStyleLbl="node1" presStyleIdx="0" presStyleCnt="2">
        <dgm:presLayoutVars>
          <dgm:bulletEnabled val="1"/>
        </dgm:presLayoutVars>
      </dgm:prSet>
      <dgm:spPr/>
    </dgm:pt>
    <dgm:pt modelId="{1CD9D011-15C1-499E-AB3F-03289C4ABA4B}" type="pres">
      <dgm:prSet presAssocID="{77B3E2B1-A1EF-4928-87F9-E477A09FB809}" presName="parSpace" presStyleCnt="0"/>
      <dgm:spPr/>
    </dgm:pt>
    <dgm:pt modelId="{9787943F-B4CE-4B34-A8DF-20470E3A1708}" type="pres">
      <dgm:prSet presAssocID="{8CB7F1A2-C839-4EA7-BA01-0F52A2B0F656}" presName="parTxOnly" presStyleLbl="node1" presStyleIdx="1" presStyleCnt="2">
        <dgm:presLayoutVars>
          <dgm:bulletEnabled val="1"/>
        </dgm:presLayoutVars>
      </dgm:prSet>
      <dgm:spPr/>
    </dgm:pt>
  </dgm:ptLst>
  <dgm:cxnLst>
    <dgm:cxn modelId="{FF7C6D5E-3037-4391-883C-A168D89AE2D6}" type="presOf" srcId="{80B1E315-4538-4B4D-86A8-A7B0488043B0}" destId="{474C81A1-EBDC-4AF7-B34C-6BA15F67443D}" srcOrd="0" destOrd="0" presId="urn:microsoft.com/office/officeart/2005/8/layout/hChevron3"/>
    <dgm:cxn modelId="{23569E78-CA10-40C8-8A29-E55F10D6D718}" srcId="{605F94F7-BF70-4991-96BB-AE61D1F5A711}" destId="{80B1E315-4538-4B4D-86A8-A7B0488043B0}" srcOrd="0" destOrd="0" parTransId="{6D8135A1-1D00-44C9-ACE9-64ACDA1F9CB1}" sibTransId="{77B3E2B1-A1EF-4928-87F9-E477A09FB809}"/>
    <dgm:cxn modelId="{241C2A85-4CCC-42EC-8C13-2E66CE170505}" type="presOf" srcId="{8CB7F1A2-C839-4EA7-BA01-0F52A2B0F656}" destId="{9787943F-B4CE-4B34-A8DF-20470E3A1708}" srcOrd="0" destOrd="0" presId="urn:microsoft.com/office/officeart/2005/8/layout/hChevron3"/>
    <dgm:cxn modelId="{19F9F88B-7F62-4422-A6E6-01F7315DAD39}" type="presOf" srcId="{605F94F7-BF70-4991-96BB-AE61D1F5A711}" destId="{F5D9C3D8-E94D-400B-9A5D-460F72602F83}" srcOrd="0" destOrd="0" presId="urn:microsoft.com/office/officeart/2005/8/layout/hChevron3"/>
    <dgm:cxn modelId="{14D798C8-17C4-408E-993C-D1A3B6CD3950}" srcId="{605F94F7-BF70-4991-96BB-AE61D1F5A711}" destId="{8CB7F1A2-C839-4EA7-BA01-0F52A2B0F656}" srcOrd="1" destOrd="0" parTransId="{5C5472D4-CA15-4895-8BDB-637BDE1F7792}" sibTransId="{C9D60CAB-F996-4319-AEA2-5B9B6821881B}"/>
    <dgm:cxn modelId="{1C2E0F74-F8EF-48F7-96D0-F72AAE101E6F}" type="presParOf" srcId="{F5D9C3D8-E94D-400B-9A5D-460F72602F83}" destId="{474C81A1-EBDC-4AF7-B34C-6BA15F67443D}" srcOrd="0" destOrd="0" presId="urn:microsoft.com/office/officeart/2005/8/layout/hChevron3"/>
    <dgm:cxn modelId="{A945CA93-D9A9-47FA-AE3B-EB8092D06F94}" type="presParOf" srcId="{F5D9C3D8-E94D-400B-9A5D-460F72602F83}" destId="{1CD9D011-15C1-499E-AB3F-03289C4ABA4B}" srcOrd="1" destOrd="0" presId="urn:microsoft.com/office/officeart/2005/8/layout/hChevron3"/>
    <dgm:cxn modelId="{E933C10C-720C-4F0B-ABAD-8CC3E465EEB1}" type="presParOf" srcId="{F5D9C3D8-E94D-400B-9A5D-460F72602F83}" destId="{9787943F-B4CE-4B34-A8DF-20470E3A1708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E172F1-C6D0-4C83-BD12-FF373BE997FF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2D143421-8310-4928-AE1D-1B0AB82B7ABE}">
      <dgm:prSet/>
      <dgm:spPr/>
      <dgm:t>
        <a:bodyPr/>
        <a:lstStyle/>
        <a:p>
          <a:pPr>
            <a:defRPr b="1"/>
          </a:pPr>
          <a:r>
            <a:rPr lang="en-US" dirty="0"/>
            <a:t>SPP: Strategic Partnership Program</a:t>
          </a:r>
        </a:p>
      </dgm:t>
    </dgm:pt>
    <dgm:pt modelId="{5D777D88-6196-402D-A219-2EE27273DCF8}" type="parTrans" cxnId="{CB60F6DA-1C27-43C8-9049-492AB6341E38}">
      <dgm:prSet/>
      <dgm:spPr/>
      <dgm:t>
        <a:bodyPr/>
        <a:lstStyle/>
        <a:p>
          <a:endParaRPr lang="en-US"/>
        </a:p>
      </dgm:t>
    </dgm:pt>
    <dgm:pt modelId="{03F1455E-C7B9-498B-9518-A5977680BD62}" type="sibTrans" cxnId="{CB60F6DA-1C27-43C8-9049-492AB6341E38}">
      <dgm:prSet/>
      <dgm:spPr/>
      <dgm:t>
        <a:bodyPr/>
        <a:lstStyle/>
        <a:p>
          <a:endParaRPr lang="en-US"/>
        </a:p>
      </dgm:t>
    </dgm:pt>
    <dgm:pt modelId="{D8D640FB-C5E5-4009-B956-6B29FDE39CFE}">
      <dgm:prSet/>
      <dgm:spPr/>
      <dgm:t>
        <a:bodyPr/>
        <a:lstStyle/>
        <a:p>
          <a:r>
            <a:rPr lang="en-US" b="1" dirty="0"/>
            <a:t>Exists to create customer participation in new feature discussions, user centered design and product direction</a:t>
          </a:r>
        </a:p>
      </dgm:t>
    </dgm:pt>
    <dgm:pt modelId="{DD431787-15C8-4E7C-9E26-065BC1612C0D}" type="parTrans" cxnId="{5A682021-DF35-49CE-890B-EE3B653A6DC5}">
      <dgm:prSet/>
      <dgm:spPr/>
      <dgm:t>
        <a:bodyPr/>
        <a:lstStyle/>
        <a:p>
          <a:endParaRPr lang="en-US"/>
        </a:p>
      </dgm:t>
    </dgm:pt>
    <dgm:pt modelId="{28F1C3A2-17EC-4C2F-850F-6DE2C80C68CA}" type="sibTrans" cxnId="{5A682021-DF35-49CE-890B-EE3B653A6DC5}">
      <dgm:prSet/>
      <dgm:spPr/>
      <dgm:t>
        <a:bodyPr/>
        <a:lstStyle/>
        <a:p>
          <a:endParaRPr lang="en-US"/>
        </a:p>
      </dgm:t>
    </dgm:pt>
    <dgm:pt modelId="{903AD1CE-F562-4F6B-988B-E0439D7D3FD1}">
      <dgm:prSet/>
      <dgm:spPr/>
      <dgm:t>
        <a:bodyPr/>
        <a:lstStyle/>
        <a:p>
          <a:r>
            <a:rPr lang="en-US" dirty="0"/>
            <a:t>Providing feedback on features earlier in development cycle while there is still time to incorporate feedback into product</a:t>
          </a:r>
        </a:p>
      </dgm:t>
    </dgm:pt>
    <dgm:pt modelId="{5DAFC01E-6299-4869-9E95-EF17068C60F4}" type="parTrans" cxnId="{FECFA3D5-1889-4C68-B6B2-3E84776FBD84}">
      <dgm:prSet/>
      <dgm:spPr/>
      <dgm:t>
        <a:bodyPr/>
        <a:lstStyle/>
        <a:p>
          <a:endParaRPr lang="en-US"/>
        </a:p>
      </dgm:t>
    </dgm:pt>
    <dgm:pt modelId="{FE81DDAB-75A5-4CB8-BE4C-2A90512720BC}" type="sibTrans" cxnId="{FECFA3D5-1889-4C68-B6B2-3E84776FBD84}">
      <dgm:prSet/>
      <dgm:spPr/>
      <dgm:t>
        <a:bodyPr/>
        <a:lstStyle/>
        <a:p>
          <a:endParaRPr lang="en-US"/>
        </a:p>
      </dgm:t>
    </dgm:pt>
    <dgm:pt modelId="{36B3D34E-B1CF-467E-8BB1-B3F81BB24995}">
      <dgm:prSet/>
      <dgm:spPr/>
      <dgm:t>
        <a:bodyPr/>
        <a:lstStyle/>
        <a:p>
          <a:pPr>
            <a:defRPr b="1"/>
          </a:pPr>
          <a:r>
            <a:rPr lang="en-US" dirty="0"/>
            <a:t>Beta Testing</a:t>
          </a:r>
        </a:p>
      </dgm:t>
    </dgm:pt>
    <dgm:pt modelId="{521333C2-6C14-4845-8529-9D6CFB1DCF64}" type="parTrans" cxnId="{697151BC-FEF6-491B-BFA6-A8949A560E2D}">
      <dgm:prSet/>
      <dgm:spPr/>
      <dgm:t>
        <a:bodyPr/>
        <a:lstStyle/>
        <a:p>
          <a:endParaRPr lang="en-US"/>
        </a:p>
      </dgm:t>
    </dgm:pt>
    <dgm:pt modelId="{9FFF5844-D98C-4ABB-B0CA-B54E146F998A}" type="sibTrans" cxnId="{697151BC-FEF6-491B-BFA6-A8949A560E2D}">
      <dgm:prSet/>
      <dgm:spPr/>
      <dgm:t>
        <a:bodyPr/>
        <a:lstStyle/>
        <a:p>
          <a:endParaRPr lang="en-US"/>
        </a:p>
      </dgm:t>
    </dgm:pt>
    <dgm:pt modelId="{5FD11324-C6A0-4F36-B491-7B06C8C2F433}">
      <dgm:prSet/>
      <dgm:spPr/>
      <dgm:t>
        <a:bodyPr/>
        <a:lstStyle/>
        <a:p>
          <a:r>
            <a:rPr lang="en-US" b="1" dirty="0"/>
            <a:t>Customer Testing of Newly Developed Software releases prior to General Release </a:t>
          </a:r>
        </a:p>
      </dgm:t>
    </dgm:pt>
    <dgm:pt modelId="{713D1F36-6699-425F-84C1-09FCECF1AF23}" type="parTrans" cxnId="{4475808C-F514-4FEA-855F-9317BBA7D981}">
      <dgm:prSet/>
      <dgm:spPr/>
      <dgm:t>
        <a:bodyPr/>
        <a:lstStyle/>
        <a:p>
          <a:endParaRPr lang="en-US"/>
        </a:p>
      </dgm:t>
    </dgm:pt>
    <dgm:pt modelId="{A761CE1D-FA0E-4F34-BB04-3513075E3E98}" type="sibTrans" cxnId="{4475808C-F514-4FEA-855F-9317BBA7D981}">
      <dgm:prSet/>
      <dgm:spPr/>
      <dgm:t>
        <a:bodyPr/>
        <a:lstStyle/>
        <a:p>
          <a:endParaRPr lang="en-US"/>
        </a:p>
      </dgm:t>
    </dgm:pt>
    <dgm:pt modelId="{06273E5C-2881-46F1-A979-236B6C09E285}">
      <dgm:prSet/>
      <dgm:spPr/>
      <dgm:t>
        <a:bodyPr/>
        <a:lstStyle/>
        <a:p>
          <a:r>
            <a:rPr lang="en-US" dirty="0"/>
            <a:t>An opportunity to seek firsthand customer input </a:t>
          </a:r>
        </a:p>
      </dgm:t>
    </dgm:pt>
    <dgm:pt modelId="{4F2F04A4-8156-4AC4-BD23-B705371AD5FB}" type="parTrans" cxnId="{0E6C7846-7662-4C4D-8BD0-089A2FE4B5EA}">
      <dgm:prSet/>
      <dgm:spPr/>
      <dgm:t>
        <a:bodyPr/>
        <a:lstStyle/>
        <a:p>
          <a:endParaRPr lang="en-US"/>
        </a:p>
      </dgm:t>
    </dgm:pt>
    <dgm:pt modelId="{523CA353-C72D-45F0-B658-8D762E137EAC}" type="sibTrans" cxnId="{0E6C7846-7662-4C4D-8BD0-089A2FE4B5EA}">
      <dgm:prSet/>
      <dgm:spPr/>
      <dgm:t>
        <a:bodyPr/>
        <a:lstStyle/>
        <a:p>
          <a:endParaRPr lang="en-US"/>
        </a:p>
      </dgm:t>
    </dgm:pt>
    <dgm:pt modelId="{7E0D34F3-BC16-42B9-AF8B-B29E3B9B5860}">
      <dgm:prSet/>
      <dgm:spPr/>
      <dgm:t>
        <a:bodyPr/>
        <a:lstStyle/>
        <a:p>
          <a:r>
            <a:rPr lang="en-US" dirty="0"/>
            <a:t>An opportunity to find unanticipated issues</a:t>
          </a:r>
        </a:p>
      </dgm:t>
    </dgm:pt>
    <dgm:pt modelId="{8649B26C-E918-41AF-AC68-D9D3287D8774}" type="parTrans" cxnId="{35A13497-8EB8-411B-94F1-0D2FE17804D8}">
      <dgm:prSet/>
      <dgm:spPr/>
      <dgm:t>
        <a:bodyPr/>
        <a:lstStyle/>
        <a:p>
          <a:endParaRPr lang="en-US"/>
        </a:p>
      </dgm:t>
    </dgm:pt>
    <dgm:pt modelId="{23ABE98E-04FE-413C-9977-F30D5C963F24}" type="sibTrans" cxnId="{35A13497-8EB8-411B-94F1-0D2FE17804D8}">
      <dgm:prSet/>
      <dgm:spPr/>
      <dgm:t>
        <a:bodyPr/>
        <a:lstStyle/>
        <a:p>
          <a:endParaRPr lang="en-US"/>
        </a:p>
      </dgm:t>
    </dgm:pt>
    <dgm:pt modelId="{314E3EF3-D998-456D-8680-7F34518CD320}">
      <dgm:prSet/>
      <dgm:spPr/>
      <dgm:t>
        <a:bodyPr/>
        <a:lstStyle/>
        <a:p>
          <a:pPr>
            <a:defRPr b="1"/>
          </a:pPr>
          <a:r>
            <a:rPr lang="en-US" dirty="0"/>
            <a:t>Pilot: Projects</a:t>
          </a:r>
        </a:p>
      </dgm:t>
    </dgm:pt>
    <dgm:pt modelId="{301064A5-7FEC-4008-AE6E-CABCB369F6CA}" type="parTrans" cxnId="{DCCA9843-B41C-448C-B054-852552FACA8B}">
      <dgm:prSet/>
      <dgm:spPr/>
      <dgm:t>
        <a:bodyPr/>
        <a:lstStyle/>
        <a:p>
          <a:endParaRPr lang="en-US"/>
        </a:p>
      </dgm:t>
    </dgm:pt>
    <dgm:pt modelId="{FB08A3F5-7D37-4E1E-9449-81ABAE2BD5D4}" type="sibTrans" cxnId="{DCCA9843-B41C-448C-B054-852552FACA8B}">
      <dgm:prSet/>
      <dgm:spPr/>
      <dgm:t>
        <a:bodyPr/>
        <a:lstStyle/>
        <a:p>
          <a:endParaRPr lang="en-US"/>
        </a:p>
      </dgm:t>
    </dgm:pt>
    <dgm:pt modelId="{BD646CC7-1EE6-4959-B675-5F5458C20B92}">
      <dgm:prSet/>
      <dgm:spPr/>
      <dgm:t>
        <a:bodyPr/>
        <a:lstStyle/>
        <a:p>
          <a:r>
            <a:rPr lang="en-US" b="1" dirty="0"/>
            <a:t>Pilot programs are offered when </a:t>
          </a:r>
          <a:r>
            <a:rPr lang="en-US" b="1" dirty="0" err="1"/>
            <a:t>SirsiDynix</a:t>
          </a:r>
          <a:r>
            <a:rPr lang="en-US" b="1" dirty="0"/>
            <a:t> is developing brand new product offerings </a:t>
          </a:r>
        </a:p>
      </dgm:t>
    </dgm:pt>
    <dgm:pt modelId="{8150B9E8-7FFD-46E9-8526-72B56654548F}" type="parTrans" cxnId="{981B0D21-B328-42B4-A088-D6BB05CCA808}">
      <dgm:prSet/>
      <dgm:spPr/>
      <dgm:t>
        <a:bodyPr/>
        <a:lstStyle/>
        <a:p>
          <a:endParaRPr lang="en-US"/>
        </a:p>
      </dgm:t>
    </dgm:pt>
    <dgm:pt modelId="{410C3A80-1C1A-4F95-A2E4-5F8AB7E1B805}" type="sibTrans" cxnId="{981B0D21-B328-42B4-A088-D6BB05CCA808}">
      <dgm:prSet/>
      <dgm:spPr/>
      <dgm:t>
        <a:bodyPr/>
        <a:lstStyle/>
        <a:p>
          <a:endParaRPr lang="en-US"/>
        </a:p>
      </dgm:t>
    </dgm:pt>
    <dgm:pt modelId="{80D26247-14EC-478E-ADD8-04A72056F18F}">
      <dgm:prSet/>
      <dgm:spPr/>
      <dgm:t>
        <a:bodyPr/>
        <a:lstStyle/>
        <a:p>
          <a:r>
            <a:rPr lang="en-US" dirty="0"/>
            <a:t>Similar to beta testing, but distinction is that product has not been in live release previously </a:t>
          </a:r>
        </a:p>
      </dgm:t>
    </dgm:pt>
    <dgm:pt modelId="{C9B68D38-8379-4A6B-BF8C-A7DC65D4E6FC}" type="parTrans" cxnId="{327CFAE4-812C-46EA-B86A-08366B587019}">
      <dgm:prSet/>
      <dgm:spPr/>
      <dgm:t>
        <a:bodyPr/>
        <a:lstStyle/>
        <a:p>
          <a:endParaRPr lang="en-US"/>
        </a:p>
      </dgm:t>
    </dgm:pt>
    <dgm:pt modelId="{447CEDEB-E09A-4B17-B314-94598A6A9055}" type="sibTrans" cxnId="{327CFAE4-812C-46EA-B86A-08366B587019}">
      <dgm:prSet/>
      <dgm:spPr/>
      <dgm:t>
        <a:bodyPr/>
        <a:lstStyle/>
        <a:p>
          <a:endParaRPr lang="en-US"/>
        </a:p>
      </dgm:t>
    </dgm:pt>
    <dgm:pt modelId="{174B5F9D-4223-4CE3-86AA-E4675A397F6D}">
      <dgm:prSet/>
      <dgm:spPr/>
      <dgm:t>
        <a:bodyPr/>
        <a:lstStyle/>
        <a:p>
          <a:r>
            <a:rPr lang="en-US" dirty="0"/>
            <a:t>An opportunity to test early development and provide feedback, iterative testing process</a:t>
          </a:r>
        </a:p>
      </dgm:t>
    </dgm:pt>
    <dgm:pt modelId="{10783C80-DEB8-4AE2-96E5-578AE31B6BA8}" type="parTrans" cxnId="{93566D68-7FFD-4152-A06D-4A022917C77C}">
      <dgm:prSet/>
      <dgm:spPr/>
      <dgm:t>
        <a:bodyPr/>
        <a:lstStyle/>
        <a:p>
          <a:endParaRPr lang="en-US"/>
        </a:p>
      </dgm:t>
    </dgm:pt>
    <dgm:pt modelId="{D79959CC-6BD6-4FF9-9B51-8CC226F80411}" type="sibTrans" cxnId="{93566D68-7FFD-4152-A06D-4A022917C77C}">
      <dgm:prSet/>
      <dgm:spPr/>
      <dgm:t>
        <a:bodyPr/>
        <a:lstStyle/>
        <a:p>
          <a:endParaRPr lang="en-US"/>
        </a:p>
      </dgm:t>
    </dgm:pt>
    <dgm:pt modelId="{08B28C8B-5C04-4332-90B3-C924FBC59A74}" type="pres">
      <dgm:prSet presAssocID="{61E172F1-C6D0-4C83-BD12-FF373BE997FF}" presName="root" presStyleCnt="0">
        <dgm:presLayoutVars>
          <dgm:dir/>
          <dgm:resizeHandles val="exact"/>
        </dgm:presLayoutVars>
      </dgm:prSet>
      <dgm:spPr/>
    </dgm:pt>
    <dgm:pt modelId="{575A375C-041A-4D82-8560-3E0F3D3CCE48}" type="pres">
      <dgm:prSet presAssocID="{2D143421-8310-4928-AE1D-1B0AB82B7ABE}" presName="compNode" presStyleCnt="0"/>
      <dgm:spPr/>
    </dgm:pt>
    <dgm:pt modelId="{6C14E007-5111-4D4D-95D6-D9007F001700}" type="pres">
      <dgm:prSet presAssocID="{2D143421-8310-4928-AE1D-1B0AB82B7AB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D7CCE2A2-0E86-4393-84A6-F89FC1A7B4EE}" type="pres">
      <dgm:prSet presAssocID="{2D143421-8310-4928-AE1D-1B0AB82B7ABE}" presName="iconSpace" presStyleCnt="0"/>
      <dgm:spPr/>
    </dgm:pt>
    <dgm:pt modelId="{6D0E6977-3236-4333-9F95-BAAD4E3C77B8}" type="pres">
      <dgm:prSet presAssocID="{2D143421-8310-4928-AE1D-1B0AB82B7ABE}" presName="parTx" presStyleLbl="revTx" presStyleIdx="0" presStyleCnt="6">
        <dgm:presLayoutVars>
          <dgm:chMax val="0"/>
          <dgm:chPref val="0"/>
        </dgm:presLayoutVars>
      </dgm:prSet>
      <dgm:spPr/>
    </dgm:pt>
    <dgm:pt modelId="{6352D8D1-3F45-435E-B178-B6A5364C7726}" type="pres">
      <dgm:prSet presAssocID="{2D143421-8310-4928-AE1D-1B0AB82B7ABE}" presName="txSpace" presStyleCnt="0"/>
      <dgm:spPr/>
    </dgm:pt>
    <dgm:pt modelId="{EDE23F51-3D01-4C5E-84AD-D3A4B6E6EBF0}" type="pres">
      <dgm:prSet presAssocID="{2D143421-8310-4928-AE1D-1B0AB82B7ABE}" presName="desTx" presStyleLbl="revTx" presStyleIdx="1" presStyleCnt="6">
        <dgm:presLayoutVars/>
      </dgm:prSet>
      <dgm:spPr/>
    </dgm:pt>
    <dgm:pt modelId="{7BB0800F-5457-4045-B980-CCD3A4B3AA50}" type="pres">
      <dgm:prSet presAssocID="{03F1455E-C7B9-498B-9518-A5977680BD62}" presName="sibTrans" presStyleCnt="0"/>
      <dgm:spPr/>
    </dgm:pt>
    <dgm:pt modelId="{30A7594E-D5AB-484B-B868-5EEC798E2911}" type="pres">
      <dgm:prSet presAssocID="{36B3D34E-B1CF-467E-8BB1-B3F81BB24995}" presName="compNode" presStyleCnt="0"/>
      <dgm:spPr/>
    </dgm:pt>
    <dgm:pt modelId="{770EDADC-DD77-44D1-A50A-A62427FC5566}" type="pres">
      <dgm:prSet presAssocID="{36B3D34E-B1CF-467E-8BB1-B3F81BB2499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964BDC7A-856B-4F31-96B2-CC897895E3CE}" type="pres">
      <dgm:prSet presAssocID="{36B3D34E-B1CF-467E-8BB1-B3F81BB24995}" presName="iconSpace" presStyleCnt="0"/>
      <dgm:spPr/>
    </dgm:pt>
    <dgm:pt modelId="{50A9C8DD-F546-40C3-9CEA-E80A1B8299B9}" type="pres">
      <dgm:prSet presAssocID="{36B3D34E-B1CF-467E-8BB1-B3F81BB24995}" presName="parTx" presStyleLbl="revTx" presStyleIdx="2" presStyleCnt="6">
        <dgm:presLayoutVars>
          <dgm:chMax val="0"/>
          <dgm:chPref val="0"/>
        </dgm:presLayoutVars>
      </dgm:prSet>
      <dgm:spPr/>
    </dgm:pt>
    <dgm:pt modelId="{273DD32C-3247-4908-8C58-E6B284F244E6}" type="pres">
      <dgm:prSet presAssocID="{36B3D34E-B1CF-467E-8BB1-B3F81BB24995}" presName="txSpace" presStyleCnt="0"/>
      <dgm:spPr/>
    </dgm:pt>
    <dgm:pt modelId="{8D0932B6-13D8-4D15-9509-0420D2271369}" type="pres">
      <dgm:prSet presAssocID="{36B3D34E-B1CF-467E-8BB1-B3F81BB24995}" presName="desTx" presStyleLbl="revTx" presStyleIdx="3" presStyleCnt="6">
        <dgm:presLayoutVars/>
      </dgm:prSet>
      <dgm:spPr/>
    </dgm:pt>
    <dgm:pt modelId="{5CB4959B-A390-45BB-8F34-2A0ED618B4AE}" type="pres">
      <dgm:prSet presAssocID="{9FFF5844-D98C-4ABB-B0CA-B54E146F998A}" presName="sibTrans" presStyleCnt="0"/>
      <dgm:spPr/>
    </dgm:pt>
    <dgm:pt modelId="{6560837F-DC3C-4B75-B3B1-6E3F110D515C}" type="pres">
      <dgm:prSet presAssocID="{314E3EF3-D998-456D-8680-7F34518CD320}" presName="compNode" presStyleCnt="0"/>
      <dgm:spPr/>
    </dgm:pt>
    <dgm:pt modelId="{6F650516-61D7-468B-A1B7-2223C6AA6A6B}" type="pres">
      <dgm:prSet presAssocID="{314E3EF3-D998-456D-8680-7F34518CD32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F03D731B-576F-450B-BA20-B54ABD522E7F}" type="pres">
      <dgm:prSet presAssocID="{314E3EF3-D998-456D-8680-7F34518CD320}" presName="iconSpace" presStyleCnt="0"/>
      <dgm:spPr/>
    </dgm:pt>
    <dgm:pt modelId="{D1C2E0BB-8B00-4E85-B7EB-8488A5E7976B}" type="pres">
      <dgm:prSet presAssocID="{314E3EF3-D998-456D-8680-7F34518CD320}" presName="parTx" presStyleLbl="revTx" presStyleIdx="4" presStyleCnt="6">
        <dgm:presLayoutVars>
          <dgm:chMax val="0"/>
          <dgm:chPref val="0"/>
        </dgm:presLayoutVars>
      </dgm:prSet>
      <dgm:spPr/>
    </dgm:pt>
    <dgm:pt modelId="{B34F74AD-1E92-4407-9359-65201C83F24E}" type="pres">
      <dgm:prSet presAssocID="{314E3EF3-D998-456D-8680-7F34518CD320}" presName="txSpace" presStyleCnt="0"/>
      <dgm:spPr/>
    </dgm:pt>
    <dgm:pt modelId="{70B63DA6-38AE-4CB9-83EA-34BF2FFFCF6E}" type="pres">
      <dgm:prSet presAssocID="{314E3EF3-D998-456D-8680-7F34518CD320}" presName="desTx" presStyleLbl="revTx" presStyleIdx="5" presStyleCnt="6">
        <dgm:presLayoutVars/>
      </dgm:prSet>
      <dgm:spPr/>
    </dgm:pt>
  </dgm:ptLst>
  <dgm:cxnLst>
    <dgm:cxn modelId="{981B0D21-B328-42B4-A088-D6BB05CCA808}" srcId="{314E3EF3-D998-456D-8680-7F34518CD320}" destId="{BD646CC7-1EE6-4959-B675-5F5458C20B92}" srcOrd="0" destOrd="0" parTransId="{8150B9E8-7FFD-46E9-8526-72B56654548F}" sibTransId="{410C3A80-1C1A-4F95-A2E4-5F8AB7E1B805}"/>
    <dgm:cxn modelId="{5A682021-DF35-49CE-890B-EE3B653A6DC5}" srcId="{2D143421-8310-4928-AE1D-1B0AB82B7ABE}" destId="{D8D640FB-C5E5-4009-B956-6B29FDE39CFE}" srcOrd="0" destOrd="0" parTransId="{DD431787-15C8-4E7C-9E26-065BC1612C0D}" sibTransId="{28F1C3A2-17EC-4C2F-850F-6DE2C80C68CA}"/>
    <dgm:cxn modelId="{5DD71827-B5D2-494F-A9A9-AE0A1660073F}" type="presOf" srcId="{D8D640FB-C5E5-4009-B956-6B29FDE39CFE}" destId="{EDE23F51-3D01-4C5E-84AD-D3A4B6E6EBF0}" srcOrd="0" destOrd="0" presId="urn:microsoft.com/office/officeart/2018/5/layout/CenteredIconLabelDescriptionList"/>
    <dgm:cxn modelId="{ED33882F-787D-4575-9BD0-6E9371E126E7}" type="presOf" srcId="{314E3EF3-D998-456D-8680-7F34518CD320}" destId="{D1C2E0BB-8B00-4E85-B7EB-8488A5E7976B}" srcOrd="0" destOrd="0" presId="urn:microsoft.com/office/officeart/2018/5/layout/CenteredIconLabelDescriptionList"/>
    <dgm:cxn modelId="{FC646430-398E-4D6D-960C-489DD4B5B267}" type="presOf" srcId="{2D143421-8310-4928-AE1D-1B0AB82B7ABE}" destId="{6D0E6977-3236-4333-9F95-BAAD4E3C77B8}" srcOrd="0" destOrd="0" presId="urn:microsoft.com/office/officeart/2018/5/layout/CenteredIconLabelDescriptionList"/>
    <dgm:cxn modelId="{5BFE3D38-D21C-4C5D-804F-3EB5C8B07B0C}" type="presOf" srcId="{61E172F1-C6D0-4C83-BD12-FF373BE997FF}" destId="{08B28C8B-5C04-4332-90B3-C924FBC59A74}" srcOrd="0" destOrd="0" presId="urn:microsoft.com/office/officeart/2018/5/layout/CenteredIconLabelDescriptionList"/>
    <dgm:cxn modelId="{DCCA9843-B41C-448C-B054-852552FACA8B}" srcId="{61E172F1-C6D0-4C83-BD12-FF373BE997FF}" destId="{314E3EF3-D998-456D-8680-7F34518CD320}" srcOrd="2" destOrd="0" parTransId="{301064A5-7FEC-4008-AE6E-CABCB369F6CA}" sibTransId="{FB08A3F5-7D37-4E1E-9449-81ABAE2BD5D4}"/>
    <dgm:cxn modelId="{0E6C7846-7662-4C4D-8BD0-089A2FE4B5EA}" srcId="{36B3D34E-B1CF-467E-8BB1-B3F81BB24995}" destId="{06273E5C-2881-46F1-A979-236B6C09E285}" srcOrd="1" destOrd="0" parTransId="{4F2F04A4-8156-4AC4-BD23-B705371AD5FB}" sibTransId="{523CA353-C72D-45F0-B658-8D762E137EAC}"/>
    <dgm:cxn modelId="{93566D68-7FFD-4152-A06D-4A022917C77C}" srcId="{314E3EF3-D998-456D-8680-7F34518CD320}" destId="{174B5F9D-4223-4CE3-86AA-E4675A397F6D}" srcOrd="2" destOrd="0" parTransId="{10783C80-DEB8-4AE2-96E5-578AE31B6BA8}" sibTransId="{D79959CC-6BD6-4FF9-9B51-8CC226F80411}"/>
    <dgm:cxn modelId="{BC23AF54-A59D-4142-A7C6-27D5F2C4BB29}" type="presOf" srcId="{5FD11324-C6A0-4F36-B491-7B06C8C2F433}" destId="{8D0932B6-13D8-4D15-9509-0420D2271369}" srcOrd="0" destOrd="0" presId="urn:microsoft.com/office/officeart/2018/5/layout/CenteredIconLabelDescriptionList"/>
    <dgm:cxn modelId="{A87A6D8B-3A40-4E32-826F-368D92882A07}" type="presOf" srcId="{174B5F9D-4223-4CE3-86AA-E4675A397F6D}" destId="{70B63DA6-38AE-4CB9-83EA-34BF2FFFCF6E}" srcOrd="0" destOrd="2" presId="urn:microsoft.com/office/officeart/2018/5/layout/CenteredIconLabelDescriptionList"/>
    <dgm:cxn modelId="{4475808C-F514-4FEA-855F-9317BBA7D981}" srcId="{36B3D34E-B1CF-467E-8BB1-B3F81BB24995}" destId="{5FD11324-C6A0-4F36-B491-7B06C8C2F433}" srcOrd="0" destOrd="0" parTransId="{713D1F36-6699-425F-84C1-09FCECF1AF23}" sibTransId="{A761CE1D-FA0E-4F34-BB04-3513075E3E98}"/>
    <dgm:cxn modelId="{35A13497-8EB8-411B-94F1-0D2FE17804D8}" srcId="{36B3D34E-B1CF-467E-8BB1-B3F81BB24995}" destId="{7E0D34F3-BC16-42B9-AF8B-B29E3B9B5860}" srcOrd="2" destOrd="0" parTransId="{8649B26C-E918-41AF-AC68-D9D3287D8774}" sibTransId="{23ABE98E-04FE-413C-9977-F30D5C963F24}"/>
    <dgm:cxn modelId="{5577F49D-28F3-4CC9-A035-730DD924B199}" type="presOf" srcId="{BD646CC7-1EE6-4959-B675-5F5458C20B92}" destId="{70B63DA6-38AE-4CB9-83EA-34BF2FFFCF6E}" srcOrd="0" destOrd="0" presId="urn:microsoft.com/office/officeart/2018/5/layout/CenteredIconLabelDescriptionList"/>
    <dgm:cxn modelId="{3C9100A1-E8DA-4369-99F9-316893828037}" type="presOf" srcId="{80D26247-14EC-478E-ADD8-04A72056F18F}" destId="{70B63DA6-38AE-4CB9-83EA-34BF2FFFCF6E}" srcOrd="0" destOrd="1" presId="urn:microsoft.com/office/officeart/2018/5/layout/CenteredIconLabelDescriptionList"/>
    <dgm:cxn modelId="{697151BC-FEF6-491B-BFA6-A8949A560E2D}" srcId="{61E172F1-C6D0-4C83-BD12-FF373BE997FF}" destId="{36B3D34E-B1CF-467E-8BB1-B3F81BB24995}" srcOrd="1" destOrd="0" parTransId="{521333C2-6C14-4845-8529-9D6CFB1DCF64}" sibTransId="{9FFF5844-D98C-4ABB-B0CA-B54E146F998A}"/>
    <dgm:cxn modelId="{EB240BCC-6B66-4F0F-8400-59168B14DCA9}" type="presOf" srcId="{903AD1CE-F562-4F6B-988B-E0439D7D3FD1}" destId="{EDE23F51-3D01-4C5E-84AD-D3A4B6E6EBF0}" srcOrd="0" destOrd="1" presId="urn:microsoft.com/office/officeart/2018/5/layout/CenteredIconLabelDescriptionList"/>
    <dgm:cxn modelId="{F8546FCF-39BA-4ADC-BB30-A63249B36B0F}" type="presOf" srcId="{7E0D34F3-BC16-42B9-AF8B-B29E3B9B5860}" destId="{8D0932B6-13D8-4D15-9509-0420D2271369}" srcOrd="0" destOrd="2" presId="urn:microsoft.com/office/officeart/2018/5/layout/CenteredIconLabelDescriptionList"/>
    <dgm:cxn modelId="{FECFA3D5-1889-4C68-B6B2-3E84776FBD84}" srcId="{2D143421-8310-4928-AE1D-1B0AB82B7ABE}" destId="{903AD1CE-F562-4F6B-988B-E0439D7D3FD1}" srcOrd="1" destOrd="0" parTransId="{5DAFC01E-6299-4869-9E95-EF17068C60F4}" sibTransId="{FE81DDAB-75A5-4CB8-BE4C-2A90512720BC}"/>
    <dgm:cxn modelId="{CB60F6DA-1C27-43C8-9049-492AB6341E38}" srcId="{61E172F1-C6D0-4C83-BD12-FF373BE997FF}" destId="{2D143421-8310-4928-AE1D-1B0AB82B7ABE}" srcOrd="0" destOrd="0" parTransId="{5D777D88-6196-402D-A219-2EE27273DCF8}" sibTransId="{03F1455E-C7B9-498B-9518-A5977680BD62}"/>
    <dgm:cxn modelId="{327CFAE4-812C-46EA-B86A-08366B587019}" srcId="{314E3EF3-D998-456D-8680-7F34518CD320}" destId="{80D26247-14EC-478E-ADD8-04A72056F18F}" srcOrd="1" destOrd="0" parTransId="{C9B68D38-8379-4A6B-BF8C-A7DC65D4E6FC}" sibTransId="{447CEDEB-E09A-4B17-B314-94598A6A9055}"/>
    <dgm:cxn modelId="{A1DB82E5-BDE4-40E7-9EA5-5D6DD178F8ED}" type="presOf" srcId="{06273E5C-2881-46F1-A979-236B6C09E285}" destId="{8D0932B6-13D8-4D15-9509-0420D2271369}" srcOrd="0" destOrd="1" presId="urn:microsoft.com/office/officeart/2018/5/layout/CenteredIconLabelDescriptionList"/>
    <dgm:cxn modelId="{B825D7EF-DA1F-453E-B352-30C70781A777}" type="presOf" srcId="{36B3D34E-B1CF-467E-8BB1-B3F81BB24995}" destId="{50A9C8DD-F546-40C3-9CEA-E80A1B8299B9}" srcOrd="0" destOrd="0" presId="urn:microsoft.com/office/officeart/2018/5/layout/CenteredIconLabelDescriptionList"/>
    <dgm:cxn modelId="{BDD53420-671E-4490-A79D-6250B92296DE}" type="presParOf" srcId="{08B28C8B-5C04-4332-90B3-C924FBC59A74}" destId="{575A375C-041A-4D82-8560-3E0F3D3CCE48}" srcOrd="0" destOrd="0" presId="urn:microsoft.com/office/officeart/2018/5/layout/CenteredIconLabelDescriptionList"/>
    <dgm:cxn modelId="{2B311B1F-6DFA-4686-9FB7-1CA71BE47581}" type="presParOf" srcId="{575A375C-041A-4D82-8560-3E0F3D3CCE48}" destId="{6C14E007-5111-4D4D-95D6-D9007F001700}" srcOrd="0" destOrd="0" presId="urn:microsoft.com/office/officeart/2018/5/layout/CenteredIconLabelDescriptionList"/>
    <dgm:cxn modelId="{F71297B8-0FA3-4732-9B16-C42F621120BE}" type="presParOf" srcId="{575A375C-041A-4D82-8560-3E0F3D3CCE48}" destId="{D7CCE2A2-0E86-4393-84A6-F89FC1A7B4EE}" srcOrd="1" destOrd="0" presId="urn:microsoft.com/office/officeart/2018/5/layout/CenteredIconLabelDescriptionList"/>
    <dgm:cxn modelId="{08A07280-60FF-4B06-8797-2A07CB76C7A6}" type="presParOf" srcId="{575A375C-041A-4D82-8560-3E0F3D3CCE48}" destId="{6D0E6977-3236-4333-9F95-BAAD4E3C77B8}" srcOrd="2" destOrd="0" presId="urn:microsoft.com/office/officeart/2018/5/layout/CenteredIconLabelDescriptionList"/>
    <dgm:cxn modelId="{6B187E37-33AA-48E9-8753-FCAD1CFA8B0A}" type="presParOf" srcId="{575A375C-041A-4D82-8560-3E0F3D3CCE48}" destId="{6352D8D1-3F45-435E-B178-B6A5364C7726}" srcOrd="3" destOrd="0" presId="urn:microsoft.com/office/officeart/2018/5/layout/CenteredIconLabelDescriptionList"/>
    <dgm:cxn modelId="{0C99AEB5-87ED-44EA-B4D7-6E6C86BBB2B0}" type="presParOf" srcId="{575A375C-041A-4D82-8560-3E0F3D3CCE48}" destId="{EDE23F51-3D01-4C5E-84AD-D3A4B6E6EBF0}" srcOrd="4" destOrd="0" presId="urn:microsoft.com/office/officeart/2018/5/layout/CenteredIconLabelDescriptionList"/>
    <dgm:cxn modelId="{02C7F81B-A3F0-449F-8AED-08EAA98051A3}" type="presParOf" srcId="{08B28C8B-5C04-4332-90B3-C924FBC59A74}" destId="{7BB0800F-5457-4045-B980-CCD3A4B3AA50}" srcOrd="1" destOrd="0" presId="urn:microsoft.com/office/officeart/2018/5/layout/CenteredIconLabelDescriptionList"/>
    <dgm:cxn modelId="{AD0A8FD4-D886-40D3-A53E-35C4F1384415}" type="presParOf" srcId="{08B28C8B-5C04-4332-90B3-C924FBC59A74}" destId="{30A7594E-D5AB-484B-B868-5EEC798E2911}" srcOrd="2" destOrd="0" presId="urn:microsoft.com/office/officeart/2018/5/layout/CenteredIconLabelDescriptionList"/>
    <dgm:cxn modelId="{993747D7-850F-4D62-A78B-4E08BAC8A7C7}" type="presParOf" srcId="{30A7594E-D5AB-484B-B868-5EEC798E2911}" destId="{770EDADC-DD77-44D1-A50A-A62427FC5566}" srcOrd="0" destOrd="0" presId="urn:microsoft.com/office/officeart/2018/5/layout/CenteredIconLabelDescriptionList"/>
    <dgm:cxn modelId="{1CF41C5E-F710-43F3-86F5-AECED75DF42B}" type="presParOf" srcId="{30A7594E-D5AB-484B-B868-5EEC798E2911}" destId="{964BDC7A-856B-4F31-96B2-CC897895E3CE}" srcOrd="1" destOrd="0" presId="urn:microsoft.com/office/officeart/2018/5/layout/CenteredIconLabelDescriptionList"/>
    <dgm:cxn modelId="{3BC0BDF8-FDF5-4B05-9F4C-92A17446C751}" type="presParOf" srcId="{30A7594E-D5AB-484B-B868-5EEC798E2911}" destId="{50A9C8DD-F546-40C3-9CEA-E80A1B8299B9}" srcOrd="2" destOrd="0" presId="urn:microsoft.com/office/officeart/2018/5/layout/CenteredIconLabelDescriptionList"/>
    <dgm:cxn modelId="{C14CF1D8-BCD6-407C-942F-9305229B494F}" type="presParOf" srcId="{30A7594E-D5AB-484B-B868-5EEC798E2911}" destId="{273DD32C-3247-4908-8C58-E6B284F244E6}" srcOrd="3" destOrd="0" presId="urn:microsoft.com/office/officeart/2018/5/layout/CenteredIconLabelDescriptionList"/>
    <dgm:cxn modelId="{61A57B2F-FBA5-4E7A-852F-D68A9EC64345}" type="presParOf" srcId="{30A7594E-D5AB-484B-B868-5EEC798E2911}" destId="{8D0932B6-13D8-4D15-9509-0420D2271369}" srcOrd="4" destOrd="0" presId="urn:microsoft.com/office/officeart/2018/5/layout/CenteredIconLabelDescriptionList"/>
    <dgm:cxn modelId="{E8FB2553-FDDF-4C78-A684-461ACA8E298C}" type="presParOf" srcId="{08B28C8B-5C04-4332-90B3-C924FBC59A74}" destId="{5CB4959B-A390-45BB-8F34-2A0ED618B4AE}" srcOrd="3" destOrd="0" presId="urn:microsoft.com/office/officeart/2018/5/layout/CenteredIconLabelDescriptionList"/>
    <dgm:cxn modelId="{98E67706-FB6B-4271-B0A6-AAD3FF58E0EE}" type="presParOf" srcId="{08B28C8B-5C04-4332-90B3-C924FBC59A74}" destId="{6560837F-DC3C-4B75-B3B1-6E3F110D515C}" srcOrd="4" destOrd="0" presId="urn:microsoft.com/office/officeart/2018/5/layout/CenteredIconLabelDescriptionList"/>
    <dgm:cxn modelId="{1DF4BF51-751F-411C-912E-E7A7C7E1E892}" type="presParOf" srcId="{6560837F-DC3C-4B75-B3B1-6E3F110D515C}" destId="{6F650516-61D7-468B-A1B7-2223C6AA6A6B}" srcOrd="0" destOrd="0" presId="urn:microsoft.com/office/officeart/2018/5/layout/CenteredIconLabelDescriptionList"/>
    <dgm:cxn modelId="{5E5078D3-FB27-4BA4-93A1-8BEAC323573E}" type="presParOf" srcId="{6560837F-DC3C-4B75-B3B1-6E3F110D515C}" destId="{F03D731B-576F-450B-BA20-B54ABD522E7F}" srcOrd="1" destOrd="0" presId="urn:microsoft.com/office/officeart/2018/5/layout/CenteredIconLabelDescriptionList"/>
    <dgm:cxn modelId="{A6B23DA5-9663-4D36-80A4-A56A0DFB9A95}" type="presParOf" srcId="{6560837F-DC3C-4B75-B3B1-6E3F110D515C}" destId="{D1C2E0BB-8B00-4E85-B7EB-8488A5E7976B}" srcOrd="2" destOrd="0" presId="urn:microsoft.com/office/officeart/2018/5/layout/CenteredIconLabelDescriptionList"/>
    <dgm:cxn modelId="{41A709EA-DCB2-48EF-ADFD-B354BE0C53AD}" type="presParOf" srcId="{6560837F-DC3C-4B75-B3B1-6E3F110D515C}" destId="{B34F74AD-1E92-4407-9359-65201C83F24E}" srcOrd="3" destOrd="0" presId="urn:microsoft.com/office/officeart/2018/5/layout/CenteredIconLabelDescriptionList"/>
    <dgm:cxn modelId="{81C963AF-8311-4985-A993-6837CA3CBEBE}" type="presParOf" srcId="{6560837F-DC3C-4B75-B3B1-6E3F110D515C}" destId="{70B63DA6-38AE-4CB9-83EA-34BF2FFFCF6E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4708B3-5035-439F-9A53-233576636DF3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2781DC3-4650-490A-B27E-A2B8EEF6E6EB}">
      <dgm:prSet/>
      <dgm:spPr/>
      <dgm:t>
        <a:bodyPr/>
        <a:lstStyle/>
        <a:p>
          <a:r>
            <a:rPr lang="en-US" dirty="0"/>
            <a:t>Discussion Item – SWAN Board Recommended Change in Accounting Service (pgs. 26-28)</a:t>
          </a:r>
        </a:p>
      </dgm:t>
    </dgm:pt>
    <dgm:pt modelId="{6A929190-BB18-4C8E-AE96-C2BC52527F51}" type="parTrans" cxnId="{EAF73F4D-4BD1-4BE7-8826-A1A1F741C463}">
      <dgm:prSet/>
      <dgm:spPr/>
      <dgm:t>
        <a:bodyPr/>
        <a:lstStyle/>
        <a:p>
          <a:endParaRPr lang="en-US"/>
        </a:p>
      </dgm:t>
    </dgm:pt>
    <dgm:pt modelId="{3D15FE8C-9185-47AA-B5F4-E043506EE246}" type="sibTrans" cxnId="{EAF73F4D-4BD1-4BE7-8826-A1A1F741C463}">
      <dgm:prSet/>
      <dgm:spPr/>
      <dgm:t>
        <a:bodyPr/>
        <a:lstStyle/>
        <a:p>
          <a:endParaRPr lang="en-US"/>
        </a:p>
      </dgm:t>
    </dgm:pt>
    <dgm:pt modelId="{E7B86103-C35A-4DED-871E-24B6AA98001F}">
      <dgm:prSet phldrT="[Text]"/>
      <dgm:spPr/>
      <dgm:t>
        <a:bodyPr/>
        <a:lstStyle/>
        <a:p>
          <a:r>
            <a:rPr lang="en-US" dirty="0"/>
            <a:t>Advantages with change</a:t>
          </a:r>
        </a:p>
      </dgm:t>
    </dgm:pt>
    <dgm:pt modelId="{2F25B60F-2761-4D96-84FB-0552A6B4CA95}" type="parTrans" cxnId="{BAB0E241-8D38-4CCC-A880-DC472D18AA2C}">
      <dgm:prSet/>
      <dgm:spPr/>
      <dgm:t>
        <a:bodyPr/>
        <a:lstStyle/>
        <a:p>
          <a:endParaRPr lang="en-US"/>
        </a:p>
      </dgm:t>
    </dgm:pt>
    <dgm:pt modelId="{DDB3DF73-1A37-4BF8-BF3D-0B48BA9DC25E}" type="sibTrans" cxnId="{BAB0E241-8D38-4CCC-A880-DC472D18AA2C}">
      <dgm:prSet/>
      <dgm:spPr/>
      <dgm:t>
        <a:bodyPr/>
        <a:lstStyle/>
        <a:p>
          <a:endParaRPr lang="en-US"/>
        </a:p>
      </dgm:t>
    </dgm:pt>
    <dgm:pt modelId="{46CE4872-EF67-4D59-A31F-ABF482B44A09}">
      <dgm:prSet phldrT="[Text]"/>
      <dgm:spPr/>
      <dgm:t>
        <a:bodyPr/>
        <a:lstStyle/>
        <a:p>
          <a:r>
            <a:rPr lang="en-US" dirty="0"/>
            <a:t>Proposals reviewed</a:t>
          </a:r>
        </a:p>
      </dgm:t>
    </dgm:pt>
    <dgm:pt modelId="{157B461E-CE04-4FD2-A355-8E3A6EA1B6F7}" type="parTrans" cxnId="{FA605D56-DB87-4765-80E6-9E9D6B9FFCB0}">
      <dgm:prSet/>
      <dgm:spPr/>
      <dgm:t>
        <a:bodyPr/>
        <a:lstStyle/>
        <a:p>
          <a:endParaRPr lang="en-US"/>
        </a:p>
      </dgm:t>
    </dgm:pt>
    <dgm:pt modelId="{EACBA828-1227-42E7-BBB8-D1FE2F16C7F2}" type="sibTrans" cxnId="{FA605D56-DB87-4765-80E6-9E9D6B9FFCB0}">
      <dgm:prSet/>
      <dgm:spPr/>
      <dgm:t>
        <a:bodyPr/>
        <a:lstStyle/>
        <a:p>
          <a:endParaRPr lang="en-US"/>
        </a:p>
      </dgm:t>
    </dgm:pt>
    <dgm:pt modelId="{99B7BA41-AC55-4828-B4E0-E272D50BBBE2}">
      <dgm:prSet phldrT="[Text]"/>
      <dgm:spPr/>
      <dgm:t>
        <a:bodyPr/>
        <a:lstStyle/>
        <a:p>
          <a:r>
            <a:rPr lang="en-US" dirty="0"/>
            <a:t>Timeline</a:t>
          </a:r>
        </a:p>
      </dgm:t>
    </dgm:pt>
    <dgm:pt modelId="{2F809D8E-1944-4299-99D2-A9F664E58F2C}" type="parTrans" cxnId="{06D4C2F2-7FD2-41B7-8AA3-CB204B43F956}">
      <dgm:prSet/>
      <dgm:spPr/>
      <dgm:t>
        <a:bodyPr/>
        <a:lstStyle/>
        <a:p>
          <a:endParaRPr lang="en-US"/>
        </a:p>
      </dgm:t>
    </dgm:pt>
    <dgm:pt modelId="{302B88AF-6CE1-4FA3-B1F4-9B970BD8FF92}" type="sibTrans" cxnId="{06D4C2F2-7FD2-41B7-8AA3-CB204B43F956}">
      <dgm:prSet/>
      <dgm:spPr/>
      <dgm:t>
        <a:bodyPr/>
        <a:lstStyle/>
        <a:p>
          <a:endParaRPr lang="en-US"/>
        </a:p>
      </dgm:t>
    </dgm:pt>
    <dgm:pt modelId="{12B57806-3ECE-434D-872E-97220C52C435}">
      <dgm:prSet phldrT="[Text]"/>
      <dgm:spPr/>
      <dgm:t>
        <a:bodyPr/>
        <a:lstStyle/>
        <a:p>
          <a:r>
            <a:rPr lang="en-US" dirty="0"/>
            <a:t>Memo in packet</a:t>
          </a:r>
        </a:p>
      </dgm:t>
    </dgm:pt>
    <dgm:pt modelId="{523B9C16-7D1E-4626-9CB6-5F46E93D6CA7}" type="parTrans" cxnId="{6D7BA0AD-0045-4A71-9F94-90BF664D72E6}">
      <dgm:prSet/>
      <dgm:spPr/>
      <dgm:t>
        <a:bodyPr/>
        <a:lstStyle/>
        <a:p>
          <a:endParaRPr lang="en-US"/>
        </a:p>
      </dgm:t>
    </dgm:pt>
    <dgm:pt modelId="{111EBD8E-5062-4A3F-953D-CE8012BC3238}" type="sibTrans" cxnId="{6D7BA0AD-0045-4A71-9F94-90BF664D72E6}">
      <dgm:prSet/>
      <dgm:spPr/>
      <dgm:t>
        <a:bodyPr/>
        <a:lstStyle/>
        <a:p>
          <a:endParaRPr lang="en-US"/>
        </a:p>
      </dgm:t>
    </dgm:pt>
    <dgm:pt modelId="{4DB9FB07-C5EB-4A59-85DA-B71F0E52D92A}">
      <dgm:prSet phldrT="[Text]"/>
      <dgm:spPr/>
      <dgm:t>
        <a:bodyPr/>
        <a:lstStyle/>
        <a:p>
          <a:r>
            <a:rPr lang="en-US" dirty="0"/>
            <a:t>Budget Change</a:t>
          </a:r>
        </a:p>
      </dgm:t>
    </dgm:pt>
    <dgm:pt modelId="{18395475-AC38-48F5-BF9A-CAAF10169DC2}" type="parTrans" cxnId="{DABF7130-6B37-4E6E-933C-73FBE1771EAA}">
      <dgm:prSet/>
      <dgm:spPr/>
      <dgm:t>
        <a:bodyPr/>
        <a:lstStyle/>
        <a:p>
          <a:endParaRPr lang="en-US"/>
        </a:p>
      </dgm:t>
    </dgm:pt>
    <dgm:pt modelId="{4D6B7FF2-F93D-42C3-B14C-C07540EA18B7}" type="sibTrans" cxnId="{DABF7130-6B37-4E6E-933C-73FBE1771EAA}">
      <dgm:prSet/>
      <dgm:spPr/>
      <dgm:t>
        <a:bodyPr/>
        <a:lstStyle/>
        <a:p>
          <a:endParaRPr lang="en-US"/>
        </a:p>
      </dgm:t>
    </dgm:pt>
    <dgm:pt modelId="{A7DD5B0C-E5AC-40DE-AEEF-3BC79EECC5B5}" type="pres">
      <dgm:prSet presAssocID="{DA4708B3-5035-439F-9A53-233576636DF3}" presName="linear" presStyleCnt="0">
        <dgm:presLayoutVars>
          <dgm:animLvl val="lvl"/>
          <dgm:resizeHandles val="exact"/>
        </dgm:presLayoutVars>
      </dgm:prSet>
      <dgm:spPr/>
    </dgm:pt>
    <dgm:pt modelId="{C00681C4-55B7-4BA6-B56F-A6B59857CE8F}" type="pres">
      <dgm:prSet presAssocID="{A2781DC3-4650-490A-B27E-A2B8EEF6E6EB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C1EF2555-A0BC-4361-A61A-2674A4FAE891}" type="pres">
      <dgm:prSet presAssocID="{A2781DC3-4650-490A-B27E-A2B8EEF6E6EB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DABF7130-6B37-4E6E-933C-73FBE1771EAA}" srcId="{A2781DC3-4650-490A-B27E-A2B8EEF6E6EB}" destId="{4DB9FB07-C5EB-4A59-85DA-B71F0E52D92A}" srcOrd="4" destOrd="0" parTransId="{18395475-AC38-48F5-BF9A-CAAF10169DC2}" sibTransId="{4D6B7FF2-F93D-42C3-B14C-C07540EA18B7}"/>
    <dgm:cxn modelId="{C974E53D-6D18-4F59-A64C-3A58D453033B}" type="presOf" srcId="{E7B86103-C35A-4DED-871E-24B6AA98001F}" destId="{C1EF2555-A0BC-4361-A61A-2674A4FAE891}" srcOrd="0" destOrd="1" presId="urn:microsoft.com/office/officeart/2005/8/layout/vList2"/>
    <dgm:cxn modelId="{BAB0E241-8D38-4CCC-A880-DC472D18AA2C}" srcId="{A2781DC3-4650-490A-B27E-A2B8EEF6E6EB}" destId="{E7B86103-C35A-4DED-871E-24B6AA98001F}" srcOrd="1" destOrd="0" parTransId="{2F25B60F-2761-4D96-84FB-0552A6B4CA95}" sibTransId="{DDB3DF73-1A37-4BF8-BF3D-0B48BA9DC25E}"/>
    <dgm:cxn modelId="{806A5247-DEA2-42F0-9C33-3B4DB778390B}" type="presOf" srcId="{A2781DC3-4650-490A-B27E-A2B8EEF6E6EB}" destId="{C00681C4-55B7-4BA6-B56F-A6B59857CE8F}" srcOrd="0" destOrd="0" presId="urn:microsoft.com/office/officeart/2005/8/layout/vList2"/>
    <dgm:cxn modelId="{EAF73F4D-4BD1-4BE7-8826-A1A1F741C463}" srcId="{DA4708B3-5035-439F-9A53-233576636DF3}" destId="{A2781DC3-4650-490A-B27E-A2B8EEF6E6EB}" srcOrd="0" destOrd="0" parTransId="{6A929190-BB18-4C8E-AE96-C2BC52527F51}" sibTransId="{3D15FE8C-9185-47AA-B5F4-E043506EE246}"/>
    <dgm:cxn modelId="{FA605D56-DB87-4765-80E6-9E9D6B9FFCB0}" srcId="{A2781DC3-4650-490A-B27E-A2B8EEF6E6EB}" destId="{46CE4872-EF67-4D59-A31F-ABF482B44A09}" srcOrd="2" destOrd="0" parTransId="{157B461E-CE04-4FD2-A355-8E3A6EA1B6F7}" sibTransId="{EACBA828-1227-42E7-BBB8-D1FE2F16C7F2}"/>
    <dgm:cxn modelId="{5C33788B-559F-4DF9-9EE9-81F9C13A8192}" type="presOf" srcId="{12B57806-3ECE-434D-872E-97220C52C435}" destId="{C1EF2555-A0BC-4361-A61A-2674A4FAE891}" srcOrd="0" destOrd="0" presId="urn:microsoft.com/office/officeart/2005/8/layout/vList2"/>
    <dgm:cxn modelId="{8F479392-A693-4643-B2A9-61FFBEF6CD94}" type="presOf" srcId="{DA4708B3-5035-439F-9A53-233576636DF3}" destId="{A7DD5B0C-E5AC-40DE-AEEF-3BC79EECC5B5}" srcOrd="0" destOrd="0" presId="urn:microsoft.com/office/officeart/2005/8/layout/vList2"/>
    <dgm:cxn modelId="{A40F9CA0-B777-41D4-B982-871CE4E9236C}" type="presOf" srcId="{46CE4872-EF67-4D59-A31F-ABF482B44A09}" destId="{C1EF2555-A0BC-4361-A61A-2674A4FAE891}" srcOrd="0" destOrd="2" presId="urn:microsoft.com/office/officeart/2005/8/layout/vList2"/>
    <dgm:cxn modelId="{2FD736A6-7343-4065-AF34-B6244688E975}" type="presOf" srcId="{99B7BA41-AC55-4828-B4E0-E272D50BBBE2}" destId="{C1EF2555-A0BC-4361-A61A-2674A4FAE891}" srcOrd="0" destOrd="3" presId="urn:microsoft.com/office/officeart/2005/8/layout/vList2"/>
    <dgm:cxn modelId="{6D7BA0AD-0045-4A71-9F94-90BF664D72E6}" srcId="{A2781DC3-4650-490A-B27E-A2B8EEF6E6EB}" destId="{12B57806-3ECE-434D-872E-97220C52C435}" srcOrd="0" destOrd="0" parTransId="{523B9C16-7D1E-4626-9CB6-5F46E93D6CA7}" sibTransId="{111EBD8E-5062-4A3F-953D-CE8012BC3238}"/>
    <dgm:cxn modelId="{2CD154DA-0BE9-4F5B-8EB2-B2DCC2433D68}" type="presOf" srcId="{4DB9FB07-C5EB-4A59-85DA-B71F0E52D92A}" destId="{C1EF2555-A0BC-4361-A61A-2674A4FAE891}" srcOrd="0" destOrd="4" presId="urn:microsoft.com/office/officeart/2005/8/layout/vList2"/>
    <dgm:cxn modelId="{06D4C2F2-7FD2-41B7-8AA3-CB204B43F956}" srcId="{A2781DC3-4650-490A-B27E-A2B8EEF6E6EB}" destId="{99B7BA41-AC55-4828-B4E0-E272D50BBBE2}" srcOrd="3" destOrd="0" parTransId="{2F809D8E-1944-4299-99D2-A9F664E58F2C}" sibTransId="{302B88AF-6CE1-4FA3-B1F4-9B970BD8FF92}"/>
    <dgm:cxn modelId="{20628964-065A-4120-B432-BC23310770B9}" type="presParOf" srcId="{A7DD5B0C-E5AC-40DE-AEEF-3BC79EECC5B5}" destId="{C00681C4-55B7-4BA6-B56F-A6B59857CE8F}" srcOrd="0" destOrd="0" presId="urn:microsoft.com/office/officeart/2005/8/layout/vList2"/>
    <dgm:cxn modelId="{5AAF2706-5FC9-4D57-8902-ABF8795F718B}" type="presParOf" srcId="{A7DD5B0C-E5AC-40DE-AEEF-3BC79EECC5B5}" destId="{C1EF2555-A0BC-4361-A61A-2674A4FAE89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A4708B3-5035-439F-9A53-233576636DF3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2781DC3-4650-490A-B27E-A2B8EEF6E6EB}">
      <dgm:prSet/>
      <dgm:spPr/>
      <dgm:t>
        <a:bodyPr/>
        <a:lstStyle/>
        <a:p>
          <a:r>
            <a:rPr lang="en-US" dirty="0"/>
            <a:t>Action Item – Amend the Fiscal Year 2020 Budget</a:t>
          </a:r>
        </a:p>
      </dgm:t>
    </dgm:pt>
    <dgm:pt modelId="{6A929190-BB18-4C8E-AE96-C2BC52527F51}" type="parTrans" cxnId="{EAF73F4D-4BD1-4BE7-8826-A1A1F741C463}">
      <dgm:prSet/>
      <dgm:spPr/>
      <dgm:t>
        <a:bodyPr/>
        <a:lstStyle/>
        <a:p>
          <a:endParaRPr lang="en-US"/>
        </a:p>
      </dgm:t>
    </dgm:pt>
    <dgm:pt modelId="{3D15FE8C-9185-47AA-B5F4-E043506EE246}" type="sibTrans" cxnId="{EAF73F4D-4BD1-4BE7-8826-A1A1F741C463}">
      <dgm:prSet/>
      <dgm:spPr/>
      <dgm:t>
        <a:bodyPr/>
        <a:lstStyle/>
        <a:p>
          <a:endParaRPr lang="en-US"/>
        </a:p>
      </dgm:t>
    </dgm:pt>
    <dgm:pt modelId="{F0BCD127-AAD6-45C3-ADEC-4FC68DDC0DCD}">
      <dgm:prSet/>
      <dgm:spPr/>
      <dgm:t>
        <a:bodyPr/>
        <a:lstStyle/>
        <a:p>
          <a:r>
            <a:rPr lang="en-US" dirty="0"/>
            <a:t>Resolved, the SWAN fiscal year 2020 budget line #5420 Accounting will be increased from $8,445 to $21,555 for 10 months of accounting services plus one-time setup fees.</a:t>
          </a:r>
        </a:p>
      </dgm:t>
    </dgm:pt>
    <dgm:pt modelId="{E078BCE8-519C-4BA9-9A6D-D2485FC523AD}" type="parTrans" cxnId="{B29E7D17-E64B-444A-8990-8C3821A07F17}">
      <dgm:prSet/>
      <dgm:spPr/>
      <dgm:t>
        <a:bodyPr/>
        <a:lstStyle/>
        <a:p>
          <a:endParaRPr lang="en-US"/>
        </a:p>
      </dgm:t>
    </dgm:pt>
    <dgm:pt modelId="{44E0A85F-2F4E-4E59-BC58-76F5E12CDD3E}" type="sibTrans" cxnId="{B29E7D17-E64B-444A-8990-8C3821A07F17}">
      <dgm:prSet/>
      <dgm:spPr/>
      <dgm:t>
        <a:bodyPr/>
        <a:lstStyle/>
        <a:p>
          <a:endParaRPr lang="en-US"/>
        </a:p>
      </dgm:t>
    </dgm:pt>
    <dgm:pt modelId="{32735EDB-13D6-4EC2-B613-7CEF91AF91F0}">
      <dgm:prSet/>
      <dgm:spPr/>
      <dgm:t>
        <a:bodyPr/>
        <a:lstStyle/>
        <a:p>
          <a:r>
            <a:rPr lang="en-US" dirty="0"/>
            <a:t>Library roll call performed by Dawn Bussey, SWAN Board Secretary, Director of Glen Ellyn Public Library</a:t>
          </a:r>
        </a:p>
      </dgm:t>
    </dgm:pt>
    <dgm:pt modelId="{E9DA907E-0BF9-4989-960D-73F1E3AD96CE}" type="parTrans" cxnId="{3585EB1C-80B4-414C-91EF-1218F064E301}">
      <dgm:prSet/>
      <dgm:spPr/>
      <dgm:t>
        <a:bodyPr/>
        <a:lstStyle/>
        <a:p>
          <a:endParaRPr lang="en-US"/>
        </a:p>
      </dgm:t>
    </dgm:pt>
    <dgm:pt modelId="{6F9E31B0-5CE6-48F5-B0AE-5584A54DB40C}" type="sibTrans" cxnId="{3585EB1C-80B4-414C-91EF-1218F064E301}">
      <dgm:prSet/>
      <dgm:spPr/>
      <dgm:t>
        <a:bodyPr/>
        <a:lstStyle/>
        <a:p>
          <a:endParaRPr lang="en-US"/>
        </a:p>
      </dgm:t>
    </dgm:pt>
    <dgm:pt modelId="{790D9790-EA00-4360-96FF-3D8640DD7EC6}">
      <dgm:prSet/>
      <dgm:spPr/>
      <dgm:t>
        <a:bodyPr/>
        <a:lstStyle/>
        <a:p>
          <a:r>
            <a:rPr lang="en-US" dirty="0"/>
            <a:t>Article IX Section 6 Voting: The following items require membership vote to pass: Budget &amp; Revisions (In-person affirmative vote of 2/3 of all members present is required)</a:t>
          </a:r>
        </a:p>
      </dgm:t>
    </dgm:pt>
    <dgm:pt modelId="{D585880E-BF14-4FBB-BECA-2F050D39BBEA}" type="parTrans" cxnId="{ED37D4AC-8DA6-4814-80C5-32328E4D514A}">
      <dgm:prSet/>
      <dgm:spPr/>
      <dgm:t>
        <a:bodyPr/>
        <a:lstStyle/>
        <a:p>
          <a:endParaRPr lang="en-US"/>
        </a:p>
      </dgm:t>
    </dgm:pt>
    <dgm:pt modelId="{071EBA7D-9584-491F-B11B-56EEDF9713C9}" type="sibTrans" cxnId="{ED37D4AC-8DA6-4814-80C5-32328E4D514A}">
      <dgm:prSet/>
      <dgm:spPr/>
      <dgm:t>
        <a:bodyPr/>
        <a:lstStyle/>
        <a:p>
          <a:endParaRPr lang="en-US"/>
        </a:p>
      </dgm:t>
    </dgm:pt>
    <dgm:pt modelId="{A7DD5B0C-E5AC-40DE-AEEF-3BC79EECC5B5}" type="pres">
      <dgm:prSet presAssocID="{DA4708B3-5035-439F-9A53-233576636DF3}" presName="linear" presStyleCnt="0">
        <dgm:presLayoutVars>
          <dgm:animLvl val="lvl"/>
          <dgm:resizeHandles val="exact"/>
        </dgm:presLayoutVars>
      </dgm:prSet>
      <dgm:spPr/>
    </dgm:pt>
    <dgm:pt modelId="{C00681C4-55B7-4BA6-B56F-A6B59857CE8F}" type="pres">
      <dgm:prSet presAssocID="{A2781DC3-4650-490A-B27E-A2B8EEF6E6EB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0AAD714F-E12B-4446-8132-09EB9DFF3634}" type="pres">
      <dgm:prSet presAssocID="{A2781DC3-4650-490A-B27E-A2B8EEF6E6EB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1CA80215-4EAB-4491-BC5B-8B2572CCA52C}" type="presOf" srcId="{32735EDB-13D6-4EC2-B613-7CEF91AF91F0}" destId="{0AAD714F-E12B-4446-8132-09EB9DFF3634}" srcOrd="0" destOrd="1" presId="urn:microsoft.com/office/officeart/2005/8/layout/vList2"/>
    <dgm:cxn modelId="{B29E7D17-E64B-444A-8990-8C3821A07F17}" srcId="{A2781DC3-4650-490A-B27E-A2B8EEF6E6EB}" destId="{F0BCD127-AAD6-45C3-ADEC-4FC68DDC0DCD}" srcOrd="0" destOrd="0" parTransId="{E078BCE8-519C-4BA9-9A6D-D2485FC523AD}" sibTransId="{44E0A85F-2F4E-4E59-BC58-76F5E12CDD3E}"/>
    <dgm:cxn modelId="{3585EB1C-80B4-414C-91EF-1218F064E301}" srcId="{A2781DC3-4650-490A-B27E-A2B8EEF6E6EB}" destId="{32735EDB-13D6-4EC2-B613-7CEF91AF91F0}" srcOrd="1" destOrd="0" parTransId="{E9DA907E-0BF9-4989-960D-73F1E3AD96CE}" sibTransId="{6F9E31B0-5CE6-48F5-B0AE-5584A54DB40C}"/>
    <dgm:cxn modelId="{0FE5225E-AF20-436B-B31B-F591A948959F}" type="presOf" srcId="{790D9790-EA00-4360-96FF-3D8640DD7EC6}" destId="{0AAD714F-E12B-4446-8132-09EB9DFF3634}" srcOrd="0" destOrd="2" presId="urn:microsoft.com/office/officeart/2005/8/layout/vList2"/>
    <dgm:cxn modelId="{806A5247-DEA2-42F0-9C33-3B4DB778390B}" type="presOf" srcId="{A2781DC3-4650-490A-B27E-A2B8EEF6E6EB}" destId="{C00681C4-55B7-4BA6-B56F-A6B59857CE8F}" srcOrd="0" destOrd="0" presId="urn:microsoft.com/office/officeart/2005/8/layout/vList2"/>
    <dgm:cxn modelId="{EAF73F4D-4BD1-4BE7-8826-A1A1F741C463}" srcId="{DA4708B3-5035-439F-9A53-233576636DF3}" destId="{A2781DC3-4650-490A-B27E-A2B8EEF6E6EB}" srcOrd="0" destOrd="0" parTransId="{6A929190-BB18-4C8E-AE96-C2BC52527F51}" sibTransId="{3D15FE8C-9185-47AA-B5F4-E043506EE246}"/>
    <dgm:cxn modelId="{8F479392-A693-4643-B2A9-61FFBEF6CD94}" type="presOf" srcId="{DA4708B3-5035-439F-9A53-233576636DF3}" destId="{A7DD5B0C-E5AC-40DE-AEEF-3BC79EECC5B5}" srcOrd="0" destOrd="0" presId="urn:microsoft.com/office/officeart/2005/8/layout/vList2"/>
    <dgm:cxn modelId="{ED37D4AC-8DA6-4814-80C5-32328E4D514A}" srcId="{A2781DC3-4650-490A-B27E-A2B8EEF6E6EB}" destId="{790D9790-EA00-4360-96FF-3D8640DD7EC6}" srcOrd="2" destOrd="0" parTransId="{D585880E-BF14-4FBB-BECA-2F050D39BBEA}" sibTransId="{071EBA7D-9584-491F-B11B-56EEDF9713C9}"/>
    <dgm:cxn modelId="{D41992BD-F85E-4BA4-B53E-E37293290B2E}" type="presOf" srcId="{F0BCD127-AAD6-45C3-ADEC-4FC68DDC0DCD}" destId="{0AAD714F-E12B-4446-8132-09EB9DFF3634}" srcOrd="0" destOrd="0" presId="urn:microsoft.com/office/officeart/2005/8/layout/vList2"/>
    <dgm:cxn modelId="{20628964-065A-4120-B432-BC23310770B9}" type="presParOf" srcId="{A7DD5B0C-E5AC-40DE-AEEF-3BC79EECC5B5}" destId="{C00681C4-55B7-4BA6-B56F-A6B59857CE8F}" srcOrd="0" destOrd="0" presId="urn:microsoft.com/office/officeart/2005/8/layout/vList2"/>
    <dgm:cxn modelId="{E010D993-4454-4D55-9813-661C1317658C}" type="presParOf" srcId="{A7DD5B0C-E5AC-40DE-AEEF-3BC79EECC5B5}" destId="{0AAD714F-E12B-4446-8132-09EB9DFF363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0C80AD4-0910-4723-8A2E-3723261431D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8FAD45E-23B9-4621-A6BA-7F43E0429F4E}">
      <dgm:prSet/>
      <dgm:spPr/>
      <dgm:t>
        <a:bodyPr/>
        <a:lstStyle/>
        <a:p>
          <a:r>
            <a:rPr lang="en-US" dirty="0"/>
            <a:t>Information Item – 2019 SWAN Expo (pgs. 57-66)</a:t>
          </a:r>
        </a:p>
      </dgm:t>
    </dgm:pt>
    <dgm:pt modelId="{01761563-12C9-47E2-88D9-1D5FD1AD1E1C}" type="parTrans" cxnId="{E4F8454C-473E-4635-9ABA-8AC2B5623843}">
      <dgm:prSet/>
      <dgm:spPr/>
      <dgm:t>
        <a:bodyPr/>
        <a:lstStyle/>
        <a:p>
          <a:endParaRPr lang="en-US"/>
        </a:p>
      </dgm:t>
    </dgm:pt>
    <dgm:pt modelId="{6CD45370-B05E-4B2B-BF60-F9DCB9820AD6}" type="sibTrans" cxnId="{E4F8454C-473E-4635-9ABA-8AC2B5623843}">
      <dgm:prSet/>
      <dgm:spPr/>
      <dgm:t>
        <a:bodyPr/>
        <a:lstStyle/>
        <a:p>
          <a:endParaRPr lang="en-US"/>
        </a:p>
      </dgm:t>
    </dgm:pt>
    <dgm:pt modelId="{B2731A3A-1DCD-4218-A642-7D718F48CB9D}">
      <dgm:prSet/>
      <dgm:spPr/>
      <dgm:t>
        <a:bodyPr/>
        <a:lstStyle/>
        <a:p>
          <a:r>
            <a:rPr lang="en-US" sz="2600" b="1" dirty="0"/>
            <a:t>The Purpose and Vision of SWAN Expo</a:t>
          </a:r>
          <a:endParaRPr lang="en-US" sz="2600" dirty="0"/>
        </a:p>
      </dgm:t>
    </dgm:pt>
    <dgm:pt modelId="{06BBA944-5FA0-4102-B781-5F0E6DAFB1A3}" type="parTrans" cxnId="{496B7F94-6402-4BDC-B67D-D1CBFEC9937B}">
      <dgm:prSet/>
      <dgm:spPr/>
      <dgm:t>
        <a:bodyPr/>
        <a:lstStyle/>
        <a:p>
          <a:endParaRPr lang="en-US"/>
        </a:p>
      </dgm:t>
    </dgm:pt>
    <dgm:pt modelId="{1893ED8E-2A52-4435-96B2-70C5B88FEE9E}" type="sibTrans" cxnId="{496B7F94-6402-4BDC-B67D-D1CBFEC9937B}">
      <dgm:prSet/>
      <dgm:spPr/>
      <dgm:t>
        <a:bodyPr/>
        <a:lstStyle/>
        <a:p>
          <a:endParaRPr lang="en-US"/>
        </a:p>
      </dgm:t>
    </dgm:pt>
    <dgm:pt modelId="{D7E4CAF5-9C15-43FD-80BF-8DCAA2DAC497}">
      <dgm:prSet/>
      <dgm:spPr/>
      <dgm:t>
        <a:bodyPr/>
        <a:lstStyle/>
        <a:p>
          <a:r>
            <a:rPr lang="en-US" sz="2600" dirty="0"/>
            <a:t>To create a gathering for the SWAN Membership and friends sharing expertise and big ideas, striving to bring best practices back to our colleagues.</a:t>
          </a:r>
        </a:p>
      </dgm:t>
    </dgm:pt>
    <dgm:pt modelId="{E2F9C56F-D067-45BA-9A49-3D6D4462A344}" type="parTrans" cxnId="{F8AF6E3E-C92C-4077-ADE9-E5261B41B035}">
      <dgm:prSet/>
      <dgm:spPr/>
      <dgm:t>
        <a:bodyPr/>
        <a:lstStyle/>
        <a:p>
          <a:endParaRPr lang="en-US"/>
        </a:p>
      </dgm:t>
    </dgm:pt>
    <dgm:pt modelId="{1F9D12E4-3DBB-4AA2-B951-C1C6864D0B6A}" type="sibTrans" cxnId="{F8AF6E3E-C92C-4077-ADE9-E5261B41B035}">
      <dgm:prSet/>
      <dgm:spPr/>
      <dgm:t>
        <a:bodyPr/>
        <a:lstStyle/>
        <a:p>
          <a:endParaRPr lang="en-US"/>
        </a:p>
      </dgm:t>
    </dgm:pt>
    <dgm:pt modelId="{C900F34B-437B-4061-BBE3-8D378059D1A1}">
      <dgm:prSet/>
      <dgm:spPr/>
      <dgm:t>
        <a:bodyPr/>
        <a:lstStyle/>
        <a:p>
          <a:r>
            <a:rPr lang="en-US" sz="2600" b="1" dirty="0"/>
            <a:t>Post Event Feedback</a:t>
          </a:r>
          <a:endParaRPr lang="en-US" sz="2600" dirty="0"/>
        </a:p>
      </dgm:t>
    </dgm:pt>
    <dgm:pt modelId="{CEB692CB-CB04-4192-91CD-8C51E900E5AE}" type="parTrans" cxnId="{3FE38610-E608-40B3-9BE9-CDE84D895DCC}">
      <dgm:prSet/>
      <dgm:spPr/>
      <dgm:t>
        <a:bodyPr/>
        <a:lstStyle/>
        <a:p>
          <a:endParaRPr lang="en-US"/>
        </a:p>
      </dgm:t>
    </dgm:pt>
    <dgm:pt modelId="{20D83666-99A5-4A2C-AFC8-B6AB9C9BCC4A}" type="sibTrans" cxnId="{3FE38610-E608-40B3-9BE9-CDE84D895DCC}">
      <dgm:prSet/>
      <dgm:spPr/>
      <dgm:t>
        <a:bodyPr/>
        <a:lstStyle/>
        <a:p>
          <a:endParaRPr lang="en-US"/>
        </a:p>
      </dgm:t>
    </dgm:pt>
    <dgm:pt modelId="{E72EC310-4B39-4C03-9701-8F7847F9E56B}" type="pres">
      <dgm:prSet presAssocID="{D0C80AD4-0910-4723-8A2E-3723261431D0}" presName="linear" presStyleCnt="0">
        <dgm:presLayoutVars>
          <dgm:animLvl val="lvl"/>
          <dgm:resizeHandles val="exact"/>
        </dgm:presLayoutVars>
      </dgm:prSet>
      <dgm:spPr/>
    </dgm:pt>
    <dgm:pt modelId="{71636240-5B77-47CC-BDCD-CBA5294AD5CC}" type="pres">
      <dgm:prSet presAssocID="{38FAD45E-23B9-4621-A6BA-7F43E0429F4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E02DAF9-D32C-442D-944F-F86A451AE34B}" type="pres">
      <dgm:prSet presAssocID="{6CD45370-B05E-4B2B-BF60-F9DCB9820AD6}" presName="spacer" presStyleCnt="0"/>
      <dgm:spPr/>
    </dgm:pt>
    <dgm:pt modelId="{4E09B680-FAFD-424B-869D-5F6CFD34C260}" type="pres">
      <dgm:prSet presAssocID="{B2731A3A-1DCD-4218-A642-7D718F48CB9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DB375FA-9AA6-4C06-BFDF-2B8BB9CD2CC1}" type="pres">
      <dgm:prSet presAssocID="{1893ED8E-2A52-4435-96B2-70C5B88FEE9E}" presName="spacer" presStyleCnt="0"/>
      <dgm:spPr/>
    </dgm:pt>
    <dgm:pt modelId="{1FAA88CE-7505-46A9-999E-21257FF064AB}" type="pres">
      <dgm:prSet presAssocID="{D7E4CAF5-9C15-43FD-80BF-8DCAA2DAC49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E48A2E5-4732-4CC2-B5D4-C59C133F7A96}" type="pres">
      <dgm:prSet presAssocID="{1F9D12E4-3DBB-4AA2-B951-C1C6864D0B6A}" presName="spacer" presStyleCnt="0"/>
      <dgm:spPr/>
    </dgm:pt>
    <dgm:pt modelId="{15CD02A7-1D7B-4CD0-88CD-2B2AD67CC8D1}" type="pres">
      <dgm:prSet presAssocID="{C900F34B-437B-4061-BBE3-8D378059D1A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FE38610-E608-40B3-9BE9-CDE84D895DCC}" srcId="{D0C80AD4-0910-4723-8A2E-3723261431D0}" destId="{C900F34B-437B-4061-BBE3-8D378059D1A1}" srcOrd="3" destOrd="0" parTransId="{CEB692CB-CB04-4192-91CD-8C51E900E5AE}" sibTransId="{20D83666-99A5-4A2C-AFC8-B6AB9C9BCC4A}"/>
    <dgm:cxn modelId="{18E9D129-E2D8-4E5A-A8EE-179D18C715D9}" type="presOf" srcId="{C900F34B-437B-4061-BBE3-8D378059D1A1}" destId="{15CD02A7-1D7B-4CD0-88CD-2B2AD67CC8D1}" srcOrd="0" destOrd="0" presId="urn:microsoft.com/office/officeart/2005/8/layout/vList2"/>
    <dgm:cxn modelId="{20614F2C-35F5-4AF2-B9B8-8F046677C3AC}" type="presOf" srcId="{D7E4CAF5-9C15-43FD-80BF-8DCAA2DAC497}" destId="{1FAA88CE-7505-46A9-999E-21257FF064AB}" srcOrd="0" destOrd="0" presId="urn:microsoft.com/office/officeart/2005/8/layout/vList2"/>
    <dgm:cxn modelId="{0ED36238-037D-4097-8DE5-C5FA259DB760}" type="presOf" srcId="{38FAD45E-23B9-4621-A6BA-7F43E0429F4E}" destId="{71636240-5B77-47CC-BDCD-CBA5294AD5CC}" srcOrd="0" destOrd="0" presId="urn:microsoft.com/office/officeart/2005/8/layout/vList2"/>
    <dgm:cxn modelId="{F8AF6E3E-C92C-4077-ADE9-E5261B41B035}" srcId="{D0C80AD4-0910-4723-8A2E-3723261431D0}" destId="{D7E4CAF5-9C15-43FD-80BF-8DCAA2DAC497}" srcOrd="2" destOrd="0" parTransId="{E2F9C56F-D067-45BA-9A49-3D6D4462A344}" sibTransId="{1F9D12E4-3DBB-4AA2-B951-C1C6864D0B6A}"/>
    <dgm:cxn modelId="{E4F8454C-473E-4635-9ABA-8AC2B5623843}" srcId="{D0C80AD4-0910-4723-8A2E-3723261431D0}" destId="{38FAD45E-23B9-4621-A6BA-7F43E0429F4E}" srcOrd="0" destOrd="0" parTransId="{01761563-12C9-47E2-88D9-1D5FD1AD1E1C}" sibTransId="{6CD45370-B05E-4B2B-BF60-F9DCB9820AD6}"/>
    <dgm:cxn modelId="{496B7F94-6402-4BDC-B67D-D1CBFEC9937B}" srcId="{D0C80AD4-0910-4723-8A2E-3723261431D0}" destId="{B2731A3A-1DCD-4218-A642-7D718F48CB9D}" srcOrd="1" destOrd="0" parTransId="{06BBA944-5FA0-4102-B781-5F0E6DAFB1A3}" sibTransId="{1893ED8E-2A52-4435-96B2-70C5B88FEE9E}"/>
    <dgm:cxn modelId="{02DFCDBA-69DD-428F-9F34-FDE1F80FDF09}" type="presOf" srcId="{D0C80AD4-0910-4723-8A2E-3723261431D0}" destId="{E72EC310-4B39-4C03-9701-8F7847F9E56B}" srcOrd="0" destOrd="0" presId="urn:microsoft.com/office/officeart/2005/8/layout/vList2"/>
    <dgm:cxn modelId="{6B1BB9D8-16D1-4833-A955-D02270B7838D}" type="presOf" srcId="{B2731A3A-1DCD-4218-A642-7D718F48CB9D}" destId="{4E09B680-FAFD-424B-869D-5F6CFD34C260}" srcOrd="0" destOrd="0" presId="urn:microsoft.com/office/officeart/2005/8/layout/vList2"/>
    <dgm:cxn modelId="{2F7E8CEC-4213-4BC0-B49C-DD5FBCC2C8D7}" type="presParOf" srcId="{E72EC310-4B39-4C03-9701-8F7847F9E56B}" destId="{71636240-5B77-47CC-BDCD-CBA5294AD5CC}" srcOrd="0" destOrd="0" presId="urn:microsoft.com/office/officeart/2005/8/layout/vList2"/>
    <dgm:cxn modelId="{730AC97F-A512-4876-A852-01A9E5C1B0AD}" type="presParOf" srcId="{E72EC310-4B39-4C03-9701-8F7847F9E56B}" destId="{BE02DAF9-D32C-442D-944F-F86A451AE34B}" srcOrd="1" destOrd="0" presId="urn:microsoft.com/office/officeart/2005/8/layout/vList2"/>
    <dgm:cxn modelId="{7188E8F3-4D1F-4E04-A536-C536629A693D}" type="presParOf" srcId="{E72EC310-4B39-4C03-9701-8F7847F9E56B}" destId="{4E09B680-FAFD-424B-869D-5F6CFD34C260}" srcOrd="2" destOrd="0" presId="urn:microsoft.com/office/officeart/2005/8/layout/vList2"/>
    <dgm:cxn modelId="{57124824-5951-40A3-89B4-F5B5F41CF0DB}" type="presParOf" srcId="{E72EC310-4B39-4C03-9701-8F7847F9E56B}" destId="{5DB375FA-9AA6-4C06-BFDF-2B8BB9CD2CC1}" srcOrd="3" destOrd="0" presId="urn:microsoft.com/office/officeart/2005/8/layout/vList2"/>
    <dgm:cxn modelId="{A01A21CB-E2E1-46CD-BBF5-3BF7428FAC92}" type="presParOf" srcId="{E72EC310-4B39-4C03-9701-8F7847F9E56B}" destId="{1FAA88CE-7505-46A9-999E-21257FF064AB}" srcOrd="4" destOrd="0" presId="urn:microsoft.com/office/officeart/2005/8/layout/vList2"/>
    <dgm:cxn modelId="{7C42AB4F-6F0F-4188-9D3F-28B62B740417}" type="presParOf" srcId="{E72EC310-4B39-4C03-9701-8F7847F9E56B}" destId="{0E48A2E5-4732-4CC2-B5D4-C59C133F7A96}" srcOrd="5" destOrd="0" presId="urn:microsoft.com/office/officeart/2005/8/layout/vList2"/>
    <dgm:cxn modelId="{114B8AE0-F17C-4127-BB64-4D96243A54E9}" type="presParOf" srcId="{E72EC310-4B39-4C03-9701-8F7847F9E56B}" destId="{15CD02A7-1D7B-4CD0-88CD-2B2AD67CC8D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3314EC7-FAF8-43F3-AC6D-8B60AF2FE7E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64515EC-8D04-48D6-9252-404CC13B7E1C}">
      <dgm:prSet/>
      <dgm:spPr/>
      <dgm:t>
        <a:bodyPr/>
        <a:lstStyle/>
        <a:p>
          <a:r>
            <a:rPr lang="en-US"/>
            <a:t>Lynda.com Authentication Changes (Steven Schlewitt, SWAN IT &amp; System Support Manager)</a:t>
          </a:r>
        </a:p>
      </dgm:t>
    </dgm:pt>
    <dgm:pt modelId="{04441461-1CCA-4B70-91FD-38E2B947D013}" type="parTrans" cxnId="{146F6196-22D2-4697-9B7E-41786C93B0A2}">
      <dgm:prSet/>
      <dgm:spPr/>
      <dgm:t>
        <a:bodyPr/>
        <a:lstStyle/>
        <a:p>
          <a:endParaRPr lang="en-US"/>
        </a:p>
      </dgm:t>
    </dgm:pt>
    <dgm:pt modelId="{CA4F0A2A-9B5A-4CF6-BC50-DAB714BCD42E}" type="sibTrans" cxnId="{146F6196-22D2-4697-9B7E-41786C93B0A2}">
      <dgm:prSet/>
      <dgm:spPr/>
      <dgm:t>
        <a:bodyPr/>
        <a:lstStyle/>
        <a:p>
          <a:endParaRPr lang="en-US"/>
        </a:p>
      </dgm:t>
    </dgm:pt>
    <dgm:pt modelId="{386B0CEF-F4E9-4FD1-AA3F-3BC06E753E31}">
      <dgm:prSet/>
      <dgm:spPr/>
      <dgm:t>
        <a:bodyPr/>
        <a:lstStyle/>
        <a:p>
          <a:r>
            <a:rPr lang="en-US"/>
            <a:t>Executive Director Report- Questions? (Aaron Skog, SWAN ED)</a:t>
          </a:r>
        </a:p>
      </dgm:t>
    </dgm:pt>
    <dgm:pt modelId="{C3AB3BB2-8029-4DAB-B783-465FD5DFB43B}" type="parTrans" cxnId="{9334F17A-263D-4600-A31D-5FC6354601F4}">
      <dgm:prSet/>
      <dgm:spPr/>
      <dgm:t>
        <a:bodyPr/>
        <a:lstStyle/>
        <a:p>
          <a:endParaRPr lang="en-US"/>
        </a:p>
      </dgm:t>
    </dgm:pt>
    <dgm:pt modelId="{040664DF-9085-4119-9911-403DD859BD47}" type="sibTrans" cxnId="{9334F17A-263D-4600-A31D-5FC6354601F4}">
      <dgm:prSet/>
      <dgm:spPr/>
      <dgm:t>
        <a:bodyPr/>
        <a:lstStyle/>
        <a:p>
          <a:endParaRPr lang="en-US"/>
        </a:p>
      </dgm:t>
    </dgm:pt>
    <dgm:pt modelId="{4C46389C-AFD6-45B9-97C4-52A8556F0921}">
      <dgm:prSet/>
      <dgm:spPr/>
      <dgm:t>
        <a:bodyPr/>
        <a:lstStyle/>
        <a:p>
          <a:r>
            <a:rPr lang="en-US"/>
            <a:t>Operations Report – Questions?</a:t>
          </a:r>
        </a:p>
      </dgm:t>
    </dgm:pt>
    <dgm:pt modelId="{A4B27455-017F-492C-8BBE-07706608E6C5}" type="parTrans" cxnId="{4CDEDB3D-1EAA-4EA9-A10A-04C4F6D12755}">
      <dgm:prSet/>
      <dgm:spPr/>
      <dgm:t>
        <a:bodyPr/>
        <a:lstStyle/>
        <a:p>
          <a:endParaRPr lang="en-US"/>
        </a:p>
      </dgm:t>
    </dgm:pt>
    <dgm:pt modelId="{3D33D4B8-7171-48C8-AB52-B24D845822D9}" type="sibTrans" cxnId="{4CDEDB3D-1EAA-4EA9-A10A-04C4F6D12755}">
      <dgm:prSet/>
      <dgm:spPr/>
      <dgm:t>
        <a:bodyPr/>
        <a:lstStyle/>
        <a:p>
          <a:endParaRPr lang="en-US"/>
        </a:p>
      </dgm:t>
    </dgm:pt>
    <dgm:pt modelId="{60312828-E445-4317-93B4-EC343992B018}" type="pres">
      <dgm:prSet presAssocID="{A3314EC7-FAF8-43F3-AC6D-8B60AF2FE7EF}" presName="root" presStyleCnt="0">
        <dgm:presLayoutVars>
          <dgm:dir/>
          <dgm:resizeHandles val="exact"/>
        </dgm:presLayoutVars>
      </dgm:prSet>
      <dgm:spPr/>
    </dgm:pt>
    <dgm:pt modelId="{D1CF1D4A-CEB9-4047-8873-0D240772BFD0}" type="pres">
      <dgm:prSet presAssocID="{E64515EC-8D04-48D6-9252-404CC13B7E1C}" presName="compNode" presStyleCnt="0"/>
      <dgm:spPr/>
    </dgm:pt>
    <dgm:pt modelId="{B90050EC-125E-42FB-B59D-0997F0359A15}" type="pres">
      <dgm:prSet presAssocID="{E64515EC-8D04-48D6-9252-404CC13B7E1C}" presName="bgRect" presStyleLbl="bgShp" presStyleIdx="0" presStyleCnt="3"/>
      <dgm:spPr/>
    </dgm:pt>
    <dgm:pt modelId="{AFB0A31B-84B0-420F-86BD-06BD0BEFF090}" type="pres">
      <dgm:prSet presAssocID="{E64515EC-8D04-48D6-9252-404CC13B7E1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CB623671-4FDF-46DD-B8E7-5E17C53E33D7}" type="pres">
      <dgm:prSet presAssocID="{E64515EC-8D04-48D6-9252-404CC13B7E1C}" presName="spaceRect" presStyleCnt="0"/>
      <dgm:spPr/>
    </dgm:pt>
    <dgm:pt modelId="{D668D1F8-834A-4C60-B46A-622328CE9F87}" type="pres">
      <dgm:prSet presAssocID="{E64515EC-8D04-48D6-9252-404CC13B7E1C}" presName="parTx" presStyleLbl="revTx" presStyleIdx="0" presStyleCnt="3">
        <dgm:presLayoutVars>
          <dgm:chMax val="0"/>
          <dgm:chPref val="0"/>
        </dgm:presLayoutVars>
      </dgm:prSet>
      <dgm:spPr/>
    </dgm:pt>
    <dgm:pt modelId="{54CBADEA-7612-49CA-B450-5D89170E7370}" type="pres">
      <dgm:prSet presAssocID="{CA4F0A2A-9B5A-4CF6-BC50-DAB714BCD42E}" presName="sibTrans" presStyleCnt="0"/>
      <dgm:spPr/>
    </dgm:pt>
    <dgm:pt modelId="{A045B778-434F-4F10-A889-A685F495B730}" type="pres">
      <dgm:prSet presAssocID="{386B0CEF-F4E9-4FD1-AA3F-3BC06E753E31}" presName="compNode" presStyleCnt="0"/>
      <dgm:spPr/>
    </dgm:pt>
    <dgm:pt modelId="{1FD527C6-2D88-464A-9FF7-28C8514731CE}" type="pres">
      <dgm:prSet presAssocID="{386B0CEF-F4E9-4FD1-AA3F-3BC06E753E31}" presName="bgRect" presStyleLbl="bgShp" presStyleIdx="1" presStyleCnt="3"/>
      <dgm:spPr/>
    </dgm:pt>
    <dgm:pt modelId="{8F0F313E-6B32-4DA6-B18C-201DBCB358BD}" type="pres">
      <dgm:prSet presAssocID="{386B0CEF-F4E9-4FD1-AA3F-3BC06E753E3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DFF4C5B4-CAEA-4400-9A76-26905BCFFF61}" type="pres">
      <dgm:prSet presAssocID="{386B0CEF-F4E9-4FD1-AA3F-3BC06E753E31}" presName="spaceRect" presStyleCnt="0"/>
      <dgm:spPr/>
    </dgm:pt>
    <dgm:pt modelId="{15CDB5AA-A01B-4284-AA4E-85A96D58BA63}" type="pres">
      <dgm:prSet presAssocID="{386B0CEF-F4E9-4FD1-AA3F-3BC06E753E31}" presName="parTx" presStyleLbl="revTx" presStyleIdx="1" presStyleCnt="3">
        <dgm:presLayoutVars>
          <dgm:chMax val="0"/>
          <dgm:chPref val="0"/>
        </dgm:presLayoutVars>
      </dgm:prSet>
      <dgm:spPr/>
    </dgm:pt>
    <dgm:pt modelId="{C8970495-BB70-480D-9F41-3FD84DC32B30}" type="pres">
      <dgm:prSet presAssocID="{040664DF-9085-4119-9911-403DD859BD47}" presName="sibTrans" presStyleCnt="0"/>
      <dgm:spPr/>
    </dgm:pt>
    <dgm:pt modelId="{52280110-563A-427A-8AFF-1D19A81D168C}" type="pres">
      <dgm:prSet presAssocID="{4C46389C-AFD6-45B9-97C4-52A8556F0921}" presName="compNode" presStyleCnt="0"/>
      <dgm:spPr/>
    </dgm:pt>
    <dgm:pt modelId="{CD857D3D-56A3-491F-BD7B-3B0D2163DD20}" type="pres">
      <dgm:prSet presAssocID="{4C46389C-AFD6-45B9-97C4-52A8556F0921}" presName="bgRect" presStyleLbl="bgShp" presStyleIdx="2" presStyleCnt="3"/>
      <dgm:spPr/>
    </dgm:pt>
    <dgm:pt modelId="{6BE74110-DD8E-4070-98B1-DC3411EF7530}" type="pres">
      <dgm:prSet presAssocID="{4C46389C-AFD6-45B9-97C4-52A8556F092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000BE284-3B85-47FE-8A45-9BB5ED8E045B}" type="pres">
      <dgm:prSet presAssocID="{4C46389C-AFD6-45B9-97C4-52A8556F0921}" presName="spaceRect" presStyleCnt="0"/>
      <dgm:spPr/>
    </dgm:pt>
    <dgm:pt modelId="{3B069EC5-F72F-44AC-9B52-8BD767B4367F}" type="pres">
      <dgm:prSet presAssocID="{4C46389C-AFD6-45B9-97C4-52A8556F0921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735A816-A65E-4A1E-B5C9-CA029C75568A}" type="presOf" srcId="{4C46389C-AFD6-45B9-97C4-52A8556F0921}" destId="{3B069EC5-F72F-44AC-9B52-8BD767B4367F}" srcOrd="0" destOrd="0" presId="urn:microsoft.com/office/officeart/2018/2/layout/IconVerticalSolidList"/>
    <dgm:cxn modelId="{4CDEDB3D-1EAA-4EA9-A10A-04C4F6D12755}" srcId="{A3314EC7-FAF8-43F3-AC6D-8B60AF2FE7EF}" destId="{4C46389C-AFD6-45B9-97C4-52A8556F0921}" srcOrd="2" destOrd="0" parTransId="{A4B27455-017F-492C-8BBE-07706608E6C5}" sibTransId="{3D33D4B8-7171-48C8-AB52-B24D845822D9}"/>
    <dgm:cxn modelId="{9334F17A-263D-4600-A31D-5FC6354601F4}" srcId="{A3314EC7-FAF8-43F3-AC6D-8B60AF2FE7EF}" destId="{386B0CEF-F4E9-4FD1-AA3F-3BC06E753E31}" srcOrd="1" destOrd="0" parTransId="{C3AB3BB2-8029-4DAB-B783-465FD5DFB43B}" sibTransId="{040664DF-9085-4119-9911-403DD859BD47}"/>
    <dgm:cxn modelId="{146F6196-22D2-4697-9B7E-41786C93B0A2}" srcId="{A3314EC7-FAF8-43F3-AC6D-8B60AF2FE7EF}" destId="{E64515EC-8D04-48D6-9252-404CC13B7E1C}" srcOrd="0" destOrd="0" parTransId="{04441461-1CCA-4B70-91FD-38E2B947D013}" sibTransId="{CA4F0A2A-9B5A-4CF6-BC50-DAB714BCD42E}"/>
    <dgm:cxn modelId="{9397C2B8-D356-434C-8C2D-8CFC5D07EEBD}" type="presOf" srcId="{386B0CEF-F4E9-4FD1-AA3F-3BC06E753E31}" destId="{15CDB5AA-A01B-4284-AA4E-85A96D58BA63}" srcOrd="0" destOrd="0" presId="urn:microsoft.com/office/officeart/2018/2/layout/IconVerticalSolidList"/>
    <dgm:cxn modelId="{78B38CD3-4246-4490-99E8-A5154ECCFA6F}" type="presOf" srcId="{A3314EC7-FAF8-43F3-AC6D-8B60AF2FE7EF}" destId="{60312828-E445-4317-93B4-EC343992B018}" srcOrd="0" destOrd="0" presId="urn:microsoft.com/office/officeart/2018/2/layout/IconVerticalSolidList"/>
    <dgm:cxn modelId="{CDCD52D6-5B20-4A15-A328-3938EED6E241}" type="presOf" srcId="{E64515EC-8D04-48D6-9252-404CC13B7E1C}" destId="{D668D1F8-834A-4C60-B46A-622328CE9F87}" srcOrd="0" destOrd="0" presId="urn:microsoft.com/office/officeart/2018/2/layout/IconVerticalSolidList"/>
    <dgm:cxn modelId="{9B26A98A-01C2-4E0B-A873-3CF6FEEE9FB7}" type="presParOf" srcId="{60312828-E445-4317-93B4-EC343992B018}" destId="{D1CF1D4A-CEB9-4047-8873-0D240772BFD0}" srcOrd="0" destOrd="0" presId="urn:microsoft.com/office/officeart/2018/2/layout/IconVerticalSolidList"/>
    <dgm:cxn modelId="{EDB62CEB-AC56-4895-A072-321059D4EC23}" type="presParOf" srcId="{D1CF1D4A-CEB9-4047-8873-0D240772BFD0}" destId="{B90050EC-125E-42FB-B59D-0997F0359A15}" srcOrd="0" destOrd="0" presId="urn:microsoft.com/office/officeart/2018/2/layout/IconVerticalSolidList"/>
    <dgm:cxn modelId="{803295CD-7A80-4E40-95C9-F1773ADC1DB5}" type="presParOf" srcId="{D1CF1D4A-CEB9-4047-8873-0D240772BFD0}" destId="{AFB0A31B-84B0-420F-86BD-06BD0BEFF090}" srcOrd="1" destOrd="0" presId="urn:microsoft.com/office/officeart/2018/2/layout/IconVerticalSolidList"/>
    <dgm:cxn modelId="{45F01FD1-6F92-4440-B1CC-4BAF3E454517}" type="presParOf" srcId="{D1CF1D4A-CEB9-4047-8873-0D240772BFD0}" destId="{CB623671-4FDF-46DD-B8E7-5E17C53E33D7}" srcOrd="2" destOrd="0" presId="urn:microsoft.com/office/officeart/2018/2/layout/IconVerticalSolidList"/>
    <dgm:cxn modelId="{525B9DC1-B08C-4D65-8913-8225E0FE3CF5}" type="presParOf" srcId="{D1CF1D4A-CEB9-4047-8873-0D240772BFD0}" destId="{D668D1F8-834A-4C60-B46A-622328CE9F87}" srcOrd="3" destOrd="0" presId="urn:microsoft.com/office/officeart/2018/2/layout/IconVerticalSolidList"/>
    <dgm:cxn modelId="{43035D3E-0F66-49D9-A1EC-07B960EBD52C}" type="presParOf" srcId="{60312828-E445-4317-93B4-EC343992B018}" destId="{54CBADEA-7612-49CA-B450-5D89170E7370}" srcOrd="1" destOrd="0" presId="urn:microsoft.com/office/officeart/2018/2/layout/IconVerticalSolidList"/>
    <dgm:cxn modelId="{329DF0E8-6C9C-4A40-A7ED-BE59671F265F}" type="presParOf" srcId="{60312828-E445-4317-93B4-EC343992B018}" destId="{A045B778-434F-4F10-A889-A685F495B730}" srcOrd="2" destOrd="0" presId="urn:microsoft.com/office/officeart/2018/2/layout/IconVerticalSolidList"/>
    <dgm:cxn modelId="{5CC8EB9C-D714-4E3A-A6C0-3E2C17CE8353}" type="presParOf" srcId="{A045B778-434F-4F10-A889-A685F495B730}" destId="{1FD527C6-2D88-464A-9FF7-28C8514731CE}" srcOrd="0" destOrd="0" presId="urn:microsoft.com/office/officeart/2018/2/layout/IconVerticalSolidList"/>
    <dgm:cxn modelId="{4338B175-557A-4733-8739-96FCD5B7C446}" type="presParOf" srcId="{A045B778-434F-4F10-A889-A685F495B730}" destId="{8F0F313E-6B32-4DA6-B18C-201DBCB358BD}" srcOrd="1" destOrd="0" presId="urn:microsoft.com/office/officeart/2018/2/layout/IconVerticalSolidList"/>
    <dgm:cxn modelId="{4491B675-B875-4A49-AA67-0332E12B63A1}" type="presParOf" srcId="{A045B778-434F-4F10-A889-A685F495B730}" destId="{DFF4C5B4-CAEA-4400-9A76-26905BCFFF61}" srcOrd="2" destOrd="0" presId="urn:microsoft.com/office/officeart/2018/2/layout/IconVerticalSolidList"/>
    <dgm:cxn modelId="{4EC3A784-B0B4-48AA-A25A-9DE0F4AB2ECD}" type="presParOf" srcId="{A045B778-434F-4F10-A889-A685F495B730}" destId="{15CDB5AA-A01B-4284-AA4E-85A96D58BA63}" srcOrd="3" destOrd="0" presId="urn:microsoft.com/office/officeart/2018/2/layout/IconVerticalSolidList"/>
    <dgm:cxn modelId="{DAC6EB72-59B9-4146-808E-EACE4A1B3934}" type="presParOf" srcId="{60312828-E445-4317-93B4-EC343992B018}" destId="{C8970495-BB70-480D-9F41-3FD84DC32B30}" srcOrd="3" destOrd="0" presId="urn:microsoft.com/office/officeart/2018/2/layout/IconVerticalSolidList"/>
    <dgm:cxn modelId="{CBFD6C41-097E-4801-B6E7-C76313540703}" type="presParOf" srcId="{60312828-E445-4317-93B4-EC343992B018}" destId="{52280110-563A-427A-8AFF-1D19A81D168C}" srcOrd="4" destOrd="0" presId="urn:microsoft.com/office/officeart/2018/2/layout/IconVerticalSolidList"/>
    <dgm:cxn modelId="{4FD33AFA-83C1-4AB7-A7A1-0D5480BD91B9}" type="presParOf" srcId="{52280110-563A-427A-8AFF-1D19A81D168C}" destId="{CD857D3D-56A3-491F-BD7B-3B0D2163DD20}" srcOrd="0" destOrd="0" presId="urn:microsoft.com/office/officeart/2018/2/layout/IconVerticalSolidList"/>
    <dgm:cxn modelId="{BAB28986-61A9-458F-9DDB-B16C730019AD}" type="presParOf" srcId="{52280110-563A-427A-8AFF-1D19A81D168C}" destId="{6BE74110-DD8E-4070-98B1-DC3411EF7530}" srcOrd="1" destOrd="0" presId="urn:microsoft.com/office/officeart/2018/2/layout/IconVerticalSolidList"/>
    <dgm:cxn modelId="{5FE71B06-3B1D-4233-8F99-A85BD01EBC8F}" type="presParOf" srcId="{52280110-563A-427A-8AFF-1D19A81D168C}" destId="{000BE284-3B85-47FE-8A45-9BB5ED8E045B}" srcOrd="2" destOrd="0" presId="urn:microsoft.com/office/officeart/2018/2/layout/IconVerticalSolidList"/>
    <dgm:cxn modelId="{C1D07F52-B150-4F09-B0E1-1F95F1935193}" type="presParOf" srcId="{52280110-563A-427A-8AFF-1D19A81D168C}" destId="{3B069EC5-F72F-44AC-9B52-8BD767B4367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72C53E-0496-47C0-BBC7-D841EB3497DB}">
      <dsp:nvSpPr>
        <dsp:cNvPr id="0" name=""/>
        <dsp:cNvSpPr/>
      </dsp:nvSpPr>
      <dsp:spPr>
        <a:xfrm>
          <a:off x="1374164" y="-32039"/>
          <a:ext cx="5379671" cy="5379671"/>
        </a:xfrm>
        <a:prstGeom prst="circularArrow">
          <a:avLst>
            <a:gd name="adj1" fmla="val 5544"/>
            <a:gd name="adj2" fmla="val 330680"/>
            <a:gd name="adj3" fmla="val 13767645"/>
            <a:gd name="adj4" fmla="val 17391005"/>
            <a:gd name="adj5" fmla="val 5757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E02A9B-04B5-4743-B811-74D1FFC06219}">
      <dsp:nvSpPr>
        <dsp:cNvPr id="0" name=""/>
        <dsp:cNvSpPr/>
      </dsp:nvSpPr>
      <dsp:spPr>
        <a:xfrm>
          <a:off x="2799953" y="-206641"/>
          <a:ext cx="2528093" cy="168187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Research</a:t>
          </a:r>
        </a:p>
      </dsp:txBody>
      <dsp:txXfrm>
        <a:off x="2882055" y="-124539"/>
        <a:ext cx="2363889" cy="1517673"/>
      </dsp:txXfrm>
    </dsp:sp>
    <dsp:sp modelId="{F9781AD6-BDD2-4E10-8F8C-11BE3B275180}">
      <dsp:nvSpPr>
        <dsp:cNvPr id="0" name=""/>
        <dsp:cNvSpPr/>
      </dsp:nvSpPr>
      <dsp:spPr>
        <a:xfrm>
          <a:off x="4981774" y="1378545"/>
          <a:ext cx="2528093" cy="1681877"/>
        </a:xfrm>
        <a:prstGeom prst="roundRect">
          <a:avLst/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Gather data</a:t>
          </a:r>
        </a:p>
      </dsp:txBody>
      <dsp:txXfrm>
        <a:off x="5063876" y="1460647"/>
        <a:ext cx="2363889" cy="1517673"/>
      </dsp:txXfrm>
    </dsp:sp>
    <dsp:sp modelId="{937BF8B3-B484-4185-8E90-5CB1B7B9631E}">
      <dsp:nvSpPr>
        <dsp:cNvPr id="0" name=""/>
        <dsp:cNvSpPr/>
      </dsp:nvSpPr>
      <dsp:spPr>
        <a:xfrm>
          <a:off x="4148393" y="3943430"/>
          <a:ext cx="2528093" cy="1681877"/>
        </a:xfrm>
        <a:prstGeom prst="round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Modify config</a:t>
          </a:r>
        </a:p>
      </dsp:txBody>
      <dsp:txXfrm>
        <a:off x="4230495" y="4025532"/>
        <a:ext cx="2363889" cy="1517673"/>
      </dsp:txXfrm>
    </dsp:sp>
    <dsp:sp modelId="{8ABAEA54-DF8A-4BBF-A9CD-96A5F0C6876B}">
      <dsp:nvSpPr>
        <dsp:cNvPr id="0" name=""/>
        <dsp:cNvSpPr/>
      </dsp:nvSpPr>
      <dsp:spPr>
        <a:xfrm>
          <a:off x="1451513" y="3943430"/>
          <a:ext cx="2528093" cy="1681877"/>
        </a:xfrm>
        <a:prstGeom prst="roundRect">
          <a:avLst/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Post data gathering</a:t>
          </a:r>
        </a:p>
      </dsp:txBody>
      <dsp:txXfrm>
        <a:off x="1533615" y="4025532"/>
        <a:ext cx="2363889" cy="1517673"/>
      </dsp:txXfrm>
    </dsp:sp>
    <dsp:sp modelId="{EB5FB59B-D23C-436C-82EF-28FB72C36605}">
      <dsp:nvSpPr>
        <dsp:cNvPr id="0" name=""/>
        <dsp:cNvSpPr/>
      </dsp:nvSpPr>
      <dsp:spPr>
        <a:xfrm>
          <a:off x="618131" y="1378545"/>
          <a:ext cx="2528093" cy="1681877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Compare</a:t>
          </a:r>
        </a:p>
      </dsp:txBody>
      <dsp:txXfrm>
        <a:off x="700233" y="1460647"/>
        <a:ext cx="2363889" cy="15176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4D12A6-BF94-4987-829F-EA6F7452BE17}">
      <dsp:nvSpPr>
        <dsp:cNvPr id="0" name=""/>
        <dsp:cNvSpPr/>
      </dsp:nvSpPr>
      <dsp:spPr>
        <a:xfrm>
          <a:off x="3122127" y="0"/>
          <a:ext cx="2608149" cy="260854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93B3F3-E6E2-4CF5-8F62-9B9D43F5C3C2}">
      <dsp:nvSpPr>
        <dsp:cNvPr id="0" name=""/>
        <dsp:cNvSpPr/>
      </dsp:nvSpPr>
      <dsp:spPr>
        <a:xfrm>
          <a:off x="3698614" y="941764"/>
          <a:ext cx="1449298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XYZ shares</a:t>
          </a:r>
        </a:p>
      </dsp:txBody>
      <dsp:txXfrm>
        <a:off x="3698614" y="941764"/>
        <a:ext cx="1449298" cy="724475"/>
      </dsp:txXfrm>
    </dsp:sp>
    <dsp:sp modelId="{CAA55B21-8FEC-4D62-BE3C-50E0B6D89433}">
      <dsp:nvSpPr>
        <dsp:cNvPr id="0" name=""/>
        <dsp:cNvSpPr/>
      </dsp:nvSpPr>
      <dsp:spPr>
        <a:xfrm>
          <a:off x="2397723" y="1498803"/>
          <a:ext cx="2608149" cy="260854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A7F308-0303-44CD-AEF5-FF917F43AC78}">
      <dsp:nvSpPr>
        <dsp:cNvPr id="0" name=""/>
        <dsp:cNvSpPr/>
      </dsp:nvSpPr>
      <dsp:spPr>
        <a:xfrm>
          <a:off x="2977148" y="2449237"/>
          <a:ext cx="1449298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ABC restricts</a:t>
          </a:r>
        </a:p>
      </dsp:txBody>
      <dsp:txXfrm>
        <a:off x="2977148" y="2449237"/>
        <a:ext cx="1449298" cy="724475"/>
      </dsp:txXfrm>
    </dsp:sp>
    <dsp:sp modelId="{93A6247F-EDD0-4B65-B9B7-95D191408CEA}">
      <dsp:nvSpPr>
        <dsp:cNvPr id="0" name=""/>
        <dsp:cNvSpPr/>
      </dsp:nvSpPr>
      <dsp:spPr>
        <a:xfrm>
          <a:off x="3307759" y="3176964"/>
          <a:ext cx="2240804" cy="224170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C611BC-2495-4490-A6BC-CED3849F564B}">
      <dsp:nvSpPr>
        <dsp:cNvPr id="0" name=""/>
        <dsp:cNvSpPr/>
      </dsp:nvSpPr>
      <dsp:spPr>
        <a:xfrm>
          <a:off x="3702042" y="3958878"/>
          <a:ext cx="1449298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XYZ restricts</a:t>
          </a:r>
        </a:p>
      </dsp:txBody>
      <dsp:txXfrm>
        <a:off x="3702042" y="3958878"/>
        <a:ext cx="1449298" cy="7244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C81A1-EBDC-4AF7-B34C-6BA15F67443D}">
      <dsp:nvSpPr>
        <dsp:cNvPr id="0" name=""/>
        <dsp:cNvSpPr/>
      </dsp:nvSpPr>
      <dsp:spPr>
        <a:xfrm>
          <a:off x="8623" y="617800"/>
          <a:ext cx="6122465" cy="2448986"/>
        </a:xfrm>
        <a:prstGeom prst="homePlat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034" tIns="136017" rIns="68009" bIns="136017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>
              <a:solidFill>
                <a:schemeClr val="tx1"/>
              </a:solidFill>
            </a:rPr>
            <a:t>What does BLUEcloud do</a:t>
          </a:r>
        </a:p>
      </dsp:txBody>
      <dsp:txXfrm>
        <a:off x="8623" y="617800"/>
        <a:ext cx="5510219" cy="2448986"/>
      </dsp:txXfrm>
    </dsp:sp>
    <dsp:sp modelId="{9787943F-B4CE-4B34-A8DF-20470E3A1708}">
      <dsp:nvSpPr>
        <dsp:cNvPr id="0" name=""/>
        <dsp:cNvSpPr/>
      </dsp:nvSpPr>
      <dsp:spPr>
        <a:xfrm>
          <a:off x="4906595" y="617800"/>
          <a:ext cx="6122465" cy="2448986"/>
        </a:xfrm>
        <a:prstGeom prst="chevron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026" tIns="136017" rIns="68009" bIns="136017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>
              <a:solidFill>
                <a:schemeClr val="tx1"/>
              </a:solidFill>
            </a:rPr>
            <a:t> for us and our patrons?</a:t>
          </a:r>
        </a:p>
      </dsp:txBody>
      <dsp:txXfrm>
        <a:off x="6131088" y="617800"/>
        <a:ext cx="3673479" cy="24489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14E007-5111-4D4D-95D6-D9007F001700}">
      <dsp:nvSpPr>
        <dsp:cNvPr id="0" name=""/>
        <dsp:cNvSpPr/>
      </dsp:nvSpPr>
      <dsp:spPr>
        <a:xfrm>
          <a:off x="1020487" y="575502"/>
          <a:ext cx="1098562" cy="1098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0E6977-3236-4333-9F95-BAAD4E3C77B8}">
      <dsp:nvSpPr>
        <dsp:cNvPr id="0" name=""/>
        <dsp:cNvSpPr/>
      </dsp:nvSpPr>
      <dsp:spPr>
        <a:xfrm>
          <a:off x="393" y="1811678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kern="1200" dirty="0"/>
            <a:t>SPP: Strategic Partnership Program</a:t>
          </a:r>
        </a:p>
      </dsp:txBody>
      <dsp:txXfrm>
        <a:off x="393" y="1811678"/>
        <a:ext cx="3138750" cy="470812"/>
      </dsp:txXfrm>
    </dsp:sp>
    <dsp:sp modelId="{EDE23F51-3D01-4C5E-84AD-D3A4B6E6EBF0}">
      <dsp:nvSpPr>
        <dsp:cNvPr id="0" name=""/>
        <dsp:cNvSpPr/>
      </dsp:nvSpPr>
      <dsp:spPr>
        <a:xfrm>
          <a:off x="393" y="2346498"/>
          <a:ext cx="3138750" cy="1429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Exists to create customer participation in new feature discussions, user centered design and product direction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Providing feedback on features earlier in development cycle while there is still time to incorporate feedback into product</a:t>
          </a:r>
        </a:p>
      </dsp:txBody>
      <dsp:txXfrm>
        <a:off x="393" y="2346498"/>
        <a:ext cx="3138750" cy="1429337"/>
      </dsp:txXfrm>
    </dsp:sp>
    <dsp:sp modelId="{770EDADC-DD77-44D1-A50A-A62427FC5566}">
      <dsp:nvSpPr>
        <dsp:cNvPr id="0" name=""/>
        <dsp:cNvSpPr/>
      </dsp:nvSpPr>
      <dsp:spPr>
        <a:xfrm>
          <a:off x="4708518" y="575502"/>
          <a:ext cx="1098562" cy="1098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A9C8DD-F546-40C3-9CEA-E80A1B8299B9}">
      <dsp:nvSpPr>
        <dsp:cNvPr id="0" name=""/>
        <dsp:cNvSpPr/>
      </dsp:nvSpPr>
      <dsp:spPr>
        <a:xfrm>
          <a:off x="3688425" y="1811678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kern="1200" dirty="0"/>
            <a:t>Beta Testing</a:t>
          </a:r>
        </a:p>
      </dsp:txBody>
      <dsp:txXfrm>
        <a:off x="3688425" y="1811678"/>
        <a:ext cx="3138750" cy="470812"/>
      </dsp:txXfrm>
    </dsp:sp>
    <dsp:sp modelId="{8D0932B6-13D8-4D15-9509-0420D2271369}">
      <dsp:nvSpPr>
        <dsp:cNvPr id="0" name=""/>
        <dsp:cNvSpPr/>
      </dsp:nvSpPr>
      <dsp:spPr>
        <a:xfrm>
          <a:off x="3688425" y="2346498"/>
          <a:ext cx="3138750" cy="1429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Customer Testing of Newly Developed Software releases prior to General Release 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An opportunity to seek firsthand customer input 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An opportunity to find unanticipated issues</a:t>
          </a:r>
        </a:p>
      </dsp:txBody>
      <dsp:txXfrm>
        <a:off x="3688425" y="2346498"/>
        <a:ext cx="3138750" cy="1429337"/>
      </dsp:txXfrm>
    </dsp:sp>
    <dsp:sp modelId="{6F650516-61D7-468B-A1B7-2223C6AA6A6B}">
      <dsp:nvSpPr>
        <dsp:cNvPr id="0" name=""/>
        <dsp:cNvSpPr/>
      </dsp:nvSpPr>
      <dsp:spPr>
        <a:xfrm>
          <a:off x="8396550" y="575502"/>
          <a:ext cx="1098562" cy="10985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C2E0BB-8B00-4E85-B7EB-8488A5E7976B}">
      <dsp:nvSpPr>
        <dsp:cNvPr id="0" name=""/>
        <dsp:cNvSpPr/>
      </dsp:nvSpPr>
      <dsp:spPr>
        <a:xfrm>
          <a:off x="7376456" y="1811678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kern="1200" dirty="0"/>
            <a:t>Pilot: Projects</a:t>
          </a:r>
        </a:p>
      </dsp:txBody>
      <dsp:txXfrm>
        <a:off x="7376456" y="1811678"/>
        <a:ext cx="3138750" cy="470812"/>
      </dsp:txXfrm>
    </dsp:sp>
    <dsp:sp modelId="{70B63DA6-38AE-4CB9-83EA-34BF2FFFCF6E}">
      <dsp:nvSpPr>
        <dsp:cNvPr id="0" name=""/>
        <dsp:cNvSpPr/>
      </dsp:nvSpPr>
      <dsp:spPr>
        <a:xfrm>
          <a:off x="7376456" y="2346498"/>
          <a:ext cx="3138750" cy="1429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Pilot programs are offered when </a:t>
          </a:r>
          <a:r>
            <a:rPr lang="en-US" sz="1300" b="1" kern="1200" dirty="0" err="1"/>
            <a:t>SirsiDynix</a:t>
          </a:r>
          <a:r>
            <a:rPr lang="en-US" sz="1300" b="1" kern="1200" dirty="0"/>
            <a:t> is developing brand new product offerings 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Similar to beta testing, but distinction is that product has not been in live release previously 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An opportunity to test early development and provide feedback, iterative testing process</a:t>
          </a:r>
        </a:p>
      </dsp:txBody>
      <dsp:txXfrm>
        <a:off x="7376456" y="2346498"/>
        <a:ext cx="3138750" cy="14293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0681C4-55B7-4BA6-B56F-A6B59857CE8F}">
      <dsp:nvSpPr>
        <dsp:cNvPr id="0" name=""/>
        <dsp:cNvSpPr/>
      </dsp:nvSpPr>
      <dsp:spPr>
        <a:xfrm>
          <a:off x="0" y="9433"/>
          <a:ext cx="6513603" cy="29975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Discussion Item – SWAN Board Recommended Change in Accounting Service (pgs. 26-28)</a:t>
          </a:r>
        </a:p>
      </dsp:txBody>
      <dsp:txXfrm>
        <a:off x="146328" y="155761"/>
        <a:ext cx="6220947" cy="2704884"/>
      </dsp:txXfrm>
    </dsp:sp>
    <dsp:sp modelId="{C1EF2555-A0BC-4361-A61A-2674A4FAE891}">
      <dsp:nvSpPr>
        <dsp:cNvPr id="0" name=""/>
        <dsp:cNvSpPr/>
      </dsp:nvSpPr>
      <dsp:spPr>
        <a:xfrm>
          <a:off x="0" y="3006973"/>
          <a:ext cx="6513603" cy="2869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53340" rIns="298704" bIns="53340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300" kern="1200" dirty="0"/>
            <a:t>Memo in packet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300" kern="1200" dirty="0"/>
            <a:t>Advantages with change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300" kern="1200" dirty="0"/>
            <a:t>Proposals reviewed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300" kern="1200" dirty="0"/>
            <a:t>Timeline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300" kern="1200" dirty="0"/>
            <a:t>Budget Change</a:t>
          </a:r>
        </a:p>
      </dsp:txBody>
      <dsp:txXfrm>
        <a:off x="0" y="3006973"/>
        <a:ext cx="6513603" cy="28690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0681C4-55B7-4BA6-B56F-A6B59857CE8F}">
      <dsp:nvSpPr>
        <dsp:cNvPr id="0" name=""/>
        <dsp:cNvSpPr/>
      </dsp:nvSpPr>
      <dsp:spPr>
        <a:xfrm>
          <a:off x="0" y="54072"/>
          <a:ext cx="6513603" cy="1272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Action Item – Amend the Fiscal Year 2020 Budget</a:t>
          </a:r>
        </a:p>
      </dsp:txBody>
      <dsp:txXfrm>
        <a:off x="62141" y="116213"/>
        <a:ext cx="6389321" cy="1148678"/>
      </dsp:txXfrm>
    </dsp:sp>
    <dsp:sp modelId="{0AAD714F-E12B-4446-8132-09EB9DFF3634}">
      <dsp:nvSpPr>
        <dsp:cNvPr id="0" name=""/>
        <dsp:cNvSpPr/>
      </dsp:nvSpPr>
      <dsp:spPr>
        <a:xfrm>
          <a:off x="0" y="1327032"/>
          <a:ext cx="6513603" cy="450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/>
            <a:t>Resolved, the SWAN fiscal year 2020 budget line #5420 Accounting will be increased from $8,445 to $21,555 for 10 months of accounting services plus one-time setup fees.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/>
            <a:t>Library roll call performed by Dawn Bussey, SWAN Board Secretary, Director of Glen Ellyn Public Library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/>
            <a:t>Article IX Section 6 Voting: The following items require membership vote to pass: Budget &amp; Revisions (In-person affirmative vote of 2/3 of all members present is required)</a:t>
          </a:r>
        </a:p>
      </dsp:txBody>
      <dsp:txXfrm>
        <a:off x="0" y="1327032"/>
        <a:ext cx="6513603" cy="45043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636240-5B77-47CC-BDCD-CBA5294AD5CC}">
      <dsp:nvSpPr>
        <dsp:cNvPr id="0" name=""/>
        <dsp:cNvSpPr/>
      </dsp:nvSpPr>
      <dsp:spPr>
        <a:xfrm>
          <a:off x="0" y="291948"/>
          <a:ext cx="6513603" cy="127570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Information Item – 2019 SWAN Expo (pgs. 57-66)</a:t>
          </a:r>
        </a:p>
      </dsp:txBody>
      <dsp:txXfrm>
        <a:off x="62275" y="354223"/>
        <a:ext cx="6389053" cy="1151152"/>
      </dsp:txXfrm>
    </dsp:sp>
    <dsp:sp modelId="{4E09B680-FAFD-424B-869D-5F6CFD34C260}">
      <dsp:nvSpPr>
        <dsp:cNvPr id="0" name=""/>
        <dsp:cNvSpPr/>
      </dsp:nvSpPr>
      <dsp:spPr>
        <a:xfrm>
          <a:off x="0" y="1633890"/>
          <a:ext cx="6513603" cy="1275702"/>
        </a:xfrm>
        <a:prstGeom prst="round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The Purpose and Vision of SWAN Expo</a:t>
          </a:r>
          <a:endParaRPr lang="en-US" sz="2300" kern="1200" dirty="0"/>
        </a:p>
      </dsp:txBody>
      <dsp:txXfrm>
        <a:off x="62275" y="1696165"/>
        <a:ext cx="6389053" cy="1151152"/>
      </dsp:txXfrm>
    </dsp:sp>
    <dsp:sp modelId="{1FAA88CE-7505-46A9-999E-21257FF064AB}">
      <dsp:nvSpPr>
        <dsp:cNvPr id="0" name=""/>
        <dsp:cNvSpPr/>
      </dsp:nvSpPr>
      <dsp:spPr>
        <a:xfrm>
          <a:off x="0" y="2975833"/>
          <a:ext cx="6513603" cy="1275702"/>
        </a:xfrm>
        <a:prstGeom prst="round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To create a gathering for the SWAN Membership and friends sharing expertise and big ideas, striving to bring best practices back to our colleagues.</a:t>
          </a:r>
        </a:p>
      </dsp:txBody>
      <dsp:txXfrm>
        <a:off x="62275" y="3038108"/>
        <a:ext cx="6389053" cy="1151152"/>
      </dsp:txXfrm>
    </dsp:sp>
    <dsp:sp modelId="{15CD02A7-1D7B-4CD0-88CD-2B2AD67CC8D1}">
      <dsp:nvSpPr>
        <dsp:cNvPr id="0" name=""/>
        <dsp:cNvSpPr/>
      </dsp:nvSpPr>
      <dsp:spPr>
        <a:xfrm>
          <a:off x="0" y="4317775"/>
          <a:ext cx="6513603" cy="1275702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Post Event Feedback</a:t>
          </a:r>
          <a:endParaRPr lang="en-US" sz="2300" kern="1200" dirty="0"/>
        </a:p>
      </dsp:txBody>
      <dsp:txXfrm>
        <a:off x="62275" y="4380050"/>
        <a:ext cx="6389053" cy="115115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0050EC-125E-42FB-B59D-0997F0359A15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B0A31B-84B0-420F-86BD-06BD0BEFF090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68D1F8-834A-4C60-B46A-622328CE9F87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Lynda.com Authentication Changes (Steven Schlewitt, SWAN IT &amp; System Support Manager)</a:t>
          </a:r>
        </a:p>
      </dsp:txBody>
      <dsp:txXfrm>
        <a:off x="1941716" y="718"/>
        <a:ext cx="4571887" cy="1681139"/>
      </dsp:txXfrm>
    </dsp:sp>
    <dsp:sp modelId="{1FD527C6-2D88-464A-9FF7-28C8514731CE}">
      <dsp:nvSpPr>
        <dsp:cNvPr id="0" name=""/>
        <dsp:cNvSpPr/>
      </dsp:nvSpPr>
      <dsp:spPr>
        <a:xfrm>
          <a:off x="0" y="2102143"/>
          <a:ext cx="6513603" cy="16811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0F313E-6B32-4DA6-B18C-201DBCB358BD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CDB5AA-A01B-4284-AA4E-85A96D58BA63}">
      <dsp:nvSpPr>
        <dsp:cNvPr id="0" name=""/>
        <dsp:cNvSpPr/>
      </dsp:nvSpPr>
      <dsp:spPr>
        <a:xfrm>
          <a:off x="1941716" y="2102143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Executive Director Report- Questions? (Aaron Skog, SWAN ED)</a:t>
          </a:r>
        </a:p>
      </dsp:txBody>
      <dsp:txXfrm>
        <a:off x="1941716" y="2102143"/>
        <a:ext cx="4571887" cy="1681139"/>
      </dsp:txXfrm>
    </dsp:sp>
    <dsp:sp modelId="{CD857D3D-56A3-491F-BD7B-3B0D2163DD20}">
      <dsp:nvSpPr>
        <dsp:cNvPr id="0" name=""/>
        <dsp:cNvSpPr/>
      </dsp:nvSpPr>
      <dsp:spPr>
        <a:xfrm>
          <a:off x="0" y="4203567"/>
          <a:ext cx="6513603" cy="16811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E74110-DD8E-4070-98B1-DC3411EF7530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069EC5-F72F-44AC-9B52-8BD767B4367F}">
      <dsp:nvSpPr>
        <dsp:cNvPr id="0" name=""/>
        <dsp:cNvSpPr/>
      </dsp:nvSpPr>
      <dsp:spPr>
        <a:xfrm>
          <a:off x="1941716" y="4203567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Operations Report – Questions?</a:t>
          </a:r>
        </a:p>
      </dsp:txBody>
      <dsp:txXfrm>
        <a:off x="1941716" y="4203567"/>
        <a:ext cx="4571887" cy="16811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CAD9482-39E5-49C9-B7CA-00A20759CA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14859000" cy="139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CE24D0-B30B-4CE3-A40D-A70B3F59DF9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9423065" y="0"/>
            <a:ext cx="14859000" cy="139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7E8761-92C5-449B-B856-702755CC3DAC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194E1-E6F9-4E50-B3DA-49E3F038F16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62255"/>
            <a:ext cx="14859000" cy="139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847806-1611-4EE2-BF72-EA17FD1DE5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9423065" y="262255"/>
            <a:ext cx="14859000" cy="139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54611C-A5BE-4106-A04C-337DACB0A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242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4859000" cy="91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9423065" y="0"/>
            <a:ext cx="14859000" cy="91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DD38E-B3A6-4124-9A81-90EA4989D489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595725" y="230188"/>
            <a:ext cx="1098550" cy="619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429000" y="880110"/>
            <a:ext cx="27432000" cy="7200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737047"/>
            <a:ext cx="14859000" cy="917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9423065" y="1737047"/>
            <a:ext cx="14859000" cy="917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7AC19-F7E6-4684-8584-99BB39F5A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90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47AC19-F7E6-4684-8584-99BB39F5AF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311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47AC19-F7E6-4684-8584-99BB39F5AFF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336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47AC19-F7E6-4684-8584-99BB39F5AFF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6625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47AC19-F7E6-4684-8584-99BB39F5AFF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3078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47AC19-F7E6-4684-8584-99BB39F5AFF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558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47AC19-F7E6-4684-8584-99BB39F5AFF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6314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47AC19-F7E6-4684-8584-99BB39F5AFF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414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47AC19-F7E6-4684-8584-99BB39F5AFF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137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47AC19-F7E6-4684-8584-99BB39F5AFF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0132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47AC19-F7E6-4684-8584-99BB39F5AFF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7179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47AC19-F7E6-4684-8584-99BB39F5AFF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58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7AC19-F7E6-4684-8584-99BB39F5AF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79851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47AC19-F7E6-4684-8584-99BB39F5AFF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5214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47AC19-F7E6-4684-8584-99BB39F5AFF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8314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47AC19-F7E6-4684-8584-99BB39F5AFF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621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47AC19-F7E6-4684-8584-99BB39F5AFF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5849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47AC19-F7E6-4684-8584-99BB39F5AFF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6594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47AC19-F7E6-4684-8584-99BB39F5AFF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204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47AC19-F7E6-4684-8584-99BB39F5AFF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707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47AC19-F7E6-4684-8584-99BB39F5AFF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7091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47AC19-F7E6-4684-8584-99BB39F5AFF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733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47AC19-F7E6-4684-8584-99BB39F5AFF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28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7AC19-F7E6-4684-8584-99BB39F5AF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97858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47AC19-F7E6-4684-8584-99BB39F5AFF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252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47AC19-F7E6-4684-8584-99BB39F5AFF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9656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47AC19-F7E6-4684-8584-99BB39F5AFF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70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47AC19-F7E6-4684-8584-99BB39F5AFF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84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47AC19-F7E6-4684-8584-99BB39F5AFF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37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47AC19-F7E6-4684-8584-99BB39F5AFF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697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47AC19-F7E6-4684-8584-99BB39F5AFF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176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47AC19-F7E6-4684-8584-99BB39F5AFF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89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47AC19-F7E6-4684-8584-99BB39F5AFF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06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F12BF-2716-4F9B-AF69-C9D02BD2D37D}" type="datetime1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16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7B4C-C6E3-488C-8332-C370336F70ED}" type="datetime1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94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E76DC-7217-4C5A-9F87-F71B40EE4617}" type="datetime1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72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F12BF-2716-4F9B-AF69-C9D02BD2D37D}" type="datetime1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44426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EE943-515B-4D80-89BE-F2812B10D9A3}" type="datetime1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04984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F364B-C902-4016-A66C-D164BF5C1107}" type="datetime1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99160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93FE2-300F-4DB9-8ED6-4FE8F34CE4E1}" type="datetime1">
              <a:rPr lang="en-US" smtClean="0"/>
              <a:t>9/5/2019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922365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333DB-9170-4A24-8B82-449205426C0E}" type="datetime1">
              <a:rPr lang="en-US" smtClean="0"/>
              <a:t>9/5/2019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48182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59F1-4685-4C9C-861D-E20218836CC7}" type="datetime1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55500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F12BF-2716-4F9B-AF69-C9D02BD2D37D}" type="datetime1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484518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EE943-515B-4D80-89BE-F2812B10D9A3}" type="datetime1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08786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EE943-515B-4D80-89BE-F2812B10D9A3}" type="datetime1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886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F364B-C902-4016-A66C-D164BF5C1107}" type="datetime1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32001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93FE2-300F-4DB9-8ED6-4FE8F34CE4E1}" type="datetime1">
              <a:rPr lang="en-US" smtClean="0"/>
              <a:t>9/5/2019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78793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333DB-9170-4A24-8B82-449205426C0E}" type="datetime1">
              <a:rPr lang="en-US" smtClean="0"/>
              <a:t>9/5/2019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511092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59F1-4685-4C9C-861D-E20218836CC7}" type="datetime1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61136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2461A-FA31-4B37-A1F9-2FC2F4AE8D82}" type="datetime1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513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F364B-C902-4016-A66C-D164BF5C1107}" type="datetime1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83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9DAF-2D50-4E34-A26C-5EA1EC7FF67C}" type="datetime1">
              <a:rPr lang="en-US" smtClean="0"/>
              <a:t>9/5/2019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88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93FE2-300F-4DB9-8ED6-4FE8F34CE4E1}" type="datetime1">
              <a:rPr lang="en-US" smtClean="0"/>
              <a:t>9/5/2019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720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333DB-9170-4A24-8B82-449205426C0E}" type="datetime1">
              <a:rPr lang="en-US" smtClean="0"/>
              <a:t>9/5/2019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553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59F1-4685-4C9C-861D-E20218836CC7}" type="datetime1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993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4E801-5377-4935-949C-1A0BECA62A2E}" type="datetime1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029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3E4E7-0AE4-4A90-BFD5-DB3724B6815E}" type="datetime1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8E252-A4C9-4825-B6A7-DD4A52002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45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675" y="6356350"/>
            <a:ext cx="35147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473E4E7-0AE4-4A90-BFD5-DB3724B6815E}" type="datetime1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34194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2E8E252-A4C9-4825-B6A7-DD4A520024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278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675" y="6356350"/>
            <a:ext cx="35147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473E4E7-0AE4-4A90-BFD5-DB3724B6815E}" type="datetime1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34194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2E8E252-A4C9-4825-B6A7-DD4A520024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669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1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2.png"/><Relationship Id="rId9" Type="http://schemas.microsoft.com/office/2007/relationships/diagramDrawing" Target="../diagrams/drawing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png"/><Relationship Id="rId3" Type="http://schemas.openxmlformats.org/officeDocument/2006/relationships/image" Target="../media/image18.jpg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microsoft.com/office/2007/relationships/hdphoto" Target="../media/hdphoto1.wdp"/><Relationship Id="rId15" Type="http://schemas.openxmlformats.org/officeDocument/2006/relationships/image" Target="../media/image28.png"/><Relationship Id="rId10" Type="http://schemas.microsoft.com/office/2007/relationships/hdphoto" Target="../media/hdphoto2.wdp"/><Relationship Id="rId4" Type="http://schemas.openxmlformats.org/officeDocument/2006/relationships/image" Target="../media/image19.png"/><Relationship Id="rId9" Type="http://schemas.openxmlformats.org/officeDocument/2006/relationships/image" Target="../media/image23.png"/><Relationship Id="rId1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Sehttps:/support.sirsidynix.com/article/40" TargetMode="Externa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svg"/><Relationship Id="rId4" Type="http://schemas.openxmlformats.org/officeDocument/2006/relationships/image" Target="../media/image6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6345" y="989901"/>
            <a:ext cx="68957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Chaparral Pro" panose="02060503040505020203" pitchFamily="18" charset="0"/>
              </a:rPr>
              <a:t>SWAN Quarterly Meeting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32545" y="4894344"/>
            <a:ext cx="10574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September 5,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217985"/>
      </p:ext>
    </p:extLst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41378-9204-4858-91C7-790954ED5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Will We Know It is Working? </a:t>
            </a:r>
            <a:br>
              <a:rPr lang="en-US" dirty="0"/>
            </a:br>
            <a:r>
              <a:rPr lang="en-US" sz="3600" i="1" dirty="0"/>
              <a:t>Maintain a healthy heartbeat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ACB30-6A7A-4CB5-B9CD-49F5CB017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3640645" cy="440289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Any configuration change will be evaluated on median days to fill.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Rather than look at individual titles and items, the overall health of the system will be evaluated.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34110D-9BDD-4B0F-807C-93CEDBF3D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8E252-A4C9-4825-B6A7-DD4A520024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571A77-EB95-4D5A-85A2-C03FDD5C4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534" y="1690688"/>
            <a:ext cx="7929420" cy="4392918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1171814217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EB5A7-1F34-4511-982A-1EE0EC0C0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Balancing Demand &amp; Philosophy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4B30A-E1FE-400C-B0D5-59C65DE24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05400" cy="4209415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Some libraries restrict to their patrons only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F4A1E7-AE4F-49C4-A154-575DADC2A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8E252-A4C9-4825-B6A7-DD4A520024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089AEE-62DF-498C-BEF4-8EC0BE25D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351" y="2674733"/>
            <a:ext cx="4782349" cy="16200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9D1E4F-5B9B-41C1-8B12-A81ED6B64E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5007740"/>
            <a:ext cx="2561365" cy="308598"/>
          </a:xfrm>
          <a:prstGeom prst="rect">
            <a:avLst/>
          </a:prstGeo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E1ABD8A3-FC35-4E54-A7B7-B12C03B1134F}"/>
              </a:ext>
            </a:extLst>
          </p:cNvPr>
          <p:cNvGraphicFramePr/>
          <p:nvPr/>
        </p:nvGraphicFramePr>
        <p:xfrm>
          <a:off x="5071909" y="82296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99A15CE-5AED-49D2-9AB2-B8DCCD13A010}"/>
              </a:ext>
            </a:extLst>
          </p:cNvPr>
          <p:cNvSpPr txBox="1">
            <a:spLocks/>
          </p:cNvSpPr>
          <p:nvPr/>
        </p:nvSpPr>
        <p:spPr>
          <a:xfrm>
            <a:off x="818351" y="4491038"/>
            <a:ext cx="5105400" cy="1620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Some libraries share everything</a:t>
            </a:r>
          </a:p>
        </p:txBody>
      </p:sp>
    </p:spTree>
    <p:extLst>
      <p:ext uri="{BB962C8B-B14F-4D97-AF65-F5344CB8AC3E}">
        <p14:creationId xmlns:p14="http://schemas.microsoft.com/office/powerpoint/2010/main" val="347080082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7BA898-0A08-4FBC-BABB-5AFA96739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7217" y="1379097"/>
            <a:ext cx="5742857" cy="35904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983E1C-99E4-4B48-BAFA-257C5F6F5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18" y="3871985"/>
            <a:ext cx="8085714" cy="18666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3E6D95-AA75-49CA-8CA4-9BE531271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10912" cy="1349375"/>
          </a:xfrm>
        </p:spPr>
        <p:txBody>
          <a:bodyPr/>
          <a:lstStyle/>
          <a:p>
            <a:r>
              <a:rPr lang="en-US"/>
              <a:t>What Obstacles Do Patrons &amp; Staff Encounter?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B01D4-8073-4CAB-9627-8974C3FE5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2867"/>
            <a:ext cx="5449017" cy="3965575"/>
          </a:xfrm>
        </p:spPr>
        <p:txBody>
          <a:bodyPr/>
          <a:lstStyle/>
          <a:p>
            <a:r>
              <a:rPr lang="en-US"/>
              <a:t>Hold not allowed </a:t>
            </a:r>
          </a:p>
          <a:p>
            <a:r>
              <a:rPr lang="en-US"/>
              <a:t>Potentially misleading holds/copies ratio based</a:t>
            </a:r>
          </a:p>
          <a:p>
            <a:r>
              <a:rPr lang="en-US"/>
              <a:t>Trying to understand patterns of what can and can’t be held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1D4D14-D490-48A2-9ABF-564D0D1F0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1947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8E252-A4C9-4825-B6A7-DD4A520024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5D7DE8-B25B-41EA-BA6A-738D6D7AB2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0778" y="4626208"/>
            <a:ext cx="6465456" cy="1866667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709843287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B4A13-B1CA-44B8-A07F-BD5123A09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Am I in the Queue?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D6760-7E89-42E7-B2C2-5F32496A9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069080" cy="40163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“We never tell patrons where they are in the queue because we really can’t calculate what order holds will be filled.”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But…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6689C5-922A-4155-82F3-607769A3F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13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C0419CD-BC58-44F2-9FA4-DFB086DDAF67}"/>
              </a:ext>
            </a:extLst>
          </p:cNvPr>
          <p:cNvGrpSpPr/>
          <p:nvPr/>
        </p:nvGrpSpPr>
        <p:grpSpPr>
          <a:xfrm>
            <a:off x="5664200" y="0"/>
            <a:ext cx="6858000" cy="6858000"/>
            <a:chOff x="5664200" y="0"/>
            <a:chExt cx="6858000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AD4A53-E434-4ACB-938F-DAD2F019C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42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7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879C0567-763F-41E8-85EF-AF02152FD4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6479" y="904567"/>
              <a:ext cx="2814540" cy="5006128"/>
            </a:xfrm>
            <a:prstGeom prst="rect">
              <a:avLst/>
            </a:prstGeom>
          </p:spPr>
        </p:pic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DB16179-37D9-48DB-89F1-BB57579193D2}"/>
              </a:ext>
            </a:extLst>
          </p:cNvPr>
          <p:cNvCxnSpPr/>
          <p:nvPr/>
        </p:nvCxnSpPr>
        <p:spPr>
          <a:xfrm flipV="1">
            <a:off x="2632364" y="3006436"/>
            <a:ext cx="5124115" cy="1579419"/>
          </a:xfrm>
          <a:prstGeom prst="straightConnector1">
            <a:avLst/>
          </a:prstGeom>
          <a:ln w="1016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3046743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33364-2BD3-4CA8-AE0B-71946A1E5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BLUEcloud?</a:t>
            </a:r>
            <a:br>
              <a:rPr lang="en-US" dirty="0"/>
            </a:br>
            <a:r>
              <a:rPr lang="en-US" sz="3600" dirty="0"/>
              <a:t>Overview of the New SirsiDynix BLUEcloud Circulation, Cataloging, &amp; Acquisitions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6AD2C5-5054-4A1E-A2DE-DBB7D900C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Aaron Skog, SWAN Executive Director</a:t>
            </a:r>
          </a:p>
          <a:p>
            <a:r>
              <a:rPr lang="en-US" dirty="0">
                <a:cs typeface="Calibri"/>
              </a:rPr>
              <a:t>Dawne Tortorella, SWAN Assistant Director</a:t>
            </a:r>
          </a:p>
        </p:txBody>
      </p:sp>
    </p:spTree>
    <p:extLst>
      <p:ext uri="{BB962C8B-B14F-4D97-AF65-F5344CB8AC3E}">
        <p14:creationId xmlns:p14="http://schemas.microsoft.com/office/powerpoint/2010/main" val="2242405769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050883-B4B8-409E-98E5-9FFF4EE15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36DF97-F430-4475-B10F-DF968CFB3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67764"/>
          </a:xfrm>
          <a:prstGeom prst="rect">
            <a:avLst/>
          </a:prstGeom>
        </p:spPr>
      </p:pic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BA0D7D1A-DE16-41C6-BABC-0A68A6A0A16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FF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674" y="5372100"/>
            <a:ext cx="1762125" cy="14859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F23FF94A-8EF8-4821-9203-0D60565FA789}"/>
              </a:ext>
            </a:extLst>
          </p:cNvPr>
          <p:cNvSpPr txBox="1"/>
          <p:nvPr/>
        </p:nvSpPr>
        <p:spPr>
          <a:xfrm>
            <a:off x="9675870" y="5825395"/>
            <a:ext cx="1280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>
                    <a:lumMod val="95000"/>
                  </a:schemeClr>
                </a:solidFill>
              </a:rPr>
              <a:t>Analytics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1962FB6-7772-4897-9DF4-6DFB4B6815FA}"/>
              </a:ext>
            </a:extLst>
          </p:cNvPr>
          <p:cNvGrpSpPr/>
          <p:nvPr/>
        </p:nvGrpSpPr>
        <p:grpSpPr>
          <a:xfrm>
            <a:off x="1858414" y="1669283"/>
            <a:ext cx="6002378" cy="4687067"/>
            <a:chOff x="303934" y="1394645"/>
            <a:chExt cx="6002378" cy="468706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02A9F66-F98A-443E-8B80-25B18D53E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90574">
              <a:off x="4706363" y="1394645"/>
              <a:ext cx="1485900" cy="1762125"/>
            </a:xfrm>
            <a:prstGeom prst="rect">
              <a:avLst/>
            </a:prstGeom>
          </p:spPr>
        </p:pic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76D92BED-9AD1-452D-991B-E744B92841B4}"/>
                </a:ext>
              </a:extLst>
            </p:cNvPr>
            <p:cNvGrpSpPr/>
            <p:nvPr/>
          </p:nvGrpSpPr>
          <p:grpSpPr>
            <a:xfrm>
              <a:off x="303934" y="1475269"/>
              <a:ext cx="4604422" cy="4606443"/>
              <a:chOff x="303934" y="1475269"/>
              <a:chExt cx="4604422" cy="4606443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29F37F57-2729-4949-B82B-220069EE31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duotone>
                  <a:prstClr val="black"/>
                  <a:srgbClr val="6666FF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155" y="1475269"/>
                <a:ext cx="1485900" cy="1762125"/>
              </a:xfrm>
              <a:prstGeom prst="rect">
                <a:avLst/>
              </a:prstGeom>
            </p:spPr>
          </p:pic>
          <p:pic>
            <p:nvPicPr>
              <p:cNvPr id="10" name="Picture 9" descr="A close up of a sign&#10;&#10;Description automatically generated">
                <a:extLst>
                  <a:ext uri="{FF2B5EF4-FFF2-40B4-BE49-F238E27FC236}">
                    <a16:creationId xmlns:a16="http://schemas.microsoft.com/office/drawing/2014/main" id="{14CA2EC8-C29D-4079-B692-ED0BBEFA2A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94819" y="1489519"/>
                <a:ext cx="2047875" cy="1762125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64C75015-2664-4DF8-9AE6-4524154766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colorTemperature colorTemp="47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5807" y="3034245"/>
                <a:ext cx="1495425" cy="1504950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7116AC1B-73BD-4F92-9AEB-7A4A45601F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6231" y="3038895"/>
                <a:ext cx="1762125" cy="1771650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B8B09E97-2BC9-497A-A0A4-96E0CF14F3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8936" y="4595812"/>
                <a:ext cx="1762125" cy="1485900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EE3560AA-BD4A-4A69-97FD-9133A35E5D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5807" y="4310062"/>
                <a:ext cx="1485900" cy="1771650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E6401349-8EB5-4F99-8F14-C4A74C2764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alphaModFix amt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3934" y="3037903"/>
                <a:ext cx="1762125" cy="1771650"/>
              </a:xfrm>
              <a:prstGeom prst="rect">
                <a:avLst/>
              </a:prstGeom>
            </p:spPr>
          </p:pic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AC4DE39-2063-4EAA-94A1-636CD92443D0}"/>
                </a:ext>
              </a:extLst>
            </p:cNvPr>
            <p:cNvSpPr txBox="1"/>
            <p:nvPr/>
          </p:nvSpPr>
          <p:spPr>
            <a:xfrm>
              <a:off x="1978433" y="3341066"/>
              <a:ext cx="12806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bg1">
                      <a:lumMod val="95000"/>
                    </a:schemeClr>
                  </a:solidFill>
                </a:rPr>
                <a:t>BLUEcloud </a:t>
              </a:r>
            </a:p>
            <a:p>
              <a:pPr algn="ctr"/>
              <a:r>
                <a:rPr lang="en-US">
                  <a:solidFill>
                    <a:schemeClr val="bg1">
                      <a:lumMod val="95000"/>
                    </a:schemeClr>
                  </a:solidFill>
                </a:rPr>
                <a:t>Central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7D6C65B-72FB-4A9F-B0D8-74606E059305}"/>
                </a:ext>
              </a:extLst>
            </p:cNvPr>
            <p:cNvSpPr txBox="1"/>
            <p:nvPr/>
          </p:nvSpPr>
          <p:spPr>
            <a:xfrm>
              <a:off x="1990349" y="2082550"/>
              <a:ext cx="12806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bg1">
                      <a:lumMod val="95000"/>
                    </a:schemeClr>
                  </a:solidFill>
                </a:rPr>
                <a:t>Circulation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D43C29F-6D2D-4B6B-959A-25B870357176}"/>
                </a:ext>
              </a:extLst>
            </p:cNvPr>
            <p:cNvSpPr txBox="1"/>
            <p:nvPr/>
          </p:nvSpPr>
          <p:spPr>
            <a:xfrm>
              <a:off x="3530056" y="3778719"/>
              <a:ext cx="12806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bg1">
                      <a:lumMod val="95000"/>
                    </a:schemeClr>
                  </a:solidFill>
                </a:rPr>
                <a:t>Resource</a:t>
              </a:r>
            </a:p>
            <a:p>
              <a:pPr algn="ctr"/>
              <a:r>
                <a:rPr lang="en-US">
                  <a:solidFill>
                    <a:schemeClr val="bg1">
                      <a:lumMod val="95000"/>
                    </a:schemeClr>
                  </a:solidFill>
                </a:rPr>
                <a:t>Central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154A647-0EAF-46EA-939D-D22198502423}"/>
                </a:ext>
              </a:extLst>
            </p:cNvPr>
            <p:cNvSpPr txBox="1"/>
            <p:nvPr/>
          </p:nvSpPr>
          <p:spPr>
            <a:xfrm>
              <a:off x="1973323" y="5550542"/>
              <a:ext cx="12806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bg1">
                      <a:lumMod val="95000"/>
                    </a:schemeClr>
                  </a:solidFill>
                </a:rPr>
                <a:t>Commerce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997E737-1A5F-4F94-9B50-F9CC3AC58EA5}"/>
                </a:ext>
              </a:extLst>
            </p:cNvPr>
            <p:cNvSpPr txBox="1"/>
            <p:nvPr/>
          </p:nvSpPr>
          <p:spPr>
            <a:xfrm rot="1212355">
              <a:off x="4955805" y="1491354"/>
              <a:ext cx="1350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bg1">
                      <a:lumMod val="95000"/>
                    </a:schemeClr>
                  </a:solidFill>
                </a:rPr>
                <a:t>Acquisitions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5BC8EF8-FC8F-4F84-852C-70B49086DF20}"/>
                </a:ext>
              </a:extLst>
            </p:cNvPr>
            <p:cNvSpPr txBox="1"/>
            <p:nvPr/>
          </p:nvSpPr>
          <p:spPr>
            <a:xfrm>
              <a:off x="426812" y="5170245"/>
              <a:ext cx="12806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bg1">
                      <a:lumMod val="95000"/>
                    </a:schemeClr>
                  </a:solidFill>
                </a:rPr>
                <a:t>Mobile App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2BC5030-E9F5-4D77-A816-82707EDE76A8}"/>
                </a:ext>
              </a:extLst>
            </p:cNvPr>
            <p:cNvSpPr txBox="1"/>
            <p:nvPr/>
          </p:nvSpPr>
          <p:spPr>
            <a:xfrm>
              <a:off x="303934" y="2341030"/>
              <a:ext cx="12806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bg1">
                      <a:lumMod val="95000"/>
                    </a:schemeClr>
                  </a:solidFill>
                </a:rPr>
                <a:t>Cataloging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394D4F3-B585-43CB-85D4-FBD0536970D8}"/>
                </a:ext>
              </a:extLst>
            </p:cNvPr>
            <p:cNvSpPr txBox="1"/>
            <p:nvPr/>
          </p:nvSpPr>
          <p:spPr>
            <a:xfrm>
              <a:off x="416782" y="3356648"/>
              <a:ext cx="128064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bg2">
                      <a:lumMod val="25000"/>
                    </a:schemeClr>
                  </a:solidFill>
                </a:rPr>
                <a:t>Electronic Resource </a:t>
              </a:r>
              <a:r>
                <a:rPr lang="en-US" err="1">
                  <a:solidFill>
                    <a:schemeClr val="bg2">
                      <a:lumMod val="25000"/>
                    </a:schemeClr>
                  </a:solidFill>
                </a:rPr>
                <a:t>Mgmt</a:t>
              </a:r>
              <a:endParaRPr lang="en-US">
                <a:solidFill>
                  <a:schemeClr val="bg2">
                    <a:lumMod val="25000"/>
                  </a:schemeClr>
                </a:solidFill>
              </a:endParaRPr>
            </a:p>
            <a:p>
              <a:pPr algn="ctr"/>
              <a:r>
                <a:rPr lang="en-US" err="1">
                  <a:solidFill>
                    <a:schemeClr val="bg2">
                      <a:lumMod val="25000"/>
                    </a:schemeClr>
                  </a:solidFill>
                </a:rPr>
                <a:t>eRM</a:t>
              </a:r>
              <a:endParaRPr 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sp>
        <p:nvSpPr>
          <p:cNvPr id="54" name="Title 3">
            <a:extLst>
              <a:ext uri="{FF2B5EF4-FFF2-40B4-BE49-F238E27FC236}">
                <a16:creationId xmlns:a16="http://schemas.microsoft.com/office/drawing/2014/main" id="{0974727B-3911-4E99-99BF-5AC734B12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059" y="458058"/>
            <a:ext cx="10284068" cy="996647"/>
          </a:xfrm>
          <a:solidFill>
            <a:schemeClr val="accent5">
              <a:lumMod val="50000"/>
              <a:alpha val="48000"/>
            </a:schemeClr>
          </a:solidFill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bg1"/>
                </a:solidFill>
              </a:rPr>
              <a:t>BLUEcloud Library Services Platform </a:t>
            </a:r>
          </a:p>
        </p:txBody>
      </p:sp>
      <p:pic>
        <p:nvPicPr>
          <p:cNvPr id="56" name="Picture 55" descr="A close up of a sign&#10;&#10;Description automatically generated">
            <a:extLst>
              <a:ext uri="{FF2B5EF4-FFF2-40B4-BE49-F238E27FC236}">
                <a16:creationId xmlns:a16="http://schemas.microsoft.com/office/drawing/2014/main" id="{10415BFA-9CE7-4D76-B1B6-00BC9EE5714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709" y="4870450"/>
            <a:ext cx="1762125" cy="1485900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D23110BD-27E1-4C86-B2CE-7CA7D3EFD7E2}"/>
              </a:ext>
            </a:extLst>
          </p:cNvPr>
          <p:cNvSpPr txBox="1"/>
          <p:nvPr/>
        </p:nvSpPr>
        <p:spPr>
          <a:xfrm>
            <a:off x="5084536" y="5351434"/>
            <a:ext cx="1280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>
                    <a:lumMod val="95000"/>
                  </a:schemeClr>
                </a:solidFill>
              </a:rPr>
              <a:t>Search</a:t>
            </a:r>
          </a:p>
        </p:txBody>
      </p:sp>
    </p:spTree>
    <p:extLst>
      <p:ext uri="{BB962C8B-B14F-4D97-AF65-F5344CB8AC3E}">
        <p14:creationId xmlns:p14="http://schemas.microsoft.com/office/powerpoint/2010/main" val="1147434281"/>
      </p:ext>
    </p:extLst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A666B9-C7CE-4DA8-9A62-20E5F2644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Symphony? What is BLUEcloud?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A89D57-F76E-40EA-A8E9-B90C703A84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28738"/>
            <a:ext cx="5157787" cy="823912"/>
          </a:xfrm>
        </p:spPr>
        <p:txBody>
          <a:bodyPr/>
          <a:lstStyle/>
          <a:p>
            <a:r>
              <a:rPr lang="en-US"/>
              <a:t>Symphony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CEA3AE-4D45-4F7D-B70F-5D9C2B0610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52650"/>
            <a:ext cx="5157787" cy="368458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Integrated Library System (ILS)</a:t>
            </a:r>
          </a:p>
          <a:p>
            <a:r>
              <a:rPr lang="en-US" dirty="0"/>
              <a:t>Application, Oracle database</a:t>
            </a:r>
          </a:p>
          <a:p>
            <a:r>
              <a:rPr lang="en-US" dirty="0"/>
              <a:t>Staff interface is WorkFlows</a:t>
            </a:r>
          </a:p>
          <a:p>
            <a:pPr lvl="1"/>
            <a:r>
              <a:rPr lang="en-US" dirty="0"/>
              <a:t>Searching, Circulation, Cataloging, Acquisitions, Managing Holds, User Management</a:t>
            </a:r>
          </a:p>
          <a:p>
            <a:pPr lvl="1"/>
            <a:r>
              <a:rPr lang="en-US" dirty="0"/>
              <a:t>Java based client</a:t>
            </a:r>
          </a:p>
          <a:p>
            <a:r>
              <a:rPr lang="en-US" dirty="0"/>
              <a:t>Can be sited locally or hosted by SirsiDynix Software-as-a-Service (SaaS)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8FB4C23-E702-4BC2-8DA4-030BAF1031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28738"/>
            <a:ext cx="5183188" cy="823912"/>
          </a:xfrm>
        </p:spPr>
        <p:txBody>
          <a:bodyPr/>
          <a:lstStyle/>
          <a:p>
            <a:r>
              <a:rPr lang="en-US"/>
              <a:t>BLUEcloud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B00592B-2721-4054-8DFA-53F19DF688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52650"/>
            <a:ext cx="5183188" cy="368458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/>
              <a:t>Library Services Platform (LSP)</a:t>
            </a:r>
          </a:p>
          <a:p>
            <a:r>
              <a:rPr lang="en-US"/>
              <a:t>Can work with either Symphony ILS or Horizon ILS, but does not replace either ILS</a:t>
            </a:r>
          </a:p>
          <a:p>
            <a:r>
              <a:rPr lang="en-US" err="1"/>
              <a:t>BLUEcloud</a:t>
            </a:r>
            <a:r>
              <a:rPr lang="en-US"/>
              <a:t> Central allows managing and launching applications through a user-specific login</a:t>
            </a:r>
            <a:endParaRPr lang="en-US">
              <a:cs typeface="Calibri"/>
            </a:endParaRPr>
          </a:p>
          <a:p>
            <a:pPr lvl="1"/>
            <a:r>
              <a:rPr lang="en-US"/>
              <a:t>BLUEcloud Circulation, Cataloging, Acquisitions</a:t>
            </a:r>
          </a:p>
          <a:p>
            <a:r>
              <a:rPr lang="en-US"/>
              <a:t>Sited in geographical regions</a:t>
            </a:r>
          </a:p>
          <a:p>
            <a:r>
              <a:rPr lang="en-US"/>
              <a:t>Accessed through web-browser</a:t>
            </a:r>
          </a:p>
        </p:txBody>
      </p:sp>
    </p:spTree>
    <p:extLst>
      <p:ext uri="{BB962C8B-B14F-4D97-AF65-F5344CB8AC3E}">
        <p14:creationId xmlns:p14="http://schemas.microsoft.com/office/powerpoint/2010/main" val="1511608208"/>
      </p:ext>
    </p:extLst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2B70690C-E7DA-4C7C-B389-BA9DE5B72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en-US" sz="2800" dirty="0"/>
              <a:t>American Library Association Library Technology Reports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B8A043A2-E1B1-4942-AEEC-C8F4373EE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415623"/>
          </a:xfrm>
        </p:spPr>
        <p:txBody>
          <a:bodyPr>
            <a:normAutofit/>
          </a:bodyPr>
          <a:lstStyle/>
          <a:p>
            <a:r>
              <a:rPr lang="en-US" sz="2000" dirty="0"/>
              <a:t>May/June 2015 Issue</a:t>
            </a:r>
          </a:p>
          <a:p>
            <a:r>
              <a:rPr lang="en-US" sz="2000" dirty="0"/>
              <a:t>Good concepts</a:t>
            </a:r>
          </a:p>
          <a:p>
            <a:r>
              <a:rPr lang="en-US" sz="2000" dirty="0"/>
              <a:t>Issue is now 4 years old, so keep that in mind</a:t>
            </a:r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91E56D87-DAEF-4487-9CBA-C3DA3D4D66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458" y="643467"/>
            <a:ext cx="4179378" cy="5410199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BCA81E-AC1B-4586-9566-837ED73F3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2E8E252-A4C9-4825-B6A7-DD4A52002440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366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77A17AF-5FD1-4B2E-8363-E85CE6C5F8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072" y="71322"/>
            <a:ext cx="8990502" cy="671535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0FCD37-62F9-4DDE-A9C7-D21993676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2E8E252-A4C9-4825-B6A7-DD4A52002440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03FD83-15AE-4B73-A30A-F81A74FD1E84}"/>
              </a:ext>
            </a:extLst>
          </p:cNvPr>
          <p:cNvSpPr txBox="1"/>
          <p:nvPr/>
        </p:nvSpPr>
        <p:spPr>
          <a:xfrm>
            <a:off x="326426" y="145915"/>
            <a:ext cx="2363821" cy="2219801"/>
          </a:xfrm>
          <a:prstGeom prst="verticalScroll">
            <a:avLst/>
          </a:prstGeom>
          <a:solidFill>
            <a:srgbClr val="FFC000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SWAN</a:t>
            </a:r>
          </a:p>
          <a:p>
            <a:pPr algn="ctr"/>
            <a:r>
              <a:rPr lang="en-US" sz="28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Library</a:t>
            </a:r>
          </a:p>
          <a:p>
            <a:pPr algn="ctr"/>
            <a:r>
              <a:rPr lang="en-US" sz="28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Services</a:t>
            </a:r>
          </a:p>
          <a:p>
            <a:pPr algn="ctr"/>
            <a:r>
              <a:rPr lang="en-US" sz="28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Platform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578213-F0E5-453E-BAF5-E843D47939BA}"/>
              </a:ext>
            </a:extLst>
          </p:cNvPr>
          <p:cNvSpPr txBox="1"/>
          <p:nvPr/>
        </p:nvSpPr>
        <p:spPr>
          <a:xfrm>
            <a:off x="583660" y="2947481"/>
            <a:ext cx="17898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SirsiDynix</a:t>
            </a:r>
          </a:p>
          <a:p>
            <a:r>
              <a:rPr lang="en-US" sz="2400"/>
              <a:t>EBSCO</a:t>
            </a:r>
          </a:p>
          <a:p>
            <a:r>
              <a:rPr lang="en-US" sz="2400"/>
              <a:t>OpenAthens</a:t>
            </a:r>
          </a:p>
          <a:p>
            <a:r>
              <a:rPr lang="en-US" sz="2400"/>
              <a:t>OCLC</a:t>
            </a:r>
          </a:p>
          <a:p>
            <a:r>
              <a:rPr lang="en-US" sz="2400"/>
              <a:t>Azure</a:t>
            </a:r>
          </a:p>
          <a:p>
            <a:r>
              <a:rPr lang="en-US" sz="2400"/>
              <a:t>SendGrid</a:t>
            </a:r>
          </a:p>
        </p:txBody>
      </p:sp>
    </p:spTree>
    <p:extLst>
      <p:ext uri="{BB962C8B-B14F-4D97-AF65-F5344CB8AC3E}">
        <p14:creationId xmlns:p14="http://schemas.microsoft.com/office/powerpoint/2010/main" val="3115383789"/>
      </p:ext>
    </p:extLst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008E4F-A8F5-40AA-B6DF-A83EBD979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640263"/>
            <a:ext cx="6204984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BLUEcloud Regions &amp; Upgrades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AF66EB-F5E7-42D4-8D2E-8375B59873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1515" y="2121762"/>
            <a:ext cx="6204984" cy="3626917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en-US" sz="2200" dirty="0"/>
              <a:t>Multi-tenancy: global, data centers in different continents</a:t>
            </a:r>
          </a:p>
          <a:p>
            <a:r>
              <a:rPr lang="en-US" sz="2200" dirty="0"/>
              <a:t>Users in a region access nearest data center</a:t>
            </a:r>
          </a:p>
          <a:p>
            <a:r>
              <a:rPr lang="en-US" sz="2200" dirty="0"/>
              <a:t>Shift our access to another should failure occur</a:t>
            </a:r>
          </a:p>
          <a:p>
            <a:r>
              <a:rPr lang="en-US" sz="2200" dirty="0"/>
              <a:t>Version naming: 19.06.0 = June 2019</a:t>
            </a:r>
          </a:p>
          <a:p>
            <a:r>
              <a:rPr lang="en-US" sz="2200" dirty="0"/>
              <a:t>“Agile” Software Development</a:t>
            </a:r>
          </a:p>
          <a:p>
            <a:r>
              <a:rPr lang="en-US" sz="2200" dirty="0"/>
              <a:t>BLUEcloud Global regions</a:t>
            </a:r>
          </a:p>
          <a:p>
            <a:pPr lvl="1"/>
            <a:r>
              <a:rPr lang="en-US" sz="2200" dirty="0"/>
              <a:t>North America (three regions):NA1, NA2, NA3</a:t>
            </a:r>
          </a:p>
          <a:p>
            <a:pPr lvl="1"/>
            <a:r>
              <a:rPr lang="en-US" sz="2200" dirty="0"/>
              <a:t>Europe: EMEA</a:t>
            </a:r>
          </a:p>
          <a:p>
            <a:pPr lvl="1"/>
            <a:r>
              <a:rPr lang="en-US" sz="2200" dirty="0"/>
              <a:t>Asia-Pacific: APAC</a:t>
            </a:r>
          </a:p>
          <a:p>
            <a:r>
              <a:rPr lang="en-US" sz="2200" dirty="0"/>
              <a:t>SWAN is NA2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91610EB-B2FA-4759-9EA3-9CF529FC80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829551" y="535314"/>
            <a:ext cx="4042409" cy="1829190"/>
          </a:xfrm>
          <a:prstGeom prst="rect">
            <a:avLst/>
          </a:prstGeom>
        </p:spPr>
      </p:pic>
      <p:pic>
        <p:nvPicPr>
          <p:cNvPr id="5" name="Graphic 4" descr="Earth globe: Africa and Europe">
            <a:extLst>
              <a:ext uri="{FF2B5EF4-FFF2-40B4-BE49-F238E27FC236}">
                <a16:creationId xmlns:a16="http://schemas.microsoft.com/office/drawing/2014/main" id="{07C22168-D019-4291-AEA0-F10CCBFC5D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56259" y="2828925"/>
            <a:ext cx="3388994" cy="338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256442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A6331B0-04D3-4E4A-91DA-367C29930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to Order &amp; Welcome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C6FF66-C58C-42C0-925C-E344283D7A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Stacy Wittmann, Eisenhower Public Library District</a:t>
            </a:r>
          </a:p>
          <a:p>
            <a:r>
              <a:rPr lang="en-US" dirty="0"/>
              <a:t>SWAN Vice-President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5826F6-9B46-480F-94FA-69F6BF1DA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422335"/>
      </p:ext>
    </p:extLst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E34A78-882B-4A3F-B0A0-E4C5296CD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BLUEcloud: Now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31407D-1F70-4E94-9BA7-1459CDE2EB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is SWAN already using?</a:t>
            </a:r>
          </a:p>
          <a:p>
            <a:r>
              <a:rPr lang="en-US"/>
              <a:t>Aaron Skog, SWAN Executive Director</a:t>
            </a:r>
          </a:p>
        </p:txBody>
      </p:sp>
    </p:spTree>
    <p:extLst>
      <p:ext uri="{BB962C8B-B14F-4D97-AF65-F5344CB8AC3E}">
        <p14:creationId xmlns:p14="http://schemas.microsoft.com/office/powerpoint/2010/main" val="625676527"/>
      </p:ext>
    </p:extLst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F51790B-106A-4B5C-B4BC-CA776F4A1CC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09781798"/>
              </p:ext>
            </p:extLst>
          </p:nvPr>
        </p:nvGraphicFramePr>
        <p:xfrm>
          <a:off x="898154" y="929194"/>
          <a:ext cx="11037684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A89133-2951-4CB8-8AD3-C3094D82B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254276"/>
      </p:ext>
    </p:extLst>
  </p:cSld>
  <p:clrMapOvr>
    <a:masterClrMapping/>
  </p:clrMapOvr>
  <p:transition spd="slow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9E4F16F-337A-4293-930C-9430AA00F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E-Content Integration with Enterprise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0C8DDE-6B0A-45C8-8369-C86CE9058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22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E4CD39-0BC2-4996-9C9F-3501797D6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8330" y="2095609"/>
            <a:ext cx="5239019" cy="36006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027882B-DDE5-41F2-9636-0F7087E2AC55}"/>
              </a:ext>
            </a:extLst>
          </p:cNvPr>
          <p:cNvSpPr txBox="1"/>
          <p:nvPr/>
        </p:nvSpPr>
        <p:spPr>
          <a:xfrm>
            <a:off x="170815" y="1651409"/>
            <a:ext cx="616541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b="1" err="1"/>
              <a:t>eResources</a:t>
            </a:r>
            <a:r>
              <a:rPr lang="en-US" b="1"/>
              <a:t> subscriptions are managed in </a:t>
            </a:r>
            <a:r>
              <a:rPr lang="en-US" b="1" err="1"/>
              <a:t>BLUEcloud</a:t>
            </a:r>
            <a:r>
              <a:rPr lang="en-US" b="1"/>
              <a:t> Central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07CE0A-FEC2-4646-9A11-B6EC2070EF38}"/>
              </a:ext>
            </a:extLst>
          </p:cNvPr>
          <p:cNvSpPr txBox="1"/>
          <p:nvPr/>
        </p:nvSpPr>
        <p:spPr>
          <a:xfrm>
            <a:off x="6653848" y="1651409"/>
            <a:ext cx="5250957" cy="37151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b="1"/>
              <a:t>Enabling access to </a:t>
            </a:r>
            <a:r>
              <a:rPr lang="en-US" b="1" err="1"/>
              <a:t>eResources</a:t>
            </a:r>
            <a:r>
              <a:rPr lang="en-US" b="1"/>
              <a:t> in Enterprise</a:t>
            </a:r>
          </a:p>
        </p:txBody>
      </p:sp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D1B6014-F8E6-43A9-BFA0-6C134B74E5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161" y="2095014"/>
            <a:ext cx="6163805" cy="343524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40806046"/>
      </p:ext>
    </p:extLst>
  </p:cSld>
  <p:clrMapOvr>
    <a:masterClrMapping/>
  </p:clrMapOvr>
  <p:transition spd="slow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9E4F16F-337A-4293-930C-9430AA00F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289" y="365125"/>
            <a:ext cx="11614825" cy="1325563"/>
          </a:xfrm>
        </p:spPr>
        <p:txBody>
          <a:bodyPr/>
          <a:lstStyle/>
          <a:p>
            <a:r>
              <a:rPr lang="en-US"/>
              <a:t>E-Content Integration with and BLUEcloud Mobile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0C8DDE-6B0A-45C8-8369-C86CE9058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23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07CE0A-FEC2-4646-9A11-B6EC2070EF38}"/>
              </a:ext>
            </a:extLst>
          </p:cNvPr>
          <p:cNvSpPr txBox="1"/>
          <p:nvPr/>
        </p:nvSpPr>
        <p:spPr>
          <a:xfrm>
            <a:off x="6603881" y="1651409"/>
            <a:ext cx="5305817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Enabling access to </a:t>
            </a:r>
            <a:r>
              <a:rPr lang="en-US" b="1" err="1">
                <a:solidFill>
                  <a:srgbClr val="000000"/>
                </a:solidFill>
              </a:rPr>
              <a:t>eResources</a:t>
            </a:r>
            <a:r>
              <a:rPr lang="en-US" b="1">
                <a:solidFill>
                  <a:srgbClr val="000000"/>
                </a:solidFill>
              </a:rPr>
              <a:t> in </a:t>
            </a:r>
            <a:r>
              <a:rPr lang="en-US" b="1" err="1">
                <a:solidFill>
                  <a:srgbClr val="000000"/>
                </a:solidFill>
              </a:rPr>
              <a:t>BLUEcloud</a:t>
            </a:r>
            <a:r>
              <a:rPr lang="en-US" b="1">
                <a:solidFill>
                  <a:srgbClr val="000000"/>
                </a:solidFill>
              </a:rPr>
              <a:t> Mobile</a:t>
            </a:r>
            <a:endParaRPr lang="en-US" b="1">
              <a:solidFill>
                <a:srgbClr val="000000"/>
              </a:solidFill>
              <a:cs typeface="Calibri"/>
            </a:endParaRP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CFCD347-22FE-46D8-9FF4-AB35224735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880" y="2138359"/>
            <a:ext cx="1645920" cy="29275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4351A2DF-58DF-4E2B-B1DC-CC557C7272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952" y="2138359"/>
            <a:ext cx="1645920" cy="29275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2A2056D8-59BA-433F-93FD-D171EDC4D6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023" y="2138359"/>
            <a:ext cx="1645920" cy="29342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9BBF911-3545-4B6B-81E5-D26082E73FAF}"/>
              </a:ext>
            </a:extLst>
          </p:cNvPr>
          <p:cNvSpPr txBox="1"/>
          <p:nvPr/>
        </p:nvSpPr>
        <p:spPr>
          <a:xfrm>
            <a:off x="258257" y="1651409"/>
            <a:ext cx="6152926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b="1" err="1"/>
              <a:t>eResources</a:t>
            </a:r>
            <a:r>
              <a:rPr lang="en-US" b="1"/>
              <a:t> subscriptions are managed in BLUEcloud Central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555D42AF-DC39-4944-8F34-C340F7F6595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8"/>
          <a:stretch/>
        </p:blipFill>
        <p:spPr>
          <a:xfrm>
            <a:off x="258257" y="2138359"/>
            <a:ext cx="6144832" cy="375444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2108868"/>
      </p:ext>
    </p:extLst>
  </p:cSld>
  <p:clrMapOvr>
    <a:masterClrMapping/>
  </p:clrMapOvr>
  <p:transition spd="slow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42F8E-C367-41EB-90D5-E7DFEB427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BLUEcloud Commerce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2979A0-FCA0-4D00-9D65-1D551A1BE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24</a:t>
            </a:fld>
            <a:endParaRPr lang="en-US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290A21CD-A75E-48AF-994B-279589D982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3768" r="6643" b="-2"/>
          <a:stretch/>
        </p:blipFill>
        <p:spPr>
          <a:xfrm>
            <a:off x="7730966" y="2099732"/>
            <a:ext cx="4202777" cy="3394113"/>
          </a:xfrm>
          <a:ln>
            <a:solidFill>
              <a:schemeClr val="accent2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6B278A-1255-4163-92BD-F8D943E5F2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257" y="2099732"/>
            <a:ext cx="7187533" cy="3394113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E5AA2B5-42B1-42C6-8A2A-14CCDCF74DF2}"/>
              </a:ext>
            </a:extLst>
          </p:cNvPr>
          <p:cNvSpPr txBox="1"/>
          <p:nvPr/>
        </p:nvSpPr>
        <p:spPr>
          <a:xfrm>
            <a:off x="258257" y="1688763"/>
            <a:ext cx="718925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b="1" err="1"/>
              <a:t>BLUEcloud</a:t>
            </a:r>
            <a:r>
              <a:rPr lang="en-US" b="1"/>
              <a:t> Central used to configure Commerce Policies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1D529B-9223-42FF-8A12-F1E130D04856}"/>
              </a:ext>
            </a:extLst>
          </p:cNvPr>
          <p:cNvSpPr txBox="1"/>
          <p:nvPr/>
        </p:nvSpPr>
        <p:spPr>
          <a:xfrm>
            <a:off x="7730966" y="1688763"/>
            <a:ext cx="4201505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b="1"/>
              <a:t>Patrons can pay fines online</a:t>
            </a:r>
          </a:p>
        </p:txBody>
      </p:sp>
    </p:spTree>
    <p:extLst>
      <p:ext uri="{BB962C8B-B14F-4D97-AF65-F5344CB8AC3E}">
        <p14:creationId xmlns:p14="http://schemas.microsoft.com/office/powerpoint/2010/main" val="338141274"/>
      </p:ext>
    </p:extLst>
  </p:cSld>
  <p:clrMapOvr>
    <a:masterClrMapping/>
  </p:clrMapOvr>
  <p:transition spd="slow"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5A2E2-31EF-4141-B7BA-C639E21E2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BLUEcloud Analytics, formerly known as BCA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88C87D-21D9-4BFD-AE2D-4E05E5AC3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EAAA2C-682E-46C2-B4F4-73C77B695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7487" y="1690688"/>
            <a:ext cx="7535961" cy="4305279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3FBCE28-9579-41AF-B18B-6EF55F9DA4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989562"/>
              </p:ext>
            </p:extLst>
          </p:nvPr>
        </p:nvGraphicFramePr>
        <p:xfrm>
          <a:off x="636887" y="4122717"/>
          <a:ext cx="3530600" cy="1873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312883850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116791418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6743912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Trans Stat Client Type</a:t>
                      </a:r>
                      <a:endParaRPr lang="en-US" sz="1200" b="1" i="0" u="none" strike="noStrike" dirty="0">
                        <a:solidFill>
                          <a:srgbClr val="25396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Count (Trans Stat Id)</a:t>
                      </a:r>
                      <a:endParaRPr lang="en-US" sz="1200" b="1" i="0" u="none" strike="noStrike" dirty="0">
                        <a:solidFill>
                          <a:srgbClr val="25396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% of Patron Initiated</a:t>
                      </a:r>
                      <a:endParaRPr lang="en-US" sz="1200" b="1" i="0" u="none" strike="noStrike" dirty="0">
                        <a:solidFill>
                          <a:srgbClr val="25396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02252745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Discovery Platform (Enterprise and Portfolio)</a:t>
                      </a:r>
                      <a:endParaRPr lang="en-US" sz="1200" b="0" i="0" u="none" strike="noStrike" dirty="0">
                        <a:solidFill>
                          <a:srgbClr val="25396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236,857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196419371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Symphony Workflows</a:t>
                      </a:r>
                      <a:endParaRPr lang="en-US" sz="1200" b="0" i="0" u="none" strike="noStrike" dirty="0">
                        <a:solidFill>
                          <a:srgbClr val="25396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81,498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90.26%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112480519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Patron Web Services Client</a:t>
                      </a:r>
                      <a:endParaRPr lang="en-US" sz="1200" b="0" i="0" u="none" strike="noStrike" dirty="0">
                        <a:solidFill>
                          <a:srgbClr val="25396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7,298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8.08%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833526393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Bookmyne Web Services</a:t>
                      </a:r>
                      <a:endParaRPr lang="en-US" sz="1200" b="0" i="0" u="none" strike="noStrike" dirty="0">
                        <a:solidFill>
                          <a:srgbClr val="25396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1,447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08355104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Sip2 Device (self-checkout)</a:t>
                      </a:r>
                      <a:endParaRPr lang="en-US" sz="1200" b="0" i="0" u="none" strike="noStrike" dirty="0">
                        <a:solidFill>
                          <a:srgbClr val="25396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46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16825485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Patron-initiated Holds Total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90,289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838563883"/>
                  </a:ext>
                </a:extLst>
              </a:tr>
            </a:tbl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1ECDAA3-554B-4EC4-B034-304A18FE85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8552" y="1679803"/>
            <a:ext cx="4337448" cy="23916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/>
              <a:t>BLUEcloud Analytics can report on transactions within BLUEcloud applications.</a:t>
            </a:r>
          </a:p>
          <a:p>
            <a:pPr marL="0" indent="0">
              <a:buNone/>
            </a:pPr>
            <a:r>
              <a:rPr lang="en-US" sz="2400" dirty="0">
                <a:ea typeface="+mn-lt"/>
                <a:cs typeface="+mn-lt"/>
              </a:rPr>
              <a:t>From 7/16-9/4:</a:t>
            </a:r>
          </a:p>
          <a:p>
            <a:pPr marL="0" indent="0">
              <a:buNone/>
            </a:pPr>
            <a:r>
              <a:rPr lang="en-US" sz="2400" dirty="0">
                <a:ea typeface="+mn-lt"/>
                <a:cs typeface="+mn-lt"/>
              </a:rPr>
              <a:t>8.1% of patron-initiated holds came through BLUEcloud Mobile.</a:t>
            </a:r>
          </a:p>
        </p:txBody>
      </p:sp>
    </p:spTree>
    <p:extLst>
      <p:ext uri="{BB962C8B-B14F-4D97-AF65-F5344CB8AC3E}">
        <p14:creationId xmlns:p14="http://schemas.microsoft.com/office/powerpoint/2010/main" val="4176548664"/>
      </p:ext>
    </p:extLst>
  </p:cSld>
  <p:clrMapOvr>
    <a:masterClrMapping/>
  </p:clrMapOvr>
  <p:transition spd="slow">
    <p:pu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998712-6768-4A08-A1FE-9D756264A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BLUEcloud: Research &amp; Development in SWAN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F25B210-FA20-4099-BD43-6A40E7093B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Dawne Tortorella, SWAN Assistant Director</a:t>
            </a:r>
          </a:p>
        </p:txBody>
      </p:sp>
    </p:spTree>
    <p:extLst>
      <p:ext uri="{BB962C8B-B14F-4D97-AF65-F5344CB8AC3E}">
        <p14:creationId xmlns:p14="http://schemas.microsoft.com/office/powerpoint/2010/main" val="3352672492"/>
      </p:ext>
    </p:extLst>
  </p:cSld>
  <p:clrMapOvr>
    <a:masterClrMapping/>
  </p:clrMapOvr>
  <p:transition spd="slow">
    <p:pu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65A40-121B-4111-A597-F3D0C28FC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054" y="365125"/>
            <a:ext cx="5237019" cy="1339417"/>
          </a:xfrm>
        </p:spPr>
        <p:txBody>
          <a:bodyPr/>
          <a:lstStyle/>
          <a:p>
            <a:r>
              <a:rPr lang="en-US">
                <a:cs typeface="Calibri Light"/>
              </a:rPr>
              <a:t>What is research &amp; development?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CC52E-7D08-4DCA-8FA0-44B9068053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56061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Work directed towards the innovation, introduction, and improvement of products and processes.</a:t>
            </a:r>
            <a:endParaRPr lang="en-US" dirty="0">
              <a:cs typeface="Calibri"/>
            </a:endParaRPr>
          </a:p>
        </p:txBody>
      </p:sp>
      <p:pic>
        <p:nvPicPr>
          <p:cNvPr id="13" name="Picture 13" descr="A picture containing text&#10;&#10;Description generated with very high confidence">
            <a:extLst>
              <a:ext uri="{FF2B5EF4-FFF2-40B4-BE49-F238E27FC236}">
                <a16:creationId xmlns:a16="http://schemas.microsoft.com/office/drawing/2014/main" id="{8B7A2797-6BD8-410A-BC0D-DF05C2B27FD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71288" y="366978"/>
            <a:ext cx="6357020" cy="554099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F1606A-8778-4CE5-95B7-372757F95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28201"/>
      </p:ext>
    </p:extLst>
  </p:cSld>
  <p:clrMapOvr>
    <a:masterClrMapping/>
  </p:clrMapOvr>
  <p:transition spd="slow">
    <p:push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961EA-8EBA-4DF7-9BC2-E361EFAA3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SirsiDynix SPP, Beta, and Pilots?</a:t>
            </a:r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82ED1EA7-C6DF-497A-8B34-FF317D30C8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427645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1A7304-96D3-4A66-9E9C-A8A210481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043240A-43EB-4DEC-A125-BAB108B44B1B}"/>
              </a:ext>
            </a:extLst>
          </p:cNvPr>
          <p:cNvSpPr txBox="1"/>
          <p:nvPr/>
        </p:nvSpPr>
        <p:spPr>
          <a:xfrm>
            <a:off x="996043" y="5962650"/>
            <a:ext cx="723355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8"/>
              </a:rPr>
              <a:t>See SirsiDynix article: https://support.sirsidynix.com/article/40</a:t>
            </a:r>
          </a:p>
        </p:txBody>
      </p:sp>
    </p:spTree>
    <p:extLst>
      <p:ext uri="{BB962C8B-B14F-4D97-AF65-F5344CB8AC3E}">
        <p14:creationId xmlns:p14="http://schemas.microsoft.com/office/powerpoint/2010/main" val="2396022491"/>
      </p:ext>
    </p:extLst>
  </p:cSld>
  <p:clrMapOvr>
    <a:masterClrMapping/>
  </p:clrMapOvr>
  <p:transition spd="slow">
    <p:push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9987F-C1BD-4E12-9C11-02988B271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879" y="365125"/>
            <a:ext cx="11413671" cy="1325563"/>
          </a:xfrm>
        </p:spPr>
        <p:txBody>
          <a:bodyPr>
            <a:normAutofit/>
          </a:bodyPr>
          <a:lstStyle/>
          <a:p>
            <a:pPr algn="ctr"/>
            <a:r>
              <a:rPr lang="en-US" sz="4000"/>
              <a:t>BLUEcloud Central: SWAN Research Teams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7953A-BBAF-4FF8-9716-5EDA50AA5C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5879" y="1689554"/>
            <a:ext cx="3412672" cy="448740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fontAlgn="base">
              <a:buNone/>
            </a:pPr>
            <a:r>
              <a:rPr lang="en-US" b="1">
                <a:solidFill>
                  <a:srgbClr val="000000"/>
                </a:solidFill>
                <a:latin typeface="Calibri"/>
                <a:cs typeface="Calibri"/>
              </a:rPr>
              <a:t>BLUEcloud Circulation</a:t>
            </a:r>
            <a:endParaRPr lang="en-US" b="1"/>
          </a:p>
          <a:p>
            <a:r>
              <a:rPr lang="en-US" sz="2400">
                <a:solidFill>
                  <a:srgbClr val="000000"/>
                </a:solidFill>
                <a:latin typeface="Calibri"/>
                <a:cs typeface="Calibri"/>
              </a:rPr>
              <a:t>Crystal Vela, SWAN</a:t>
            </a:r>
            <a:endParaRPr lang="en-US" sz="240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fontAlgn="base"/>
            <a:r>
              <a:rPr lang="en-US" sz="2400">
                <a:solidFill>
                  <a:srgbClr val="000000"/>
                </a:solidFill>
                <a:latin typeface="Calibri"/>
                <a:cs typeface="Calibri"/>
              </a:rPr>
              <a:t>Tara Wood, SWAN </a:t>
            </a:r>
          </a:p>
          <a:p>
            <a:pPr fontAlgn="base"/>
            <a:r>
              <a:rPr lang="en-US" sz="2400">
                <a:solidFill>
                  <a:srgbClr val="000000"/>
                </a:solidFill>
                <a:latin typeface="Calibri"/>
                <a:cs typeface="Calibri"/>
              </a:rPr>
              <a:t>Ridgeway Burns, HDS </a:t>
            </a:r>
          </a:p>
          <a:p>
            <a:pPr fontAlgn="base"/>
            <a:r>
              <a:rPr lang="en-US" sz="2400">
                <a:solidFill>
                  <a:srgbClr val="000000"/>
                </a:solidFill>
                <a:latin typeface="Calibri"/>
                <a:cs typeface="Calibri"/>
              </a:rPr>
              <a:t>Bonni Ellis, SCD </a:t>
            </a:r>
          </a:p>
          <a:p>
            <a:pPr fontAlgn="base"/>
            <a:r>
              <a:rPr lang="en-US" sz="2400">
                <a:solidFill>
                  <a:srgbClr val="000000"/>
                </a:solidFill>
                <a:latin typeface="Calibri"/>
                <a:cs typeface="Calibri"/>
              </a:rPr>
              <a:t>Peggy Tomzik, ESS </a:t>
            </a:r>
          </a:p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21F90A-43F9-4964-B04F-C13E911B6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99806" y="1689554"/>
            <a:ext cx="4106636" cy="437855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fontAlgn="base">
              <a:buNone/>
            </a:pPr>
            <a:r>
              <a:rPr lang="en-US" b="1">
                <a:solidFill>
                  <a:srgbClr val="000000"/>
                </a:solidFill>
                <a:latin typeface="Calibri"/>
                <a:cs typeface="Calibri"/>
              </a:rPr>
              <a:t>BLUEcloud Cataloging </a:t>
            </a:r>
          </a:p>
          <a:p>
            <a:pPr fontAlgn="base"/>
            <a:r>
              <a:rPr lang="en-US" sz="2400">
                <a:solidFill>
                  <a:srgbClr val="000000"/>
                </a:solidFill>
                <a:latin typeface="Calibri"/>
                <a:cs typeface="Calibri"/>
              </a:rPr>
              <a:t>Scott Brandwein, SWAN </a:t>
            </a:r>
          </a:p>
          <a:p>
            <a:pPr fontAlgn="base"/>
            <a:r>
              <a:rPr lang="en-US" sz="2400">
                <a:solidFill>
                  <a:srgbClr val="000000"/>
                </a:solidFill>
                <a:latin typeface="Calibri"/>
                <a:cs typeface="Calibri"/>
              </a:rPr>
              <a:t>Samantha Dietel, SWAN </a:t>
            </a:r>
          </a:p>
          <a:p>
            <a:pPr fontAlgn="base"/>
            <a:r>
              <a:rPr lang="en-US" sz="2400">
                <a:solidFill>
                  <a:srgbClr val="000000"/>
                </a:solidFill>
                <a:latin typeface="Calibri"/>
                <a:cs typeface="Calibri"/>
              </a:rPr>
              <a:t>Diane Nickolaou, SWAN</a:t>
            </a:r>
          </a:p>
          <a:p>
            <a:pPr fontAlgn="base"/>
            <a:r>
              <a:rPr lang="en-US" sz="2400">
                <a:solidFill>
                  <a:srgbClr val="000000"/>
                </a:solidFill>
                <a:cs typeface="Calibri"/>
              </a:rPr>
              <a:t>Claudia Nickson, SWAN </a:t>
            </a:r>
          </a:p>
          <a:p>
            <a:pPr fontAlgn="base"/>
            <a:r>
              <a:rPr lang="en-US" sz="2400">
                <a:solidFill>
                  <a:srgbClr val="000000"/>
                </a:solidFill>
                <a:latin typeface="Calibri"/>
                <a:cs typeface="Calibri"/>
              </a:rPr>
              <a:t>Joy Anhalt, TPS </a:t>
            </a:r>
          </a:p>
          <a:p>
            <a:pPr fontAlgn="base"/>
            <a:r>
              <a:rPr lang="en-US" sz="2400">
                <a:solidFill>
                  <a:srgbClr val="000000"/>
                </a:solidFill>
                <a:latin typeface="Calibri"/>
                <a:cs typeface="Calibri"/>
              </a:rPr>
              <a:t>Rebecca Bartlett, LGS</a:t>
            </a:r>
          </a:p>
          <a:p>
            <a:pPr fontAlgn="base"/>
            <a:r>
              <a:rPr lang="en-US" sz="2400">
                <a:solidFill>
                  <a:srgbClr val="000000"/>
                </a:solidFill>
                <a:latin typeface="Calibri"/>
                <a:cs typeface="Calibri"/>
              </a:rPr>
              <a:t>Amanda Kaiser, SCD </a:t>
            </a:r>
          </a:p>
          <a:p>
            <a:pPr fontAlgn="base"/>
            <a:r>
              <a:rPr lang="en-US" sz="2400">
                <a:solidFill>
                  <a:srgbClr val="000000"/>
                </a:solidFill>
                <a:latin typeface="Calibri"/>
                <a:cs typeface="Calibri"/>
              </a:rPr>
              <a:t>Julie Tegtmeier, SCD </a:t>
            </a:r>
          </a:p>
          <a:p>
            <a:pPr marL="0" indent="0" fontAlgn="base">
              <a:buNone/>
            </a:pPr>
            <a:endParaRPr lang="en-US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583F8C-EC13-4831-9DDD-BBADCEA6C499}"/>
              </a:ext>
            </a:extLst>
          </p:cNvPr>
          <p:cNvSpPr txBox="1"/>
          <p:nvPr/>
        </p:nvSpPr>
        <p:spPr>
          <a:xfrm>
            <a:off x="7826829" y="1690007"/>
            <a:ext cx="4253592" cy="41652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ts val="1000"/>
              </a:spcBef>
            </a:pPr>
            <a:r>
              <a:rPr lang="en-US" sz="2800" b="1" dirty="0" err="1">
                <a:solidFill>
                  <a:srgbClr val="000000"/>
                </a:solidFill>
                <a:latin typeface="Calibri"/>
                <a:cs typeface="Calibri"/>
              </a:rPr>
              <a:t>BLUEcloud</a:t>
            </a:r>
            <a:r>
              <a:rPr lang="en-US" sz="2800" b="1" dirty="0">
                <a:solidFill>
                  <a:srgbClr val="000000"/>
                </a:solidFill>
                <a:latin typeface="Calibri"/>
                <a:cs typeface="Calibri"/>
              </a:rPr>
              <a:t> </a:t>
            </a:r>
            <a:r>
              <a:rPr lang="en-US" sz="2800" b="1" dirty="0" err="1">
                <a:solidFill>
                  <a:srgbClr val="000000"/>
                </a:solidFill>
                <a:latin typeface="Calibri"/>
                <a:cs typeface="Calibri"/>
              </a:rPr>
              <a:t>Acq</a:t>
            </a:r>
            <a:r>
              <a:rPr lang="en-US" sz="2800" b="1" dirty="0">
                <a:solidFill>
                  <a:srgbClr val="000000"/>
                </a:solidFill>
                <a:latin typeface="Calibri"/>
                <a:cs typeface="Calibri"/>
              </a:rPr>
              <a:t> Pilot</a:t>
            </a: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 ​</a:t>
            </a:r>
          </a:p>
          <a:p>
            <a:pPr marL="342900" indent="-342900" fontAlgn="base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​Scott Brandwein, SWAN ​</a:t>
            </a:r>
          </a:p>
          <a:p>
            <a:pPr marL="342900" indent="-342900" fontAlgn="base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cs typeface="Calibri"/>
              </a:rPr>
              <a:t>Samantha Dietel, SWAN</a:t>
            </a:r>
          </a:p>
          <a:p>
            <a:pPr marL="342900" indent="-342900" fontAlgn="base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Claudia Nickson, SWAN ​</a:t>
            </a:r>
          </a:p>
          <a:p>
            <a:pPr marL="342900" indent="-342900" fontAlgn="base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Vickie Totton, SWAN ​</a:t>
            </a:r>
          </a:p>
          <a:p>
            <a:pPr marL="342900" indent="-342900" fontAlgn="base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Rebecca Bartlett, LGS ​</a:t>
            </a:r>
          </a:p>
          <a:p>
            <a:pPr marL="342900" indent="-342900" fontAlgn="base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Linda </a:t>
            </a:r>
            <a:r>
              <a:rPr lang="en-US" sz="2400" dirty="0" err="1">
                <a:solidFill>
                  <a:srgbClr val="000000"/>
                </a:solidFill>
                <a:latin typeface="Calibri"/>
                <a:cs typeface="Calibri"/>
              </a:rPr>
              <a:t>Ertler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, LGS  ​</a:t>
            </a:r>
          </a:p>
          <a:p>
            <a:pPr marL="342900" indent="-342900" fontAlgn="base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Amanda Kaiser, SCD ​</a:t>
            </a:r>
          </a:p>
          <a:p>
            <a:pPr marL="342900" indent="-342900" fontAlgn="base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Julie Tegtmeier, SCD </a:t>
            </a:r>
          </a:p>
        </p:txBody>
      </p:sp>
    </p:spTree>
    <p:extLst>
      <p:ext uri="{BB962C8B-B14F-4D97-AF65-F5344CB8AC3E}">
        <p14:creationId xmlns:p14="http://schemas.microsoft.com/office/powerpoint/2010/main" val="3487693943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6EBEC-CFE1-4151-878B-D14D5D12F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SWAN Quarterly Meeting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B3024-1163-4859-A305-1B85DCD1F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/>
              <a:t>Call to Order and Welcome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Public Comment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Introduction of New Library Directors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Action Item-- Approval of the June 5, 2019 Quarterly Meeting Minutes (pgs. 3-7)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Discussion Item – SWAN Demand Management: Configuration Changes to Holds &amp; Testing Underway (pgs. 8-10)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Discussion Item – Overview of the New SirsiDynix BLUEcloud Circulation, Cataloging, &amp; Acquisitions (pgs. 11-25)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Discussion Item—BLUEcloud Mobile App Feedback &amp; Questions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Discussion Item – SWAN Board Recommended Change in Accounting Service (pgs. 26-28)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Action Item – Amend the Fiscal Year 2020 Budget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Information Item – 2019 SWAN Expo (pgs. 57-66)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Announcements and Questions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Next meeting: December 5, 2019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AF5121-A56F-45BF-A5BC-69BFBECA5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446940"/>
      </p:ext>
    </p:extLst>
  </p:cSld>
  <p:clrMapOvr>
    <a:masterClrMapping/>
  </p:clrMapOvr>
  <p:transition spd="slow">
    <p:push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E4DC2-A052-439B-953E-7C3812D45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Research Teams SWAN Online Portal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06727F-8023-4005-A1A2-6D54D1D0C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30</a:t>
            </a:fld>
            <a:endParaRPr lang="en-US"/>
          </a:p>
        </p:txBody>
      </p:sp>
      <p:pic>
        <p:nvPicPr>
          <p:cNvPr id="9" name="Picture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3402014-01E2-4FA5-B116-C769A99008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497036"/>
            <a:ext cx="7997222" cy="43513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0CD6CE-ADCE-4516-AF84-712823A9D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6992" y="2792017"/>
            <a:ext cx="3295238" cy="2895238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483233405"/>
      </p:ext>
    </p:extLst>
  </p:cSld>
  <p:clrMapOvr>
    <a:masterClrMapping/>
  </p:clrMapOvr>
  <p:transition spd="slow">
    <p:push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2F029294-667A-4170-B121-1BCE3E9C23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A4B247-3E20-4A8E-989B-5DCFADB2F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2E8E252-A4C9-4825-B6A7-DD4A52002440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31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0114181-8ACB-465E-A558-9848034EDD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8624" y="526088"/>
            <a:ext cx="6236898" cy="57341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F5E5A08D-11D9-4E5B-B01D-2DC17BC361BE}"/>
              </a:ext>
            </a:extLst>
          </p:cNvPr>
          <p:cNvSpPr/>
          <p:nvPr/>
        </p:nvSpPr>
        <p:spPr>
          <a:xfrm rot="21180000">
            <a:off x="3428526" y="5015847"/>
            <a:ext cx="2723212" cy="41223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539220"/>
      </p:ext>
    </p:extLst>
  </p:cSld>
  <p:clrMapOvr>
    <a:masterClrMapping/>
  </p:clrMapOvr>
  <p:transition spd="slow">
    <p:push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F6C60-0DCC-44C0-9823-45C38632F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BLUEcloud Acquisitions Phase III Pilot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DCB37C-2ED5-443C-891E-4236DAC67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32</a:t>
            </a:fld>
            <a:endParaRPr lang="en-US"/>
          </a:p>
        </p:txBody>
      </p:sp>
      <p:pic>
        <p:nvPicPr>
          <p:cNvPr id="5" name="Picture 5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F9449EFC-71B7-47CF-8F52-CACB7F86EF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237" y="1540255"/>
            <a:ext cx="10335490" cy="444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629431"/>
      </p:ext>
    </p:extLst>
  </p:cSld>
  <p:clrMapOvr>
    <a:masterClrMapping/>
  </p:clrMapOvr>
  <p:transition spd="slow">
    <p:push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2AD914CA-2B07-4870-BDD6-C53EAC579A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33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607540"/>
      </p:ext>
    </p:extLst>
  </p:cSld>
  <p:clrMapOvr>
    <a:masterClrMapping/>
  </p:clrMapOvr>
  <p:transition spd="slow">
    <p:push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838716-AFA0-4113-BA80-0ACA45068938}"/>
              </a:ext>
            </a:extLst>
          </p:cNvPr>
          <p:cNvSpPr/>
          <p:nvPr/>
        </p:nvSpPr>
        <p:spPr>
          <a:xfrm>
            <a:off x="-1025" y="9229"/>
            <a:ext cx="12193026" cy="68487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115A35-2D00-4523-80DD-C7DAE443A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34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2B1317-F111-4F65-A4AC-88E3C347A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37" y="0"/>
            <a:ext cx="11906126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DA5686-5480-408F-90AD-163CBE745DE9}"/>
              </a:ext>
            </a:extLst>
          </p:cNvPr>
          <p:cNvSpPr txBox="1"/>
          <p:nvPr/>
        </p:nvSpPr>
        <p:spPr>
          <a:xfrm>
            <a:off x="5892799" y="92364"/>
            <a:ext cx="3879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WorkFlows Circulation</a:t>
            </a:r>
          </a:p>
        </p:txBody>
      </p:sp>
    </p:spTree>
    <p:extLst>
      <p:ext uri="{BB962C8B-B14F-4D97-AF65-F5344CB8AC3E}">
        <p14:creationId xmlns:p14="http://schemas.microsoft.com/office/powerpoint/2010/main" val="2374451354"/>
      </p:ext>
    </p:extLst>
  </p:cSld>
  <p:clrMapOvr>
    <a:masterClrMapping/>
  </p:clrMapOvr>
  <p:transition spd="slow">
    <p:push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838716-AFA0-4113-BA80-0ACA45068938}"/>
              </a:ext>
            </a:extLst>
          </p:cNvPr>
          <p:cNvSpPr/>
          <p:nvPr/>
        </p:nvSpPr>
        <p:spPr>
          <a:xfrm>
            <a:off x="-1025" y="9229"/>
            <a:ext cx="12193026" cy="68487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115A35-2D00-4523-80DD-C7DAE443A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35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73B070-9934-4659-A7AE-A2D0D7595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486"/>
            <a:ext cx="12192000" cy="64010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52EECB-06F1-4017-BE1F-15C74BB92E9E}"/>
              </a:ext>
            </a:extLst>
          </p:cNvPr>
          <p:cNvSpPr txBox="1"/>
          <p:nvPr/>
        </p:nvSpPr>
        <p:spPr>
          <a:xfrm>
            <a:off x="5948217" y="378694"/>
            <a:ext cx="3879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BLUEcloud Circulation</a:t>
            </a:r>
          </a:p>
        </p:txBody>
      </p:sp>
    </p:spTree>
    <p:extLst>
      <p:ext uri="{BB962C8B-B14F-4D97-AF65-F5344CB8AC3E}">
        <p14:creationId xmlns:p14="http://schemas.microsoft.com/office/powerpoint/2010/main" val="2891174942"/>
      </p:ext>
    </p:extLst>
  </p:cSld>
  <p:clrMapOvr>
    <a:masterClrMapping/>
  </p:clrMapOvr>
  <p:transition spd="slow">
    <p:push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838716-AFA0-4113-BA80-0ACA45068938}"/>
              </a:ext>
            </a:extLst>
          </p:cNvPr>
          <p:cNvSpPr/>
          <p:nvPr/>
        </p:nvSpPr>
        <p:spPr>
          <a:xfrm>
            <a:off x="-1025" y="9229"/>
            <a:ext cx="12193026" cy="68487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115A35-2D00-4523-80DD-C7DAE443A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36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D7BC7A-7CEC-443B-A086-562E17616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486"/>
            <a:ext cx="12192000" cy="64010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61205D-7555-4BBD-860B-DC64794D780C}"/>
              </a:ext>
            </a:extLst>
          </p:cNvPr>
          <p:cNvSpPr txBox="1"/>
          <p:nvPr/>
        </p:nvSpPr>
        <p:spPr>
          <a:xfrm>
            <a:off x="5948217" y="378694"/>
            <a:ext cx="3879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BLUEcloud Circulation</a:t>
            </a:r>
          </a:p>
        </p:txBody>
      </p:sp>
    </p:spTree>
    <p:extLst>
      <p:ext uri="{BB962C8B-B14F-4D97-AF65-F5344CB8AC3E}">
        <p14:creationId xmlns:p14="http://schemas.microsoft.com/office/powerpoint/2010/main" val="3970042211"/>
      </p:ext>
    </p:extLst>
  </p:cSld>
  <p:clrMapOvr>
    <a:masterClrMapping/>
  </p:clrMapOvr>
  <p:transition spd="slow">
    <p:push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838716-AFA0-4113-BA80-0ACA45068938}"/>
              </a:ext>
            </a:extLst>
          </p:cNvPr>
          <p:cNvSpPr/>
          <p:nvPr/>
        </p:nvSpPr>
        <p:spPr>
          <a:xfrm>
            <a:off x="-1025" y="9229"/>
            <a:ext cx="12193026" cy="68487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115A35-2D00-4523-80DD-C7DAE443A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37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08BEE0-C13F-486D-9181-9F3725952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000"/>
            <a:ext cx="12192000" cy="660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93F1BF-0892-4931-915A-BCD122DBE144}"/>
              </a:ext>
            </a:extLst>
          </p:cNvPr>
          <p:cNvSpPr txBox="1"/>
          <p:nvPr/>
        </p:nvSpPr>
        <p:spPr>
          <a:xfrm>
            <a:off x="5892799" y="92364"/>
            <a:ext cx="4507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WorkFlows Item Search &amp; Display</a:t>
            </a:r>
          </a:p>
        </p:txBody>
      </p:sp>
    </p:spTree>
    <p:extLst>
      <p:ext uri="{BB962C8B-B14F-4D97-AF65-F5344CB8AC3E}">
        <p14:creationId xmlns:p14="http://schemas.microsoft.com/office/powerpoint/2010/main" val="4013046759"/>
      </p:ext>
    </p:extLst>
  </p:cSld>
  <p:clrMapOvr>
    <a:masterClrMapping/>
  </p:clrMapOvr>
  <p:transition spd="slow">
    <p:push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838716-AFA0-4113-BA80-0ACA45068938}"/>
              </a:ext>
            </a:extLst>
          </p:cNvPr>
          <p:cNvSpPr/>
          <p:nvPr/>
        </p:nvSpPr>
        <p:spPr>
          <a:xfrm>
            <a:off x="-1025" y="9229"/>
            <a:ext cx="12193026" cy="68487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115A35-2D00-4523-80DD-C7DAE443A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38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5B838A-DF21-4962-8241-DFCAA0015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000"/>
            <a:ext cx="12192000" cy="660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BC7102-687C-4A3F-BC2B-5EECB0AC2960}"/>
              </a:ext>
            </a:extLst>
          </p:cNvPr>
          <p:cNvSpPr txBox="1"/>
          <p:nvPr/>
        </p:nvSpPr>
        <p:spPr>
          <a:xfrm>
            <a:off x="5892799" y="92364"/>
            <a:ext cx="4507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WorkFlows Item Search &amp; Display</a:t>
            </a:r>
          </a:p>
        </p:txBody>
      </p:sp>
    </p:spTree>
    <p:extLst>
      <p:ext uri="{BB962C8B-B14F-4D97-AF65-F5344CB8AC3E}">
        <p14:creationId xmlns:p14="http://schemas.microsoft.com/office/powerpoint/2010/main" val="2706793638"/>
      </p:ext>
    </p:extLst>
  </p:cSld>
  <p:clrMapOvr>
    <a:masterClrMapping/>
  </p:clrMapOvr>
  <p:transition spd="slow">
    <p:push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838716-AFA0-4113-BA80-0ACA45068938}"/>
              </a:ext>
            </a:extLst>
          </p:cNvPr>
          <p:cNvSpPr/>
          <p:nvPr/>
        </p:nvSpPr>
        <p:spPr>
          <a:xfrm>
            <a:off x="-1025" y="9229"/>
            <a:ext cx="12193026" cy="68487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115A35-2D00-4523-80DD-C7DAE443A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39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456F04-5D30-4F42-B018-3B4E3EEB9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4025"/>
            <a:ext cx="12192000" cy="59499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3B8412-EF5D-49F5-ABC5-7F55CF222716}"/>
              </a:ext>
            </a:extLst>
          </p:cNvPr>
          <p:cNvSpPr txBox="1"/>
          <p:nvPr/>
        </p:nvSpPr>
        <p:spPr>
          <a:xfrm>
            <a:off x="5948217" y="9229"/>
            <a:ext cx="4507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BLUEcloud Cataloging</a:t>
            </a:r>
          </a:p>
        </p:txBody>
      </p:sp>
    </p:spTree>
    <p:extLst>
      <p:ext uri="{BB962C8B-B14F-4D97-AF65-F5344CB8AC3E}">
        <p14:creationId xmlns:p14="http://schemas.microsoft.com/office/powerpoint/2010/main" val="2805488946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0B30026-F0E3-49CF-BFBF-EF5C430A1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Demand Management: Configuration Changes to Holds &amp; </a:t>
            </a:r>
            <a:r>
              <a:rPr lang="en-US"/>
              <a:t>Testing Underway 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C01519C-42F1-4D40-92D7-9B02194542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Dawne Tortorella, SWAN Assistant Director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914CB7-4272-4262-8C5F-22735E6E7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743338"/>
      </p:ext>
    </p:extLst>
  </p:cSld>
  <p:clrMapOvr>
    <a:masterClrMapping/>
  </p:clrMapOvr>
  <p:transition spd="slow">
    <p:push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838716-AFA0-4113-BA80-0ACA45068938}"/>
              </a:ext>
            </a:extLst>
          </p:cNvPr>
          <p:cNvSpPr/>
          <p:nvPr/>
        </p:nvSpPr>
        <p:spPr>
          <a:xfrm>
            <a:off x="-1025" y="9229"/>
            <a:ext cx="12193026" cy="68487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115A35-2D00-4523-80DD-C7DAE443A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40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411BE0-3864-4EB4-AF8F-F07931891746}"/>
              </a:ext>
            </a:extLst>
          </p:cNvPr>
          <p:cNvSpPr txBox="1"/>
          <p:nvPr/>
        </p:nvSpPr>
        <p:spPr>
          <a:xfrm>
            <a:off x="5948217" y="9229"/>
            <a:ext cx="5246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BLUEcloud Acquisitions – Selection Lists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380430-7BAB-4ECB-AF1C-5F85B110A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476" y="609952"/>
            <a:ext cx="10019048" cy="563809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53740844"/>
      </p:ext>
    </p:extLst>
  </p:cSld>
  <p:clrMapOvr>
    <a:masterClrMapping/>
  </p:clrMapOvr>
  <p:transition spd="slow">
    <p:push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E1E51-50A9-42BE-8FDF-A54E8B974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BLUEcloud Weather Forecast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A25C2-7553-401A-8357-1730E1977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89582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No shared logins</a:t>
            </a:r>
          </a:p>
          <a:p>
            <a:r>
              <a:rPr lang="en-US" dirty="0"/>
              <a:t>Increased need for secure policies and practice</a:t>
            </a:r>
          </a:p>
          <a:p>
            <a:r>
              <a:rPr lang="en-US" dirty="0"/>
              <a:t>Shared interfaces</a:t>
            </a:r>
          </a:p>
          <a:p>
            <a:r>
              <a:rPr lang="en-US" dirty="0"/>
              <a:t>Frequent updates</a:t>
            </a:r>
          </a:p>
          <a:p>
            <a:r>
              <a:rPr lang="en-US" dirty="0"/>
              <a:t>Opportunities for new consortium models (e.g. shared fund circles)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i="1" dirty="0"/>
              <a:t>Sunny but with a chance of scattered clouds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2AE599-75AA-4CB3-BB30-DCE33AA40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41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CF55A4-8827-4313-8609-5E763C5DC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932" y="2670987"/>
            <a:ext cx="6149468" cy="3296314"/>
          </a:xfrm>
          <a:prstGeom prst="rect">
            <a:avLst/>
          </a:prstGeom>
        </p:spPr>
      </p:pic>
      <p:pic>
        <p:nvPicPr>
          <p:cNvPr id="7" name="Graphic 6" descr="Partial sun">
            <a:extLst>
              <a:ext uri="{FF2B5EF4-FFF2-40B4-BE49-F238E27FC236}">
                <a16:creationId xmlns:a16="http://schemas.microsoft.com/office/drawing/2014/main" id="{EECF7820-8989-4B1A-AD94-F07F42BA0D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94068" y="365125"/>
            <a:ext cx="3771823" cy="377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891988"/>
      </p:ext>
    </p:extLst>
  </p:cSld>
  <p:clrMapOvr>
    <a:masterClrMapping/>
  </p:clrMapOvr>
  <p:transition spd="slow">
    <p:push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43019-EF84-4898-9848-0DA1D1AD4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a final note…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734BD3-8211-461B-A6FD-72A909F6A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42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7B807A0-2D5A-4B1B-A3FA-C938C32ECD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709075"/>
              </p:ext>
            </p:extLst>
          </p:nvPr>
        </p:nvGraphicFramePr>
        <p:xfrm>
          <a:off x="572654" y="1547811"/>
          <a:ext cx="11203710" cy="3934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4570">
                  <a:extLst>
                    <a:ext uri="{9D8B030D-6E8A-4147-A177-3AD203B41FA5}">
                      <a16:colId xmlns:a16="http://schemas.microsoft.com/office/drawing/2014/main" val="2582116731"/>
                    </a:ext>
                  </a:extLst>
                </a:gridCol>
                <a:gridCol w="3734570">
                  <a:extLst>
                    <a:ext uri="{9D8B030D-6E8A-4147-A177-3AD203B41FA5}">
                      <a16:colId xmlns:a16="http://schemas.microsoft.com/office/drawing/2014/main" val="3419948717"/>
                    </a:ext>
                  </a:extLst>
                </a:gridCol>
                <a:gridCol w="3734570">
                  <a:extLst>
                    <a:ext uri="{9D8B030D-6E8A-4147-A177-3AD203B41FA5}">
                      <a16:colId xmlns:a16="http://schemas.microsoft.com/office/drawing/2014/main" val="187992862"/>
                    </a:ext>
                  </a:extLst>
                </a:gridCol>
              </a:tblGrid>
              <a:tr h="82523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BLUEcloud Circulation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MobileCirc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BLUEcloud Mobile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573929"/>
                  </a:ext>
                </a:extLst>
              </a:tr>
              <a:tr h="82523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/>
                        <a:t>Staff</a:t>
                      </a:r>
                      <a:r>
                        <a:rPr lang="en-US" dirty="0"/>
                        <a:t> tool running in a web browser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Runs within the BLUEcloud staff interface, BLUEcloud Central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Cloud-based application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Live and limited</a:t>
                      </a:r>
                      <a:br>
                        <a:rPr lang="en-US" dirty="0"/>
                      </a:br>
                      <a:br>
                        <a:rPr lang="en-US" dirty="0"/>
                      </a:br>
                      <a:br>
                        <a:rPr lang="en-US" dirty="0"/>
                      </a:br>
                      <a:endParaRPr lang="en-US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i="1" dirty="0"/>
                        <a:t>The future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/>
                        <a:t>Staff</a:t>
                      </a:r>
                      <a:r>
                        <a:rPr lang="en-US" dirty="0"/>
                        <a:t> tool that supports a subset of staff functions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Application runs </a:t>
                      </a:r>
                      <a:r>
                        <a:rPr lang="en-US" dirty="0"/>
                        <a:t>on a tablet, preferably Apple iOS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Requires a licensed installation on the device, managed by SWAN IT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Not part of the BLUEcloud suite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Used for inventory, on-shelf item processing</a:t>
                      </a:r>
                      <a:br>
                        <a:rPr lang="en-US" dirty="0"/>
                      </a:b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i="1" dirty="0"/>
                        <a:t>Not a great Circ tool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/>
                        <a:t>Patron</a:t>
                      </a:r>
                      <a:r>
                        <a:rPr lang="en-US" dirty="0"/>
                        <a:t> tool for searching the catalog and managing library account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Mobile app that runs in both iOS and Android operating systems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Uses search and electronic resource indexes managed in BLUEcloud central</a:t>
                      </a:r>
                      <a:br>
                        <a:rPr lang="en-US" dirty="0"/>
                      </a:b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i="1" dirty="0"/>
                        <a:t>Available now for all SWAN patrons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030044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FBE0845-239C-4EF5-89DB-CBAD9C7DA187}"/>
              </a:ext>
            </a:extLst>
          </p:cNvPr>
          <p:cNvSpPr txBox="1"/>
          <p:nvPr/>
        </p:nvSpPr>
        <p:spPr>
          <a:xfrm>
            <a:off x="4433454" y="1237673"/>
            <a:ext cx="60625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FF00"/>
                </a:solidFill>
              </a:rPr>
              <a:t>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79FEF8-9FC0-48C9-8329-3437282DD02E}"/>
              </a:ext>
            </a:extLst>
          </p:cNvPr>
          <p:cNvSpPr txBox="1"/>
          <p:nvPr/>
        </p:nvSpPr>
        <p:spPr>
          <a:xfrm>
            <a:off x="7467599" y="1237673"/>
            <a:ext cx="60625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FF00"/>
                </a:solidFill>
              </a:rPr>
              <a:t>≠</a:t>
            </a:r>
          </a:p>
        </p:txBody>
      </p:sp>
    </p:spTree>
    <p:extLst>
      <p:ext uri="{BB962C8B-B14F-4D97-AF65-F5344CB8AC3E}">
        <p14:creationId xmlns:p14="http://schemas.microsoft.com/office/powerpoint/2010/main" val="990408560"/>
      </p:ext>
    </p:extLst>
  </p:cSld>
  <p:clrMapOvr>
    <a:masterClrMapping/>
  </p:clrMapOvr>
  <p:transition spd="slow">
    <p:push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AE7ABAA-6E63-40E9-9084-F884B8DFE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BLUEcloud Overview: Questions?</a:t>
            </a:r>
          </a:p>
        </p:txBody>
      </p:sp>
    </p:spTree>
    <p:extLst>
      <p:ext uri="{BB962C8B-B14F-4D97-AF65-F5344CB8AC3E}">
        <p14:creationId xmlns:p14="http://schemas.microsoft.com/office/powerpoint/2010/main" val="2823039650"/>
      </p:ext>
    </p:extLst>
  </p:cSld>
  <p:clrMapOvr>
    <a:masterClrMapping/>
  </p:clrMapOvr>
  <p:transition spd="slow">
    <p:push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ACD3B15-B808-483E-B68A-D4B13B6A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lvl="0" algn="ctr"/>
            <a:r>
              <a:rPr lang="en-US" sz="2600" dirty="0"/>
              <a:t>Discussion Item—BLUEcloud Mobile App Feedback &amp; Questions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F92D56-BE3E-4027-8B83-F5D883B03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41562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000" dirty="0"/>
              <a:t>Training Recording: BLUEcloud Mobile App Administration</a:t>
            </a:r>
          </a:p>
          <a:p>
            <a:pPr marL="0" lvl="0" indent="0">
              <a:buNone/>
            </a:pPr>
            <a:endParaRPr lang="en-US" sz="2000" dirty="0"/>
          </a:p>
          <a:p>
            <a:pPr marL="0" lvl="0" indent="0">
              <a:buNone/>
            </a:pPr>
            <a:r>
              <a:rPr lang="en-US" sz="2000" dirty="0"/>
              <a:t>SWAN-Wide Monthly Statistics</a:t>
            </a:r>
          </a:p>
          <a:p>
            <a:pPr marL="0" lvl="0" indent="0">
              <a:buNone/>
            </a:pPr>
            <a:endParaRPr lang="en-US" sz="2000" dirty="0"/>
          </a:p>
          <a:p>
            <a:pPr marL="0" lvl="0" indent="0">
              <a:buNone/>
            </a:pPr>
            <a:r>
              <a:rPr lang="en-US" sz="2000" dirty="0"/>
              <a:t>Mobile App: Getting Started Video</a:t>
            </a:r>
          </a:p>
        </p:txBody>
      </p:sp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3B28A81-FB5A-4BCE-8830-855801402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9179" y="380231"/>
            <a:ext cx="4812409" cy="599208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B300B2-DB6B-4BF5-838D-9590358A8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2E8E252-A4C9-4825-B6A7-DD4A52002440}" type="slidenum">
              <a:rPr lang="en-US" smtClean="0"/>
              <a:pPr>
                <a:spcAft>
                  <a:spcPts val="600"/>
                </a:spcAft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768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4FCDC1-64DE-43DA-B21E-1DAC852C5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sz="4100">
                <a:solidFill>
                  <a:srgbClr val="FFFFFF"/>
                </a:solidFill>
              </a:rPr>
              <a:t>SWAN Board Recommended Change in Accounting Service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0B167E-10CB-44AA-A9CC-A23AFF34B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6220" y="6356350"/>
            <a:ext cx="6275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2E8E252-A4C9-4825-B6A7-DD4A520024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45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596619E-51AE-4A38-87AE-FF2B2CCDB3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518711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5668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4FCDC1-64DE-43DA-B21E-1DAC852C5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sz="4100">
                <a:solidFill>
                  <a:srgbClr val="FFFFFF"/>
                </a:solidFill>
              </a:rPr>
              <a:t>SWAN Board Recommended Change in Accounting Service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0B167E-10CB-44AA-A9CC-A23AFF34B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6220" y="6356350"/>
            <a:ext cx="6275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2E8E252-A4C9-4825-B6A7-DD4A520024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46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596619E-51AE-4A38-87AE-FF2B2CCDB3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8118589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66430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BDE9CD-63CB-44AC-8650-91FD531BB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2019 SWAN Expo Feedback</a:t>
            </a: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D4DE6B-1457-440D-82B0-F7E7A248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6220" y="6356350"/>
            <a:ext cx="6275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2E8E252-A4C9-4825-B6A7-DD4A520024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47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E2A2A3CA-5571-4447-A7B6-9E144CB89F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522288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56957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207ADE-B2DC-4BBF-915E-A386F25EC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Wrapping 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96FB0C-06BA-477D-8C23-850A55F68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6220" y="6356350"/>
            <a:ext cx="6275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2E8E252-A4C9-4825-B6A7-DD4A520024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48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A64A1F18-43A1-45B8-84F4-DE412A1BD0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3537835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00584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0C0B3-D922-4953-A15C-1AEBC96CF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SWAN Quarterly Meeting 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E31F8-75A0-4B7B-9AAC-7FF48DC17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/>
              <a:t>Announcements and Questions</a:t>
            </a:r>
          </a:p>
          <a:p>
            <a:pPr marL="0" lvl="0" indent="0">
              <a:buNone/>
            </a:pPr>
            <a:r>
              <a:rPr lang="en-US" dirty="0"/>
              <a:t>Next meeting: December 5, 2019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F9073D-9071-4D60-A0C4-138C16DAE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22096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D479-A943-47FE-9ADA-D16465120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Challenges and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AB120-FDC3-483F-B244-62D1D1DA5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8534"/>
            <a:ext cx="10515600" cy="410754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3600" dirty="0"/>
              <a:t>Minimize unnecessary transits</a:t>
            </a:r>
          </a:p>
          <a:p>
            <a:r>
              <a:rPr lang="en-US" sz="3600" dirty="0"/>
              <a:t>Get items into the hands of our patrons faster</a:t>
            </a:r>
            <a:endParaRPr lang="en-US" sz="3600" dirty="0">
              <a:cs typeface="Calibri"/>
            </a:endParaRPr>
          </a:p>
          <a:p>
            <a:r>
              <a:rPr lang="en-US" sz="3600" dirty="0"/>
              <a:t>Enhancing staff tools for managing holds</a:t>
            </a:r>
          </a:p>
          <a:p>
            <a:r>
              <a:rPr lang="en-US" sz="3600" dirty="0"/>
              <a:t>Hold Map restrictions and impact on placing/filling holds</a:t>
            </a:r>
          </a:p>
          <a:p>
            <a:r>
              <a:rPr lang="en-US" sz="3600" dirty="0"/>
              <a:t>Impact on collection development</a:t>
            </a:r>
          </a:p>
          <a:p>
            <a:r>
              <a:rPr lang="en-US" sz="3600" dirty="0"/>
              <a:t>Neighborly practice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A93AF1-849E-4A7C-99A3-F9F7787FB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8E252-A4C9-4825-B6A7-DD4A520024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996762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30138-F15D-497B-B3B7-5353DEF92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FY19 3,078,944 transits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6515A-494C-4577-BE50-4F0EB92CB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3491"/>
            <a:ext cx="5523809" cy="4088524"/>
          </a:xfrm>
        </p:spPr>
        <p:txBody>
          <a:bodyPr>
            <a:normAutofit/>
          </a:bodyPr>
          <a:lstStyle/>
          <a:p>
            <a:r>
              <a:rPr lang="en-US" dirty="0"/>
              <a:t>Within SWAN</a:t>
            </a:r>
            <a:br>
              <a:rPr lang="en-US" dirty="0"/>
            </a:br>
            <a:r>
              <a:rPr lang="en-US" dirty="0"/>
              <a:t>3,000,954 (97.5%)</a:t>
            </a:r>
          </a:p>
          <a:p>
            <a:r>
              <a:rPr lang="en-US" dirty="0"/>
              <a:t>Borrow outside of SWAN</a:t>
            </a:r>
            <a:br>
              <a:rPr lang="en-US" dirty="0"/>
            </a:br>
            <a:r>
              <a:rPr lang="en-US" dirty="0"/>
              <a:t>20,304 (0.6%)</a:t>
            </a:r>
          </a:p>
          <a:p>
            <a:r>
              <a:rPr lang="en-US" dirty="0"/>
              <a:t>Lend outside of SWAN</a:t>
            </a:r>
            <a:br>
              <a:rPr lang="en-US" dirty="0"/>
            </a:br>
            <a:r>
              <a:rPr lang="en-US" dirty="0"/>
              <a:t>57,686 (1.9%)</a:t>
            </a:r>
          </a:p>
          <a:p>
            <a:r>
              <a:rPr lang="en-US" dirty="0"/>
              <a:t>Missing in Transit</a:t>
            </a:r>
            <a:br>
              <a:rPr lang="en-US" dirty="0"/>
            </a:br>
            <a:r>
              <a:rPr lang="en-US" dirty="0"/>
              <a:t>1,518 (&lt;0.05%) </a:t>
            </a:r>
            <a:br>
              <a:rPr lang="en-US" dirty="0"/>
            </a:br>
            <a:r>
              <a:rPr lang="en-US" dirty="0"/>
              <a:t>or less than 1 in every 2,000 items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D4946B-ECF3-4CFE-8B88-B84B5C6A1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8E252-A4C9-4825-B6A7-DD4A520024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390694-16EB-4C2A-B6D8-33FC87DFC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2009" y="220337"/>
            <a:ext cx="5523809" cy="54952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8ED2D96-8AD2-42D5-A4E2-C06B9DFC0A88}"/>
              </a:ext>
            </a:extLst>
          </p:cNvPr>
          <p:cNvSpPr/>
          <p:nvPr/>
        </p:nvSpPr>
        <p:spPr>
          <a:xfrm>
            <a:off x="810491" y="4184073"/>
            <a:ext cx="5403273" cy="132556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6EEAE95C-06F8-43EB-A041-4CB988BF49E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144" y="3031757"/>
            <a:ext cx="821956" cy="821956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00DEB73-B469-47EE-9D20-7D006CE0F08B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828" y="3853713"/>
            <a:ext cx="821956" cy="821956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73E4562B-F7A8-4AF1-AF60-73884C0C0B83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979" y="2331463"/>
            <a:ext cx="821956" cy="821956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A53039EE-FB70-4B76-9DD8-9FC3A7467F4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926" y="1302546"/>
            <a:ext cx="821956" cy="821956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8E9FB2DE-15B1-4235-9B3F-56BCFFA3B19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358" y="1013520"/>
            <a:ext cx="821956" cy="821956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FEA30235-D5A5-4935-B805-CEDAF02A05E4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420" y="1988942"/>
            <a:ext cx="821956" cy="821956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4ED86FF1-217B-4E0B-8E2F-8E5297FF8C2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824" y="2881175"/>
            <a:ext cx="821956" cy="821956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F0DB873D-0310-4AD5-A70B-B379EF205F6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965" y="3364547"/>
            <a:ext cx="821956" cy="821956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4D3825C5-993B-4D05-AB30-2C824D1E35CB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490" y="4416300"/>
            <a:ext cx="821956" cy="82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346561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CBD7D7-CEA4-4514-8B8A-F8FDB28CE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Day: Days to Fill Hold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2304E1-7BF7-4CEA-8D83-C94B6817B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5676AC-82EE-43EB-B571-2A7F9B155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57" y="1363316"/>
            <a:ext cx="9547682" cy="532040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841A546-0D75-4C99-AF73-5606DBB570BF}"/>
              </a:ext>
            </a:extLst>
          </p:cNvPr>
          <p:cNvSpPr/>
          <p:nvPr/>
        </p:nvSpPr>
        <p:spPr>
          <a:xfrm>
            <a:off x="8732519" y="736917"/>
            <a:ext cx="3063241" cy="2377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84% of holds placed, filled within 1 week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93% of holds placed, filled within 2 weeks</a:t>
            </a:r>
          </a:p>
        </p:txBody>
      </p:sp>
    </p:spTree>
    <p:extLst>
      <p:ext uri="{BB962C8B-B14F-4D97-AF65-F5344CB8AC3E}">
        <p14:creationId xmlns:p14="http://schemas.microsoft.com/office/powerpoint/2010/main" val="2468577687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73B93-76F5-490D-BE46-ED84DD3D7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 &amp; Timeline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B1B7DE-0979-4931-8CC1-39BCF6F53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8E252-A4C9-4825-B6A7-DD4A520024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4A51286-D61C-4848-A31A-9A75232823F3}"/>
              </a:ext>
            </a:extLst>
          </p:cNvPr>
          <p:cNvGraphicFramePr/>
          <p:nvPr/>
        </p:nvGraphicFramePr>
        <p:xfrm>
          <a:off x="3902074" y="84579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8820CA3-7770-431E-A3FE-D9C58908B076}"/>
              </a:ext>
            </a:extLst>
          </p:cNvPr>
          <p:cNvSpPr txBox="1"/>
          <p:nvPr/>
        </p:nvSpPr>
        <p:spPr>
          <a:xfrm>
            <a:off x="8218322" y="245847"/>
            <a:ext cx="1572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Jan-June, 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3521FC-4163-4CBF-BFEC-E16720611168}"/>
              </a:ext>
            </a:extLst>
          </p:cNvPr>
          <p:cNvSpPr txBox="1"/>
          <p:nvPr/>
        </p:nvSpPr>
        <p:spPr>
          <a:xfrm>
            <a:off x="10488740" y="1809966"/>
            <a:ext cx="1552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July-Aug, 2019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4A1C25-C44A-4229-BCE3-A1C3401D2FD4}"/>
              </a:ext>
            </a:extLst>
          </p:cNvPr>
          <p:cNvSpPr txBox="1"/>
          <p:nvPr/>
        </p:nvSpPr>
        <p:spPr>
          <a:xfrm>
            <a:off x="10254268" y="4494037"/>
            <a:ext cx="1182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Sept, 2019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789015-F02E-4D6B-9CBF-1917A55087D7}"/>
              </a:ext>
            </a:extLst>
          </p:cNvPr>
          <p:cNvSpPr txBox="1"/>
          <p:nvPr/>
        </p:nvSpPr>
        <p:spPr>
          <a:xfrm>
            <a:off x="4298147" y="4521281"/>
            <a:ext cx="1579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Sept-Oct, 2019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8431A3-C704-493D-9DB2-1EAE6981C1D4}"/>
              </a:ext>
            </a:extLst>
          </p:cNvPr>
          <p:cNvSpPr txBox="1"/>
          <p:nvPr/>
        </p:nvSpPr>
        <p:spPr>
          <a:xfrm>
            <a:off x="4151002" y="1802022"/>
            <a:ext cx="1090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Oct, 2019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FED8158-5AEB-4643-9279-8F62FCBD6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1610"/>
            <a:ext cx="3197772" cy="44248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And then…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sz="5400" i="1"/>
              <a:t>Rinse &amp; Repeat</a:t>
            </a:r>
          </a:p>
        </p:txBody>
      </p:sp>
    </p:spTree>
    <p:extLst>
      <p:ext uri="{BB962C8B-B14F-4D97-AF65-F5344CB8AC3E}">
        <p14:creationId xmlns:p14="http://schemas.microsoft.com/office/powerpoint/2010/main" val="238557455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4DBA6-2613-4740-B0E2-2B3F9A6AD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Insights: 7/24/19-8/31/19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CDD749-B47E-472D-ADDE-C33A5D5C5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8E252-A4C9-4825-B6A7-DD4A520024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B573AD-4DED-4F8E-9E47-09E172030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46" y="1598982"/>
            <a:ext cx="5920806" cy="34485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E0D674-BF9E-4311-B297-31F2371F7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065" y="3227733"/>
            <a:ext cx="5631622" cy="3265142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B58FE03-9E97-45DD-A4B0-44DAE06BB6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401771"/>
              </p:ext>
            </p:extLst>
          </p:nvPr>
        </p:nvGraphicFramePr>
        <p:xfrm>
          <a:off x="6568310" y="1639742"/>
          <a:ext cx="5256544" cy="13255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4127">
                  <a:extLst>
                    <a:ext uri="{9D8B030D-6E8A-4147-A177-3AD203B41FA5}">
                      <a16:colId xmlns:a16="http://schemas.microsoft.com/office/drawing/2014/main" val="2722250715"/>
                    </a:ext>
                  </a:extLst>
                </a:gridCol>
                <a:gridCol w="1439836">
                  <a:extLst>
                    <a:ext uri="{9D8B030D-6E8A-4147-A177-3AD203B41FA5}">
                      <a16:colId xmlns:a16="http://schemas.microsoft.com/office/drawing/2014/main" val="2149328382"/>
                    </a:ext>
                  </a:extLst>
                </a:gridCol>
                <a:gridCol w="1439836">
                  <a:extLst>
                    <a:ext uri="{9D8B030D-6E8A-4147-A177-3AD203B41FA5}">
                      <a16:colId xmlns:a16="http://schemas.microsoft.com/office/drawing/2014/main" val="2772921046"/>
                    </a:ext>
                  </a:extLst>
                </a:gridCol>
                <a:gridCol w="982745">
                  <a:extLst>
                    <a:ext uri="{9D8B030D-6E8A-4147-A177-3AD203B41FA5}">
                      <a16:colId xmlns:a16="http://schemas.microsoft.com/office/drawing/2014/main" val="870025004"/>
                    </a:ext>
                  </a:extLst>
                </a:gridCol>
              </a:tblGrid>
              <a:tr h="9941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Avg Daily Holds Filled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Average Total Days to Fill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Avg Days to Fill per Hold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Median Days to Fill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25148912"/>
                  </a:ext>
                </a:extLst>
              </a:tr>
              <a:tr h="331391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            4,748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          51,125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11.01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4676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6968641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WAN 2016 Theme PowerPoi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SWAN 2016 Theme PowerPoi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325545373AF7429C682A8902065AFA" ma:contentTypeVersion="11" ma:contentTypeDescription="Create a new document." ma:contentTypeScope="" ma:versionID="d79cabafa65bf23d98e4241c413a698a">
  <xsd:schema xmlns:xsd="http://www.w3.org/2001/XMLSchema" xmlns:xs="http://www.w3.org/2001/XMLSchema" xmlns:p="http://schemas.microsoft.com/office/2006/metadata/properties" xmlns:ns2="6d2841a4-3d51-4a73-8a6d-9ab7925a3ac0" xmlns:ns3="13f1bf54-b3b9-4f6e-ab24-51a0268d9c4c" targetNamespace="http://schemas.microsoft.com/office/2006/metadata/properties" ma:root="true" ma:fieldsID="87455e5f74505682107cdee2a9fa946a" ns2:_="" ns3:_="">
    <xsd:import namespace="6d2841a4-3d51-4a73-8a6d-9ab7925a3ac0"/>
    <xsd:import namespace="13f1bf54-b3b9-4f6e-ab24-51a0268d9c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2841a4-3d51-4a73-8a6d-9ab7925a3a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f1bf54-b3b9-4f6e-ab24-51a0268d9c4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415DFB-A044-4D2F-9CE0-92808299C4E1}">
  <ds:schemaRefs>
    <ds:schemaRef ds:uri="http://purl.org/dc/elements/1.1/"/>
    <ds:schemaRef ds:uri="http://schemas.microsoft.com/office/2006/metadata/properties"/>
    <ds:schemaRef ds:uri="13f1bf54-b3b9-4f6e-ab24-51a0268d9c4c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6d2841a4-3d51-4a73-8a6d-9ab7925a3ac0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A3E2740-295E-4B95-9335-9E16ED7AE5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2841a4-3d51-4a73-8a6d-9ab7925a3ac0"/>
    <ds:schemaRef ds:uri="13f1bf54-b3b9-4f6e-ab24-51a0268d9c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0975AE0-D27D-4E38-AF28-C7D73E2371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1444</Words>
  <Application>Microsoft Office PowerPoint</Application>
  <PresentationFormat>Widescreen</PresentationFormat>
  <Paragraphs>357</Paragraphs>
  <Slides>49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49</vt:i4>
      </vt:variant>
    </vt:vector>
  </HeadingPairs>
  <TitlesOfParts>
    <vt:vector size="58" baseType="lpstr">
      <vt:lpstr>Arial</vt:lpstr>
      <vt:lpstr>Calibri</vt:lpstr>
      <vt:lpstr>Calibri Light</vt:lpstr>
      <vt:lpstr>Chaparral Pro</vt:lpstr>
      <vt:lpstr>Franklin Gothic Book</vt:lpstr>
      <vt:lpstr>Times New Roman</vt:lpstr>
      <vt:lpstr>Office Theme</vt:lpstr>
      <vt:lpstr>SWAN 2016 Theme PowerPoint</vt:lpstr>
      <vt:lpstr>1_SWAN 2016 Theme PowerPoint</vt:lpstr>
      <vt:lpstr>PowerPoint Presentation</vt:lpstr>
      <vt:lpstr>Call to Order &amp; Welcome</vt:lpstr>
      <vt:lpstr>SWAN Quarterly Meeting Agenda</vt:lpstr>
      <vt:lpstr>Demand Management: Configuration Changes to Holds &amp; Testing Underway </vt:lpstr>
      <vt:lpstr>Our Challenges and Opportunities</vt:lpstr>
      <vt:lpstr>FY19 3,078,944 transits </vt:lpstr>
      <vt:lpstr>Typical Day: Days to Fill Hold</vt:lpstr>
      <vt:lpstr>Process &amp; Timeline</vt:lpstr>
      <vt:lpstr>Data Insights: 7/24/19-8/31/19</vt:lpstr>
      <vt:lpstr>How Will We Know It is Working?  Maintain a healthy heartbeat</vt:lpstr>
      <vt:lpstr>Balancing Demand &amp; Philosophy</vt:lpstr>
      <vt:lpstr>What Obstacles Do Patrons &amp; Staff Encounter?</vt:lpstr>
      <vt:lpstr>Where Am I in the Queue?</vt:lpstr>
      <vt:lpstr>What is BLUEcloud? Overview of the New SirsiDynix BLUEcloud Circulation, Cataloging, &amp; Acquisitions </vt:lpstr>
      <vt:lpstr>BLUEcloud Library Services Platform </vt:lpstr>
      <vt:lpstr>What is Symphony? What is BLUEcloud?</vt:lpstr>
      <vt:lpstr>American Library Association Library Technology Reports</vt:lpstr>
      <vt:lpstr>PowerPoint Presentation</vt:lpstr>
      <vt:lpstr>BLUEcloud Regions &amp; Upgrades</vt:lpstr>
      <vt:lpstr>BLUEcloud: Now</vt:lpstr>
      <vt:lpstr>PowerPoint Presentation</vt:lpstr>
      <vt:lpstr>E-Content Integration with Enterprise</vt:lpstr>
      <vt:lpstr>E-Content Integration with and BLUEcloud Mobile</vt:lpstr>
      <vt:lpstr>BLUEcloud Commerce</vt:lpstr>
      <vt:lpstr>BLUEcloud Analytics, formerly known as BCA</vt:lpstr>
      <vt:lpstr>BLUEcloud: Research &amp; Development in SWAN</vt:lpstr>
      <vt:lpstr>What is research &amp; development?</vt:lpstr>
      <vt:lpstr>What are SirsiDynix SPP, Beta, and Pilots?</vt:lpstr>
      <vt:lpstr>BLUEcloud Central: SWAN Research Teams </vt:lpstr>
      <vt:lpstr>Research Teams SWAN Online Portal</vt:lpstr>
      <vt:lpstr>PowerPoint Presentation</vt:lpstr>
      <vt:lpstr>BLUEcloud Acquisitions Phase III Pilot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BLUEcloud Weather Forecast</vt:lpstr>
      <vt:lpstr>and a final note…</vt:lpstr>
      <vt:lpstr>BLUEcloud Overview: Questions?</vt:lpstr>
      <vt:lpstr>Discussion Item—BLUEcloud Mobile App Feedback &amp; Questions</vt:lpstr>
      <vt:lpstr>SWAN Board Recommended Change in Accounting Service</vt:lpstr>
      <vt:lpstr>SWAN Board Recommended Change in Accounting Service</vt:lpstr>
      <vt:lpstr>2019 SWAN Expo Feedback</vt:lpstr>
      <vt:lpstr>Wrapping Up</vt:lpstr>
      <vt:lpstr>SWAN Quarterly Meeting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27</cp:revision>
  <dcterms:created xsi:type="dcterms:W3CDTF">2019-09-05T10:31:08Z</dcterms:created>
  <dcterms:modified xsi:type="dcterms:W3CDTF">2019-09-05T14:06:56Z</dcterms:modified>
</cp:coreProperties>
</file>