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29"/>
  </p:notesMasterIdLst>
  <p:handoutMasterIdLst>
    <p:handoutMasterId r:id="rId30"/>
  </p:handoutMasterIdLst>
  <p:sldIdLst>
    <p:sldId id="257" r:id="rId6"/>
    <p:sldId id="470" r:id="rId7"/>
    <p:sldId id="489" r:id="rId8"/>
    <p:sldId id="490" r:id="rId9"/>
    <p:sldId id="479" r:id="rId10"/>
    <p:sldId id="480" r:id="rId11"/>
    <p:sldId id="478" r:id="rId12"/>
    <p:sldId id="477" r:id="rId13"/>
    <p:sldId id="481" r:id="rId14"/>
    <p:sldId id="484" r:id="rId15"/>
    <p:sldId id="485" r:id="rId16"/>
    <p:sldId id="486" r:id="rId17"/>
    <p:sldId id="487" r:id="rId18"/>
    <p:sldId id="488" r:id="rId19"/>
    <p:sldId id="492" r:id="rId20"/>
    <p:sldId id="471" r:id="rId21"/>
    <p:sldId id="491" r:id="rId22"/>
    <p:sldId id="493" r:id="rId23"/>
    <p:sldId id="494" r:id="rId24"/>
    <p:sldId id="472" r:id="rId25"/>
    <p:sldId id="473" r:id="rId26"/>
    <p:sldId id="474" r:id="rId27"/>
    <p:sldId id="27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89A996E-090C-4EC6-821E-A9B66023407B}">
          <p14:sldIdLst>
            <p14:sldId id="257"/>
            <p14:sldId id="470"/>
          </p14:sldIdLst>
        </p14:section>
        <p14:section name="ByLaws" id="{EFD59A47-9F7E-41AE-80A7-18E735CEC5B2}">
          <p14:sldIdLst>
            <p14:sldId id="489"/>
            <p14:sldId id="490"/>
          </p14:sldIdLst>
        </p14:section>
        <p14:section name="EBSCO Deal" id="{14543647-430D-4156-88B3-D7AD84996DDE}">
          <p14:sldIdLst>
            <p14:sldId id="479"/>
            <p14:sldId id="480"/>
            <p14:sldId id="478"/>
            <p14:sldId id="477"/>
            <p14:sldId id="481"/>
          </p14:sldIdLst>
        </p14:section>
        <p14:section name="FY21 Budget" id="{AE6870F7-4EEC-4632-9A5F-28E1915B5469}">
          <p14:sldIdLst>
            <p14:sldId id="484"/>
            <p14:sldId id="485"/>
            <p14:sldId id="486"/>
            <p14:sldId id="487"/>
            <p14:sldId id="488"/>
          </p14:sldIdLst>
        </p14:section>
        <p14:section name="Election" id="{D998D102-6F57-4CCD-B65C-BE8E03E0EE53}">
          <p14:sldIdLst>
            <p14:sldId id="492"/>
          </p14:sldIdLst>
        </p14:section>
        <p14:section name="Fine Free" id="{5638F3E4-0E8B-49E5-B5E1-4EA91B53BD38}">
          <p14:sldIdLst>
            <p14:sldId id="471"/>
            <p14:sldId id="491"/>
            <p14:sldId id="493"/>
            <p14:sldId id="494"/>
          </p14:sldIdLst>
        </p14:section>
        <p14:section name="Patron Help Site" id="{56291A30-5880-4CBE-8464-7793697A8844}">
          <p14:sldIdLst>
            <p14:sldId id="472"/>
            <p14:sldId id="473"/>
            <p14:sldId id="474"/>
          </p14:sldIdLst>
        </p14:section>
        <p14:section name="Meeting End" id="{0C832077-C0C0-4C48-8AF5-93604F83AA51}">
          <p14:sldIdLst>
            <p14:sldId id="270"/>
          </p14:sldIdLst>
        </p14:section>
        <p14:section name="Hidden - Unused" id="{E0AD4F69-BFD2-4571-8E66-7A62CFAED91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e Tortorella" initials="DT" lastIdx="2" clrIdx="0">
    <p:extLst>
      <p:ext uri="{19B8F6BF-5375-455C-9EA6-DF929625EA0E}">
        <p15:presenceInfo xmlns:p15="http://schemas.microsoft.com/office/powerpoint/2012/main" userId="S::dawne@swanlibraries.net::c8c2eb00-5405-408b-8d6c-7d3ca73f2e4c" providerId="AD"/>
      </p:ext>
    </p:extLst>
  </p:cmAuthor>
  <p:cmAuthor id="2" name="Aaron Skog" initials="AS" lastIdx="4" clrIdx="1">
    <p:extLst>
      <p:ext uri="{19B8F6BF-5375-455C-9EA6-DF929625EA0E}">
        <p15:presenceInfo xmlns:p15="http://schemas.microsoft.com/office/powerpoint/2012/main" userId="S::aaron@swanlibraries.net::dff2307f-5662-48bc-919b-47ca6361ae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ED7D31"/>
    <a:srgbClr val="4472C4"/>
    <a:srgbClr val="00FF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AD9482-39E5-49C9-B7CA-00A20759CA23}"/>
              </a:ext>
            </a:extLst>
          </p:cNvPr>
          <p:cNvSpPr>
            <a:spLocks noGrp="1"/>
          </p:cNvSpPr>
          <p:nvPr>
            <p:ph type="hdr" sz="quarter"/>
          </p:nvPr>
        </p:nvSpPr>
        <p:spPr>
          <a:xfrm>
            <a:off x="3" y="38"/>
            <a:ext cx="407975" cy="4301968"/>
          </a:xfrm>
          <a:prstGeom prst="rect">
            <a:avLst/>
          </a:prstGeom>
        </p:spPr>
        <p:txBody>
          <a:bodyPr vert="horz" lIns="186803" tIns="93401" rIns="186803" bIns="93401" rtlCol="0"/>
          <a:lstStyle>
            <a:lvl1pPr algn="l">
              <a:defRPr sz="2500"/>
            </a:lvl1pPr>
          </a:lstStyle>
          <a:p>
            <a:endParaRPr lang="en-US"/>
          </a:p>
        </p:txBody>
      </p:sp>
      <p:sp>
        <p:nvSpPr>
          <p:cNvPr id="3" name="Date Placeholder 2">
            <a:extLst>
              <a:ext uri="{FF2B5EF4-FFF2-40B4-BE49-F238E27FC236}">
                <a16:creationId xmlns:a16="http://schemas.microsoft.com/office/drawing/2014/main" id="{40CE24D0-B30B-4CE3-A40D-A70B3F59DF9F}"/>
              </a:ext>
            </a:extLst>
          </p:cNvPr>
          <p:cNvSpPr>
            <a:spLocks noGrp="1"/>
          </p:cNvSpPr>
          <p:nvPr>
            <p:ph type="dt" sz="quarter" idx="1"/>
          </p:nvPr>
        </p:nvSpPr>
        <p:spPr>
          <a:xfrm>
            <a:off x="533291" y="38"/>
            <a:ext cx="407975" cy="4301968"/>
          </a:xfrm>
          <a:prstGeom prst="rect">
            <a:avLst/>
          </a:prstGeom>
        </p:spPr>
        <p:txBody>
          <a:bodyPr vert="horz" lIns="186803" tIns="93401" rIns="186803" bIns="93401" rtlCol="0"/>
          <a:lstStyle>
            <a:lvl1pPr algn="r">
              <a:defRPr sz="2500"/>
            </a:lvl1pPr>
          </a:lstStyle>
          <a:p>
            <a:fld id="{CF7E8761-92C5-449B-B856-702755CC3DAC}" type="datetimeFigureOut">
              <a:rPr lang="en-US" smtClean="0"/>
              <a:t>3/4/2020</a:t>
            </a:fld>
            <a:endParaRPr lang="en-US"/>
          </a:p>
        </p:txBody>
      </p:sp>
      <p:sp>
        <p:nvSpPr>
          <p:cNvPr id="4" name="Footer Placeholder 3">
            <a:extLst>
              <a:ext uri="{FF2B5EF4-FFF2-40B4-BE49-F238E27FC236}">
                <a16:creationId xmlns:a16="http://schemas.microsoft.com/office/drawing/2014/main" id="{8E4194E1-E6F9-4E50-B3DA-49E3F038F169}"/>
              </a:ext>
            </a:extLst>
          </p:cNvPr>
          <p:cNvSpPr>
            <a:spLocks noGrp="1"/>
          </p:cNvSpPr>
          <p:nvPr>
            <p:ph type="ftr" sz="quarter" idx="2"/>
          </p:nvPr>
        </p:nvSpPr>
        <p:spPr>
          <a:xfrm>
            <a:off x="3" y="80759339"/>
            <a:ext cx="407975" cy="4301968"/>
          </a:xfrm>
          <a:prstGeom prst="rect">
            <a:avLst/>
          </a:prstGeom>
        </p:spPr>
        <p:txBody>
          <a:bodyPr vert="horz" lIns="186803" tIns="93401" rIns="186803" bIns="93401" rtlCol="0" anchor="b"/>
          <a:lstStyle>
            <a:lvl1pPr algn="l">
              <a:defRPr sz="2500"/>
            </a:lvl1pPr>
          </a:lstStyle>
          <a:p>
            <a:endParaRPr lang="en-US"/>
          </a:p>
        </p:txBody>
      </p:sp>
      <p:sp>
        <p:nvSpPr>
          <p:cNvPr id="5" name="Slide Number Placeholder 4">
            <a:extLst>
              <a:ext uri="{FF2B5EF4-FFF2-40B4-BE49-F238E27FC236}">
                <a16:creationId xmlns:a16="http://schemas.microsoft.com/office/drawing/2014/main" id="{87847806-1611-4EE2-BF72-EA17FD1DE509}"/>
              </a:ext>
            </a:extLst>
          </p:cNvPr>
          <p:cNvSpPr>
            <a:spLocks noGrp="1"/>
          </p:cNvSpPr>
          <p:nvPr>
            <p:ph type="sldNum" sz="quarter" idx="3"/>
          </p:nvPr>
        </p:nvSpPr>
        <p:spPr>
          <a:xfrm>
            <a:off x="533291" y="80759339"/>
            <a:ext cx="407975" cy="4301968"/>
          </a:xfrm>
          <a:prstGeom prst="rect">
            <a:avLst/>
          </a:prstGeom>
        </p:spPr>
        <p:txBody>
          <a:bodyPr vert="horz" lIns="186803" tIns="93401" rIns="186803" bIns="93401" rtlCol="0" anchor="b"/>
          <a:lstStyle>
            <a:lvl1pPr algn="r">
              <a:defRPr sz="2500"/>
            </a:lvl1pPr>
          </a:lstStyle>
          <a:p>
            <a:fld id="{5B54611C-A5BE-4106-A04C-337DACB0A0BA}" type="slidenum">
              <a:rPr lang="en-US" smtClean="0"/>
              <a:t>‹#›</a:t>
            </a:fld>
            <a:endParaRPr lang="en-US"/>
          </a:p>
        </p:txBody>
      </p:sp>
    </p:spTree>
    <p:extLst>
      <p:ext uri="{BB962C8B-B14F-4D97-AF65-F5344CB8AC3E}">
        <p14:creationId xmlns:p14="http://schemas.microsoft.com/office/powerpoint/2010/main" val="2288242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7975" cy="28256771"/>
          </a:xfrm>
          <a:prstGeom prst="rect">
            <a:avLst/>
          </a:prstGeom>
        </p:spPr>
        <p:txBody>
          <a:bodyPr vert="horz" lIns="186803" tIns="93401" rIns="186803" bIns="93401" rtlCol="0"/>
          <a:lstStyle>
            <a:lvl1pPr algn="l">
              <a:defRPr sz="2500"/>
            </a:lvl1pPr>
          </a:lstStyle>
          <a:p>
            <a:endParaRPr lang="en-US"/>
          </a:p>
        </p:txBody>
      </p:sp>
      <p:sp>
        <p:nvSpPr>
          <p:cNvPr id="3" name="Date Placeholder 2"/>
          <p:cNvSpPr>
            <a:spLocks noGrp="1"/>
          </p:cNvSpPr>
          <p:nvPr>
            <p:ph type="dt" idx="1"/>
          </p:nvPr>
        </p:nvSpPr>
        <p:spPr>
          <a:xfrm>
            <a:off x="533291" y="1"/>
            <a:ext cx="407975" cy="28256771"/>
          </a:xfrm>
          <a:prstGeom prst="rect">
            <a:avLst/>
          </a:prstGeom>
        </p:spPr>
        <p:txBody>
          <a:bodyPr vert="horz" lIns="186803" tIns="93401" rIns="186803" bIns="93401" rtlCol="0"/>
          <a:lstStyle>
            <a:lvl1pPr algn="r">
              <a:defRPr sz="2500"/>
            </a:lvl1pPr>
          </a:lstStyle>
          <a:p>
            <a:fld id="{59FDD38E-B3A6-4124-9A81-90EA4989D489}" type="datetimeFigureOut">
              <a:rPr lang="en-US" smtClean="0"/>
              <a:t>3/4/2020</a:t>
            </a:fld>
            <a:endParaRPr lang="en-US"/>
          </a:p>
        </p:txBody>
      </p:sp>
      <p:sp>
        <p:nvSpPr>
          <p:cNvPr id="4" name="Slide Image Placeholder 3"/>
          <p:cNvSpPr>
            <a:spLocks noGrp="1" noRot="1" noChangeAspect="1"/>
          </p:cNvSpPr>
          <p:nvPr>
            <p:ph type="sldImg" idx="2"/>
          </p:nvPr>
        </p:nvSpPr>
        <p:spPr>
          <a:xfrm>
            <a:off x="-168954450" y="70904100"/>
            <a:ext cx="338848700" cy="190603188"/>
          </a:xfrm>
          <a:prstGeom prst="rect">
            <a:avLst/>
          </a:prstGeom>
          <a:noFill/>
          <a:ln w="12700">
            <a:solidFill>
              <a:prstClr val="black"/>
            </a:solidFill>
          </a:ln>
        </p:spPr>
        <p:txBody>
          <a:bodyPr vert="horz" lIns="186803" tIns="93401" rIns="186803" bIns="93401" rtlCol="0" anchor="ctr"/>
          <a:lstStyle/>
          <a:p>
            <a:endParaRPr lang="en-US"/>
          </a:p>
        </p:txBody>
      </p:sp>
      <p:sp>
        <p:nvSpPr>
          <p:cNvPr id="5" name="Notes Placeholder 4"/>
          <p:cNvSpPr>
            <a:spLocks noGrp="1"/>
          </p:cNvSpPr>
          <p:nvPr>
            <p:ph type="body" sz="quarter" idx="3"/>
          </p:nvPr>
        </p:nvSpPr>
        <p:spPr>
          <a:xfrm>
            <a:off x="94149" y="271022785"/>
            <a:ext cx="753184" cy="221745861"/>
          </a:xfrm>
          <a:prstGeom prst="rect">
            <a:avLst/>
          </a:prstGeom>
        </p:spPr>
        <p:txBody>
          <a:bodyPr vert="horz" lIns="186803" tIns="93401" rIns="186803" bIns="9340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534909749"/>
            <a:ext cx="407975" cy="28255208"/>
          </a:xfrm>
          <a:prstGeom prst="rect">
            <a:avLst/>
          </a:prstGeom>
        </p:spPr>
        <p:txBody>
          <a:bodyPr vert="horz" lIns="186803" tIns="93401" rIns="186803" bIns="93401" rtlCol="0" anchor="b"/>
          <a:lstStyle>
            <a:lvl1pPr algn="l">
              <a:defRPr sz="2500"/>
            </a:lvl1pPr>
          </a:lstStyle>
          <a:p>
            <a:endParaRPr lang="en-US"/>
          </a:p>
        </p:txBody>
      </p:sp>
      <p:sp>
        <p:nvSpPr>
          <p:cNvPr id="7" name="Slide Number Placeholder 6"/>
          <p:cNvSpPr>
            <a:spLocks noGrp="1"/>
          </p:cNvSpPr>
          <p:nvPr>
            <p:ph type="sldNum" sz="quarter" idx="5"/>
          </p:nvPr>
        </p:nvSpPr>
        <p:spPr>
          <a:xfrm>
            <a:off x="533291" y="534909749"/>
            <a:ext cx="407975" cy="28255208"/>
          </a:xfrm>
          <a:prstGeom prst="rect">
            <a:avLst/>
          </a:prstGeom>
        </p:spPr>
        <p:txBody>
          <a:bodyPr vert="horz" lIns="186803" tIns="93401" rIns="186803" bIns="93401" rtlCol="0" anchor="b"/>
          <a:lstStyle>
            <a:lvl1pPr algn="r">
              <a:defRPr sz="2500"/>
            </a:lvl1pPr>
          </a:lstStyle>
          <a:p>
            <a:fld id="{B147AC19-F7E6-4684-8584-99BB39F5AFFB}" type="slidenum">
              <a:rPr lang="en-US" smtClean="0"/>
              <a:t>‹#›</a:t>
            </a:fld>
            <a:endParaRPr lang="en-US"/>
          </a:p>
        </p:txBody>
      </p:sp>
    </p:spTree>
    <p:extLst>
      <p:ext uri="{BB962C8B-B14F-4D97-AF65-F5344CB8AC3E}">
        <p14:creationId xmlns:p14="http://schemas.microsoft.com/office/powerpoint/2010/main" val="63149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a:t>
            </a:fld>
            <a:endParaRPr lang="en-US"/>
          </a:p>
        </p:txBody>
      </p:sp>
    </p:spTree>
    <p:extLst>
      <p:ext uri="{BB962C8B-B14F-4D97-AF65-F5344CB8AC3E}">
        <p14:creationId xmlns:p14="http://schemas.microsoft.com/office/powerpoint/2010/main" val="51253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a:t>
            </a:fld>
            <a:endParaRPr lang="en-US"/>
          </a:p>
        </p:txBody>
      </p:sp>
    </p:spTree>
    <p:extLst>
      <p:ext uri="{BB962C8B-B14F-4D97-AF65-F5344CB8AC3E}">
        <p14:creationId xmlns:p14="http://schemas.microsoft.com/office/powerpoint/2010/main" val="38940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20</a:t>
            </a:fld>
            <a:endParaRPr lang="en-US"/>
          </a:p>
        </p:txBody>
      </p:sp>
    </p:spTree>
    <p:extLst>
      <p:ext uri="{BB962C8B-B14F-4D97-AF65-F5344CB8AC3E}">
        <p14:creationId xmlns:p14="http://schemas.microsoft.com/office/powerpoint/2010/main" val="338348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22</a:t>
            </a:fld>
            <a:endParaRPr lang="en-US"/>
          </a:p>
        </p:txBody>
      </p:sp>
    </p:spTree>
    <p:extLst>
      <p:ext uri="{BB962C8B-B14F-4D97-AF65-F5344CB8AC3E}">
        <p14:creationId xmlns:p14="http://schemas.microsoft.com/office/powerpoint/2010/main" val="241929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with these releases, SWAN will be conducting member updates to share added features/functionality, and timeline/impact with the membership. We will announce these sessions via </a:t>
            </a:r>
            <a:r>
              <a:rPr lang="en-US" err="1"/>
              <a:t>SWANcom</a:t>
            </a:r>
            <a:r>
              <a:rPr lang="en-US"/>
              <a:t>, News posts, and on L2.</a:t>
            </a:r>
          </a:p>
        </p:txBody>
      </p:sp>
      <p:sp>
        <p:nvSpPr>
          <p:cNvPr id="4" name="Slide Number Placeholder 3"/>
          <p:cNvSpPr>
            <a:spLocks noGrp="1"/>
          </p:cNvSpPr>
          <p:nvPr>
            <p:ph type="sldNum" sz="quarter" idx="5"/>
          </p:nvPr>
        </p:nvSpPr>
        <p:spPr/>
        <p:txBody>
          <a:bodyPr/>
          <a:lstStyle/>
          <a:p>
            <a:fld id="{B147AC19-F7E6-4684-8584-99BB39F5AFFB}" type="slidenum">
              <a:rPr lang="en-US" smtClean="0"/>
              <a:t>23</a:t>
            </a:fld>
            <a:endParaRPr lang="en-US"/>
          </a:p>
        </p:txBody>
      </p:sp>
    </p:spTree>
    <p:extLst>
      <p:ext uri="{BB962C8B-B14F-4D97-AF65-F5344CB8AC3E}">
        <p14:creationId xmlns:p14="http://schemas.microsoft.com/office/powerpoint/2010/main" val="372257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96491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57B4C-C6E3-488C-8332-C370336F70ED}"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525829" cy="365125"/>
          </a:xfrm>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58769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BE76DC-7217-4C5A-9F87-F71B40EE4617}"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554705" cy="365125"/>
          </a:xfrm>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49857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8054845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12190878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56403200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34957879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85651109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606113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17288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2461A-FA31-4B37-A1F9-2FC2F4AE8D82}"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0"/>
            <a:ext cx="2525829" cy="365125"/>
          </a:xfrm>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64051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535455" cy="365125"/>
          </a:xfrm>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94658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5D9DAF-2D50-4E34-A26C-5EA1EC7FF67C}" type="datetime1">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535455" cy="365125"/>
          </a:xfrm>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35048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525829" cy="365125"/>
          </a:xfrm>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53772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564331" cy="365125"/>
          </a:xfrm>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4455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545080" cy="365125"/>
          </a:xfrm>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167299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4E801-5377-4935-949C-1A0BECA62A2E}" type="datetime1">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516204" cy="365125"/>
          </a:xfrm>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13702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3E4E7-0AE4-4A90-BFD5-DB3724B6815E}" type="datetime1">
              <a:rPr lang="en-US" smtClean="0"/>
              <a:t>3/4/2020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8E252-A4C9-4825-B6A7-DD4A52002440}" type="slidenum">
              <a:rPr lang="en-US" smtClean="0"/>
              <a:t>‹#›</a:t>
            </a:fld>
            <a:endParaRPr lang="en-US"/>
          </a:p>
        </p:txBody>
      </p:sp>
    </p:spTree>
    <p:extLst>
      <p:ext uri="{BB962C8B-B14F-4D97-AF65-F5344CB8AC3E}">
        <p14:creationId xmlns:p14="http://schemas.microsoft.com/office/powerpoint/2010/main" val="89145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3/4/2020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38346690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swanlibraries.net/documentation/67324" TargetMode="External"/><Relationship Id="rId2" Type="http://schemas.openxmlformats.org/officeDocument/2006/relationships/hyperlink" Target="https://support.swanlibraries.net/tutorial/67434"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43468" y="3320859"/>
            <a:ext cx="4666470" cy="2076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chemeClr val="tx1"/>
                </a:solidFill>
                <a:latin typeface="+mj-lt"/>
                <a:ea typeface="+mj-ea"/>
                <a:cs typeface="+mj-cs"/>
              </a:rPr>
              <a:t>SWAN Quarterly Meeting</a:t>
            </a:r>
          </a:p>
        </p:txBody>
      </p:sp>
      <p:sp>
        <p:nvSpPr>
          <p:cNvPr id="6" name="TextBox 5"/>
          <p:cNvSpPr txBox="1"/>
          <p:nvPr/>
        </p:nvSpPr>
        <p:spPr>
          <a:xfrm>
            <a:off x="643467" y="2348680"/>
            <a:ext cx="4823883" cy="972180"/>
          </a:xfrm>
          <a:prstGeom prst="rect">
            <a:avLst/>
          </a:prstGeom>
        </p:spPr>
        <p:txBody>
          <a:bodyPr vert="horz" lIns="91440" tIns="45720" rIns="91440" bIns="45720" rtlCol="0" anchor="b">
            <a:normAutofit/>
          </a:bodyPr>
          <a:lstStyle/>
          <a:p>
            <a:pPr>
              <a:lnSpc>
                <a:spcPct val="90000"/>
              </a:lnSpc>
              <a:spcBef>
                <a:spcPts val="1000"/>
              </a:spcBef>
            </a:pPr>
            <a:r>
              <a:rPr lang="en-US" sz="2000" kern="1200">
                <a:solidFill>
                  <a:schemeClr val="tx1"/>
                </a:solidFill>
                <a:latin typeface="+mn-lt"/>
                <a:ea typeface="+mn-ea"/>
                <a:cs typeface="+mn-cs"/>
              </a:rPr>
              <a:t>March 5, 2020</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018" r="1" b="1"/>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176217985"/>
      </p:ext>
    </p:extLst>
  </p:cSld>
  <p:clrMapOvr>
    <a:overrideClrMapping bg1="dk1" tx1="lt1" bg2="dk2" tx2="lt2" accent1="accent1" accent2="accent2" accent3="accent3" accent4="accent4" accent5="accent5" accent6="accent6" hlink="hlink" folHlink="folHlink"/>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5B49E0-729C-49ED-B634-04E4F69B885E}"/>
              </a:ext>
            </a:extLst>
          </p:cNvPr>
          <p:cNvSpPr>
            <a:spLocks noGrp="1"/>
          </p:cNvSpPr>
          <p:nvPr>
            <p:ph type="title"/>
          </p:nvPr>
        </p:nvSpPr>
        <p:spPr/>
        <p:txBody>
          <a:bodyPr/>
          <a:lstStyle/>
          <a:p>
            <a:r>
              <a:rPr lang="en-US"/>
              <a:t>SWAN Budget</a:t>
            </a:r>
          </a:p>
        </p:txBody>
      </p:sp>
      <p:sp>
        <p:nvSpPr>
          <p:cNvPr id="9" name="Content Placeholder 8">
            <a:extLst>
              <a:ext uri="{FF2B5EF4-FFF2-40B4-BE49-F238E27FC236}">
                <a16:creationId xmlns:a16="http://schemas.microsoft.com/office/drawing/2014/main" id="{BB3FB8CA-FB6E-455C-839A-82A020686F90}"/>
              </a:ext>
            </a:extLst>
          </p:cNvPr>
          <p:cNvSpPr>
            <a:spLocks noGrp="1"/>
          </p:cNvSpPr>
          <p:nvPr>
            <p:ph sz="half" idx="1"/>
          </p:nvPr>
        </p:nvSpPr>
        <p:spPr/>
        <p:txBody>
          <a:bodyPr>
            <a:normAutofit/>
          </a:bodyPr>
          <a:lstStyle/>
          <a:p>
            <a:pPr marL="0" indent="0">
              <a:buNone/>
            </a:pPr>
            <a:r>
              <a:rPr lang="en-US" dirty="0"/>
              <a:t>Highlights</a:t>
            </a:r>
          </a:p>
          <a:p>
            <a:r>
              <a:rPr lang="en-US" dirty="0"/>
              <a:t>Anticipates Three Libraries Joining</a:t>
            </a:r>
          </a:p>
          <a:p>
            <a:pPr lvl="1"/>
            <a:r>
              <a:rPr lang="en-US" dirty="0"/>
              <a:t>Glenside Public Library District</a:t>
            </a:r>
          </a:p>
          <a:p>
            <a:pPr lvl="1"/>
            <a:r>
              <a:rPr lang="en-US" dirty="0"/>
              <a:t>Roselle Public Library District</a:t>
            </a:r>
          </a:p>
          <a:p>
            <a:pPr lvl="1"/>
            <a:r>
              <a:rPr lang="en-US" dirty="0"/>
              <a:t>Warrenville Public Library District</a:t>
            </a:r>
          </a:p>
          <a:p>
            <a:r>
              <a:rPr lang="en-US" dirty="0"/>
              <a:t>One-time Reserves Funding Laptops, Training Lab, EMV</a:t>
            </a:r>
          </a:p>
          <a:p>
            <a:r>
              <a:rPr lang="en-US" dirty="0"/>
              <a:t>BLUEcloud Mobile</a:t>
            </a:r>
          </a:p>
          <a:p>
            <a:endParaRPr lang="en-US" dirty="0"/>
          </a:p>
        </p:txBody>
      </p:sp>
      <p:sp>
        <p:nvSpPr>
          <p:cNvPr id="10" name="Content Placeholder 9">
            <a:extLst>
              <a:ext uri="{FF2B5EF4-FFF2-40B4-BE49-F238E27FC236}">
                <a16:creationId xmlns:a16="http://schemas.microsoft.com/office/drawing/2014/main" id="{43357048-7DCE-4E7D-A713-7912AD69481E}"/>
              </a:ext>
            </a:extLst>
          </p:cNvPr>
          <p:cNvSpPr>
            <a:spLocks noGrp="1"/>
          </p:cNvSpPr>
          <p:nvPr>
            <p:ph sz="half" idx="2"/>
          </p:nvPr>
        </p:nvSpPr>
        <p:spPr>
          <a:xfrm>
            <a:off x="6172200" y="681037"/>
            <a:ext cx="5181600" cy="5495926"/>
          </a:xfrm>
        </p:spPr>
        <p:txBody>
          <a:bodyPr>
            <a:normAutofit/>
          </a:bodyPr>
          <a:lstStyle/>
          <a:p>
            <a:pPr marL="0" indent="0">
              <a:buNone/>
            </a:pPr>
            <a:r>
              <a:rPr lang="en-US"/>
              <a:t>New Budget Structure!</a:t>
            </a:r>
          </a:p>
          <a:p>
            <a:pPr marL="0" indent="0">
              <a:buNone/>
            </a:pPr>
            <a:endParaRPr lang="en-US"/>
          </a:p>
        </p:txBody>
      </p:sp>
      <p:sp>
        <p:nvSpPr>
          <p:cNvPr id="7" name="Slide Number Placeholder 6">
            <a:extLst>
              <a:ext uri="{FF2B5EF4-FFF2-40B4-BE49-F238E27FC236}">
                <a16:creationId xmlns:a16="http://schemas.microsoft.com/office/drawing/2014/main" id="{A80225B4-E5A0-4677-BCF8-B8B28DFCC33A}"/>
              </a:ext>
            </a:extLst>
          </p:cNvPr>
          <p:cNvSpPr>
            <a:spLocks noGrp="1"/>
          </p:cNvSpPr>
          <p:nvPr>
            <p:ph type="sldNum" sz="quarter" idx="12"/>
          </p:nvPr>
        </p:nvSpPr>
        <p:spPr/>
        <p:txBody>
          <a:bodyPr/>
          <a:lstStyle/>
          <a:p>
            <a:fld id="{B2E8E252-A4C9-4825-B6A7-DD4A52002440}" type="slidenum">
              <a:rPr lang="en-US" smtClean="0"/>
              <a:t>10</a:t>
            </a:fld>
            <a:endParaRPr lang="en-US"/>
          </a:p>
        </p:txBody>
      </p:sp>
      <p:graphicFrame>
        <p:nvGraphicFramePr>
          <p:cNvPr id="2" name="Table 1">
            <a:extLst>
              <a:ext uri="{FF2B5EF4-FFF2-40B4-BE49-F238E27FC236}">
                <a16:creationId xmlns:a16="http://schemas.microsoft.com/office/drawing/2014/main" id="{79DE4B58-9017-49D9-8552-CDD3D6489E8B}"/>
              </a:ext>
            </a:extLst>
          </p:cNvPr>
          <p:cNvGraphicFramePr>
            <a:graphicFrameLocks noGrp="1"/>
          </p:cNvGraphicFramePr>
          <p:nvPr>
            <p:extLst>
              <p:ext uri="{D42A27DB-BD31-4B8C-83A1-F6EECF244321}">
                <p14:modId xmlns:p14="http://schemas.microsoft.com/office/powerpoint/2010/main" val="3384184687"/>
              </p:ext>
            </p:extLst>
          </p:nvPr>
        </p:nvGraphicFramePr>
        <p:xfrm>
          <a:off x="6172200" y="1327004"/>
          <a:ext cx="5334000" cy="1760220"/>
        </p:xfrm>
        <a:graphic>
          <a:graphicData uri="http://schemas.openxmlformats.org/drawingml/2006/table">
            <a:tbl>
              <a:tblPr>
                <a:tableStyleId>{2D5ABB26-0587-4C30-8999-92F81FD0307C}</a:tableStyleId>
              </a:tblPr>
              <a:tblGrid>
                <a:gridCol w="872836">
                  <a:extLst>
                    <a:ext uri="{9D8B030D-6E8A-4147-A177-3AD203B41FA5}">
                      <a16:colId xmlns:a16="http://schemas.microsoft.com/office/drawing/2014/main" val="2230064929"/>
                    </a:ext>
                  </a:extLst>
                </a:gridCol>
                <a:gridCol w="4461164">
                  <a:extLst>
                    <a:ext uri="{9D8B030D-6E8A-4147-A177-3AD203B41FA5}">
                      <a16:colId xmlns:a16="http://schemas.microsoft.com/office/drawing/2014/main" val="1379637298"/>
                    </a:ext>
                  </a:extLst>
                </a:gridCol>
              </a:tblGrid>
              <a:tr h="222713">
                <a:tc>
                  <a:txBody>
                    <a:bodyPr/>
                    <a:lstStyle/>
                    <a:p>
                      <a:pPr algn="r" fontAlgn="b"/>
                      <a:r>
                        <a:rPr lang="en-US" sz="1600" u="none" strike="noStrike">
                          <a:effectLst/>
                        </a:rPr>
                        <a:t>4000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Membership Fees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03111756"/>
                  </a:ext>
                </a:extLst>
              </a:tr>
              <a:tr h="213805">
                <a:tc>
                  <a:txBody>
                    <a:bodyPr/>
                    <a:lstStyle/>
                    <a:p>
                      <a:pPr algn="r" fontAlgn="b"/>
                      <a:r>
                        <a:rPr lang="en-US" sz="1600" u="none" strike="noStrike">
                          <a:effectLst/>
                        </a:rPr>
                        <a:t>4100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Membership Reimbursements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86442293"/>
                  </a:ext>
                </a:extLst>
              </a:tr>
              <a:tr h="213805">
                <a:tc>
                  <a:txBody>
                    <a:bodyPr/>
                    <a:lstStyle/>
                    <a:p>
                      <a:pPr algn="r" fontAlgn="b"/>
                      <a:r>
                        <a:rPr lang="en-US" sz="1600" u="none" strike="noStrike">
                          <a:effectLst/>
                        </a:rPr>
                        <a:t>4200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Reimbursement for Losses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3915404"/>
                  </a:ext>
                </a:extLst>
              </a:tr>
              <a:tr h="213805">
                <a:tc>
                  <a:txBody>
                    <a:bodyPr/>
                    <a:lstStyle/>
                    <a:p>
                      <a:pPr algn="r" fontAlgn="b"/>
                      <a:r>
                        <a:rPr lang="en-US" sz="1600" u="none" strike="noStrike">
                          <a:effectLst/>
                        </a:rPr>
                        <a:t>4300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Grant Revenue</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03273937"/>
                  </a:ext>
                </a:extLst>
              </a:tr>
              <a:tr h="213805">
                <a:tc>
                  <a:txBody>
                    <a:bodyPr/>
                    <a:lstStyle/>
                    <a:p>
                      <a:pPr algn="r" fontAlgn="b"/>
                      <a:r>
                        <a:rPr lang="en-US" sz="1600" u="none" strike="noStrike">
                          <a:effectLst/>
                        </a:rPr>
                        <a:t>4400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Registration &amp; Event Receipts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95531988"/>
                  </a:ext>
                </a:extLst>
              </a:tr>
              <a:tr h="213805">
                <a:tc>
                  <a:txBody>
                    <a:bodyPr/>
                    <a:lstStyle/>
                    <a:p>
                      <a:pPr algn="r" fontAlgn="b"/>
                      <a:r>
                        <a:rPr lang="en-US" sz="1600" u="none" strike="noStrike">
                          <a:effectLst/>
                        </a:rPr>
                        <a:t>4500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Investment &amp; Interest</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3510360"/>
                  </a:ext>
                </a:extLst>
              </a:tr>
              <a:tr h="213805">
                <a:tc>
                  <a:txBody>
                    <a:bodyPr/>
                    <a:lstStyle/>
                    <a:p>
                      <a:pPr algn="r" fontAlgn="b"/>
                      <a:r>
                        <a:rPr lang="en-US" sz="1600" u="none" strike="noStrike">
                          <a:effectLst/>
                        </a:rPr>
                        <a:t>4600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Reserve Fund Transfer</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3439023"/>
                  </a:ext>
                </a:extLst>
              </a:tr>
            </a:tbl>
          </a:graphicData>
        </a:graphic>
      </p:graphicFrame>
      <p:graphicFrame>
        <p:nvGraphicFramePr>
          <p:cNvPr id="3" name="Table 2">
            <a:extLst>
              <a:ext uri="{FF2B5EF4-FFF2-40B4-BE49-F238E27FC236}">
                <a16:creationId xmlns:a16="http://schemas.microsoft.com/office/drawing/2014/main" id="{96EDD2A5-E6AA-4270-B36D-88FB9CB2AA1F}"/>
              </a:ext>
            </a:extLst>
          </p:cNvPr>
          <p:cNvGraphicFramePr>
            <a:graphicFrameLocks noGrp="1"/>
          </p:cNvGraphicFramePr>
          <p:nvPr>
            <p:extLst>
              <p:ext uri="{D42A27DB-BD31-4B8C-83A1-F6EECF244321}">
                <p14:modId xmlns:p14="http://schemas.microsoft.com/office/powerpoint/2010/main" val="2249554750"/>
              </p:ext>
            </p:extLst>
          </p:nvPr>
        </p:nvGraphicFramePr>
        <p:xfrm>
          <a:off x="6172200" y="3148445"/>
          <a:ext cx="5334000" cy="3028524"/>
        </p:xfrm>
        <a:graphic>
          <a:graphicData uri="http://schemas.openxmlformats.org/drawingml/2006/table">
            <a:tbl>
              <a:tblPr>
                <a:tableStyleId>{3B4B98B0-60AC-42C2-AFA5-B58CD77FA1E5}</a:tableStyleId>
              </a:tblPr>
              <a:tblGrid>
                <a:gridCol w="883227">
                  <a:extLst>
                    <a:ext uri="{9D8B030D-6E8A-4147-A177-3AD203B41FA5}">
                      <a16:colId xmlns:a16="http://schemas.microsoft.com/office/drawing/2014/main" val="3501302393"/>
                    </a:ext>
                  </a:extLst>
                </a:gridCol>
                <a:gridCol w="4450773">
                  <a:extLst>
                    <a:ext uri="{9D8B030D-6E8A-4147-A177-3AD203B41FA5}">
                      <a16:colId xmlns:a16="http://schemas.microsoft.com/office/drawing/2014/main" val="125045625"/>
                    </a:ext>
                  </a:extLst>
                </a:gridCol>
              </a:tblGrid>
              <a:tr h="252377">
                <a:tc>
                  <a:txBody>
                    <a:bodyPr/>
                    <a:lstStyle/>
                    <a:p>
                      <a:pPr algn="r" fontAlgn="b"/>
                      <a:r>
                        <a:rPr lang="en-US" sz="1600" u="none" strike="noStrike">
                          <a:effectLst/>
                        </a:rPr>
                        <a:t>5000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Salaries &amp; Wages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9610290"/>
                  </a:ext>
                </a:extLst>
              </a:tr>
              <a:tr h="252377">
                <a:tc>
                  <a:txBody>
                    <a:bodyPr/>
                    <a:lstStyle/>
                    <a:p>
                      <a:pPr algn="r" fontAlgn="b"/>
                      <a:r>
                        <a:rPr lang="en-US" sz="1600" u="none" strike="noStrike">
                          <a:effectLst/>
                        </a:rPr>
                        <a:t>5020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Personnel Benefits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9141803"/>
                  </a:ext>
                </a:extLst>
              </a:tr>
              <a:tr h="252377">
                <a:tc>
                  <a:txBody>
                    <a:bodyPr/>
                    <a:lstStyle/>
                    <a:p>
                      <a:pPr algn="r" fontAlgn="b"/>
                      <a:r>
                        <a:rPr lang="en-US" sz="1600" u="none" strike="noStrike">
                          <a:effectLst/>
                        </a:rPr>
                        <a:t>5100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Building &amp; Grounds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95101821"/>
                  </a:ext>
                </a:extLst>
              </a:tr>
              <a:tr h="252377">
                <a:tc>
                  <a:txBody>
                    <a:bodyPr/>
                    <a:lstStyle/>
                    <a:p>
                      <a:pPr algn="r" fontAlgn="b"/>
                      <a:r>
                        <a:rPr lang="en-US" sz="1600" u="none" strike="noStrike">
                          <a:effectLst/>
                        </a:rPr>
                        <a:t>5200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Professional Development</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34882406"/>
                  </a:ext>
                </a:extLst>
              </a:tr>
              <a:tr h="252377">
                <a:tc>
                  <a:txBody>
                    <a:bodyPr/>
                    <a:lstStyle/>
                    <a:p>
                      <a:pPr algn="r" fontAlgn="b"/>
                      <a:r>
                        <a:rPr lang="en-US" sz="1600" u="none" strike="noStrike">
                          <a:effectLst/>
                        </a:rPr>
                        <a:t>5300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Membership Development</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35182464"/>
                  </a:ext>
                </a:extLst>
              </a:tr>
              <a:tr h="252377">
                <a:tc>
                  <a:txBody>
                    <a:bodyPr/>
                    <a:lstStyle/>
                    <a:p>
                      <a:pPr algn="r" fontAlgn="b"/>
                      <a:r>
                        <a:rPr lang="en-US" sz="1600" u="none" strike="noStrike">
                          <a:effectLst/>
                        </a:rPr>
                        <a:t>5400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Information &amp; Technology Services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3306681"/>
                  </a:ext>
                </a:extLst>
              </a:tr>
              <a:tr h="252377">
                <a:tc>
                  <a:txBody>
                    <a:bodyPr/>
                    <a:lstStyle/>
                    <a:p>
                      <a:pPr algn="r" fontAlgn="b"/>
                      <a:r>
                        <a:rPr lang="en-US" sz="1600" u="none" strike="noStrike">
                          <a:effectLst/>
                        </a:rPr>
                        <a:t>5500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General Office</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21214343"/>
                  </a:ext>
                </a:extLst>
              </a:tr>
              <a:tr h="252377">
                <a:tc>
                  <a:txBody>
                    <a:bodyPr/>
                    <a:lstStyle/>
                    <a:p>
                      <a:pPr algn="r" fontAlgn="b"/>
                      <a:r>
                        <a:rPr lang="en-US" sz="1600" u="none" strike="noStrike">
                          <a:effectLst/>
                        </a:rPr>
                        <a:t>5600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Hardware &amp; Equipment</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31257727"/>
                  </a:ext>
                </a:extLst>
              </a:tr>
              <a:tr h="252377">
                <a:tc>
                  <a:txBody>
                    <a:bodyPr/>
                    <a:lstStyle/>
                    <a:p>
                      <a:pPr algn="r" fontAlgn="b"/>
                      <a:r>
                        <a:rPr lang="en-US" sz="1600" u="none" strike="noStrike">
                          <a:effectLst/>
                        </a:rPr>
                        <a:t>5700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Insurance</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50040614"/>
                  </a:ext>
                </a:extLst>
              </a:tr>
              <a:tr h="252377">
                <a:tc>
                  <a:txBody>
                    <a:bodyPr/>
                    <a:lstStyle/>
                    <a:p>
                      <a:pPr algn="r" fontAlgn="b"/>
                      <a:r>
                        <a:rPr lang="en-US" sz="1600" u="none" strike="noStrike">
                          <a:effectLst/>
                        </a:rPr>
                        <a:t>5800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Contractual Services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52319992"/>
                  </a:ext>
                </a:extLst>
              </a:tr>
              <a:tr h="252377">
                <a:tc>
                  <a:txBody>
                    <a:bodyPr/>
                    <a:lstStyle/>
                    <a:p>
                      <a:pPr algn="r" fontAlgn="b"/>
                      <a:r>
                        <a:rPr lang="en-US" sz="1600" u="none" strike="noStrike">
                          <a:effectLst/>
                        </a:rPr>
                        <a:t>5900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Library Materials &amp; Content</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516160"/>
                  </a:ext>
                </a:extLst>
              </a:tr>
              <a:tr h="252377">
                <a:tc>
                  <a:txBody>
                    <a:bodyPr/>
                    <a:lstStyle/>
                    <a:p>
                      <a:pPr algn="r" fontAlgn="b"/>
                      <a:r>
                        <a:rPr lang="en-US" sz="1600" u="none" strike="noStrike">
                          <a:effectLst/>
                        </a:rPr>
                        <a:t>6000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Interest &amp; Fees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20653356"/>
                  </a:ext>
                </a:extLst>
              </a:tr>
            </a:tbl>
          </a:graphicData>
        </a:graphic>
      </p:graphicFrame>
    </p:spTree>
    <p:extLst>
      <p:ext uri="{BB962C8B-B14F-4D97-AF65-F5344CB8AC3E}">
        <p14:creationId xmlns:p14="http://schemas.microsoft.com/office/powerpoint/2010/main" val="43639545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5B49E0-729C-49ED-B634-04E4F69B885E}"/>
              </a:ext>
            </a:extLst>
          </p:cNvPr>
          <p:cNvSpPr>
            <a:spLocks noGrp="1"/>
          </p:cNvSpPr>
          <p:nvPr>
            <p:ph type="title"/>
          </p:nvPr>
        </p:nvSpPr>
        <p:spPr/>
        <p:txBody>
          <a:bodyPr/>
          <a:lstStyle/>
          <a:p>
            <a:r>
              <a:rPr lang="en-US"/>
              <a:t>SWAN Budget: Revenue Highlights</a:t>
            </a:r>
          </a:p>
        </p:txBody>
      </p:sp>
      <p:sp>
        <p:nvSpPr>
          <p:cNvPr id="9" name="Content Placeholder 8">
            <a:extLst>
              <a:ext uri="{FF2B5EF4-FFF2-40B4-BE49-F238E27FC236}">
                <a16:creationId xmlns:a16="http://schemas.microsoft.com/office/drawing/2014/main" id="{BB3FB8CA-FB6E-455C-839A-82A020686F90}"/>
              </a:ext>
            </a:extLst>
          </p:cNvPr>
          <p:cNvSpPr>
            <a:spLocks noGrp="1"/>
          </p:cNvSpPr>
          <p:nvPr>
            <p:ph sz="half" idx="1"/>
          </p:nvPr>
        </p:nvSpPr>
        <p:spPr/>
        <p:txBody>
          <a:bodyPr vert="horz" lIns="91440" tIns="45720" rIns="91440" bIns="45720" rtlCol="0" anchor="t">
            <a:normAutofit/>
          </a:bodyPr>
          <a:lstStyle/>
          <a:p>
            <a:pPr marL="0" indent="0">
              <a:buNone/>
            </a:pPr>
            <a:r>
              <a:rPr lang="en-US" b="1"/>
              <a:t>4010 Membership Fees </a:t>
            </a:r>
          </a:p>
          <a:p>
            <a:r>
              <a:rPr lang="en-US"/>
              <a:t>includes 6 </a:t>
            </a:r>
            <a:r>
              <a:rPr lang="en-US" err="1"/>
              <a:t>mos</a:t>
            </a:r>
            <a:r>
              <a:rPr lang="en-US"/>
              <a:t> 3 new libraries $52,565 (Jan-June 2021)</a:t>
            </a:r>
            <a:endParaRPr lang="en-US">
              <a:cs typeface="Calibri"/>
            </a:endParaRPr>
          </a:p>
          <a:p>
            <a:endParaRPr lang="en-US"/>
          </a:p>
          <a:p>
            <a:pPr marL="0" indent="0">
              <a:buNone/>
            </a:pPr>
            <a:r>
              <a:rPr lang="en-US" b="1"/>
              <a:t>4310 RAILS LLSAP Support</a:t>
            </a:r>
            <a:endParaRPr lang="en-US" b="1">
              <a:cs typeface="Calibri"/>
            </a:endParaRPr>
          </a:p>
          <a:p>
            <a:r>
              <a:rPr lang="en-US"/>
              <a:t>increase of $37,339 to $562,018 total</a:t>
            </a:r>
            <a:endParaRPr lang="en-US">
              <a:cs typeface="Calibri"/>
            </a:endParaRPr>
          </a:p>
          <a:p>
            <a:pPr marL="0" indent="0">
              <a:buNone/>
            </a:pPr>
            <a:endParaRPr lang="en-US"/>
          </a:p>
        </p:txBody>
      </p:sp>
      <p:sp>
        <p:nvSpPr>
          <p:cNvPr id="10" name="Content Placeholder 9">
            <a:extLst>
              <a:ext uri="{FF2B5EF4-FFF2-40B4-BE49-F238E27FC236}">
                <a16:creationId xmlns:a16="http://schemas.microsoft.com/office/drawing/2014/main" id="{43357048-7DCE-4E7D-A713-7912AD69481E}"/>
              </a:ext>
            </a:extLst>
          </p:cNvPr>
          <p:cNvSpPr>
            <a:spLocks noGrp="1"/>
          </p:cNvSpPr>
          <p:nvPr>
            <p:ph sz="half" idx="2"/>
          </p:nvPr>
        </p:nvSpPr>
        <p:spPr/>
        <p:txBody>
          <a:bodyPr>
            <a:normAutofit/>
          </a:bodyPr>
          <a:lstStyle/>
          <a:p>
            <a:pPr marL="0" indent="0">
              <a:buNone/>
            </a:pPr>
            <a:r>
              <a:rPr lang="en-US" b="1"/>
              <a:t>4600 Reserve Fund Transfer</a:t>
            </a:r>
          </a:p>
          <a:p>
            <a:r>
              <a:rPr lang="en-US"/>
              <a:t>$14,000 to purchase replacement credit card swipes for EMV/chip &amp; PIN</a:t>
            </a:r>
          </a:p>
          <a:p>
            <a:r>
              <a:rPr lang="en-US"/>
              <a:t>1 swipe/library = 1 EMV free from SWAN (SWAN pledge in 2015)</a:t>
            </a:r>
          </a:p>
          <a:p>
            <a:r>
              <a:rPr lang="en-US"/>
              <a:t>No device released yet, no indication of a date from ProPay</a:t>
            </a:r>
          </a:p>
        </p:txBody>
      </p:sp>
      <p:sp>
        <p:nvSpPr>
          <p:cNvPr id="7" name="Slide Number Placeholder 6">
            <a:extLst>
              <a:ext uri="{FF2B5EF4-FFF2-40B4-BE49-F238E27FC236}">
                <a16:creationId xmlns:a16="http://schemas.microsoft.com/office/drawing/2014/main" id="{A80225B4-E5A0-4677-BCF8-B8B28DFCC33A}"/>
              </a:ext>
            </a:extLst>
          </p:cNvPr>
          <p:cNvSpPr>
            <a:spLocks noGrp="1"/>
          </p:cNvSpPr>
          <p:nvPr>
            <p:ph type="sldNum" sz="quarter" idx="12"/>
          </p:nvPr>
        </p:nvSpPr>
        <p:spPr/>
        <p:txBody>
          <a:bodyPr/>
          <a:lstStyle/>
          <a:p>
            <a:fld id="{B2E8E252-A4C9-4825-B6A7-DD4A52002440}" type="slidenum">
              <a:rPr lang="en-US" smtClean="0"/>
              <a:t>11</a:t>
            </a:fld>
            <a:endParaRPr lang="en-US"/>
          </a:p>
        </p:txBody>
      </p:sp>
    </p:spTree>
    <p:extLst>
      <p:ext uri="{BB962C8B-B14F-4D97-AF65-F5344CB8AC3E}">
        <p14:creationId xmlns:p14="http://schemas.microsoft.com/office/powerpoint/2010/main" val="163849460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5B49E0-729C-49ED-B634-04E4F69B885E}"/>
              </a:ext>
            </a:extLst>
          </p:cNvPr>
          <p:cNvSpPr>
            <a:spLocks noGrp="1"/>
          </p:cNvSpPr>
          <p:nvPr>
            <p:ph type="title"/>
          </p:nvPr>
        </p:nvSpPr>
        <p:spPr/>
        <p:txBody>
          <a:bodyPr/>
          <a:lstStyle/>
          <a:p>
            <a:r>
              <a:rPr lang="en-US"/>
              <a:t>SWAN Budget: Expense Highlights</a:t>
            </a:r>
          </a:p>
        </p:txBody>
      </p:sp>
      <p:sp>
        <p:nvSpPr>
          <p:cNvPr id="9" name="Content Placeholder 8">
            <a:extLst>
              <a:ext uri="{FF2B5EF4-FFF2-40B4-BE49-F238E27FC236}">
                <a16:creationId xmlns:a16="http://schemas.microsoft.com/office/drawing/2014/main" id="{BB3FB8CA-FB6E-455C-839A-82A020686F90}"/>
              </a:ext>
            </a:extLst>
          </p:cNvPr>
          <p:cNvSpPr>
            <a:spLocks noGrp="1"/>
          </p:cNvSpPr>
          <p:nvPr>
            <p:ph sz="half" idx="1"/>
          </p:nvPr>
        </p:nvSpPr>
        <p:spPr/>
        <p:txBody>
          <a:bodyPr>
            <a:normAutofit lnSpcReduction="10000"/>
          </a:bodyPr>
          <a:lstStyle/>
          <a:p>
            <a:pPr marL="0" indent="0">
              <a:buNone/>
            </a:pPr>
            <a:r>
              <a:rPr lang="en-US" b="1"/>
              <a:t>5000 Salaries &amp; Wages </a:t>
            </a:r>
          </a:p>
          <a:p>
            <a:r>
              <a:rPr lang="en-US"/>
              <a:t>no increase</a:t>
            </a:r>
          </a:p>
          <a:p>
            <a:pPr marL="0" indent="0">
              <a:buNone/>
            </a:pPr>
            <a:r>
              <a:rPr lang="en-US" b="1"/>
              <a:t>5020 Personnel Benefits</a:t>
            </a:r>
          </a:p>
          <a:p>
            <a:r>
              <a:rPr lang="en-US"/>
              <a:t>anticipates 10% increase in 2021 (2</a:t>
            </a:r>
            <a:r>
              <a:rPr lang="en-US" baseline="30000"/>
              <a:t>nd</a:t>
            </a:r>
            <a:r>
              <a:rPr lang="en-US"/>
              <a:t> half of FY21 budget)</a:t>
            </a:r>
          </a:p>
          <a:p>
            <a:pPr marL="0" indent="0">
              <a:buNone/>
            </a:pPr>
            <a:r>
              <a:rPr lang="en-US" b="1"/>
              <a:t>5200	Professional Development</a:t>
            </a:r>
          </a:p>
          <a:p>
            <a:pPr marL="0" indent="0">
              <a:buNone/>
            </a:pPr>
            <a:r>
              <a:rPr lang="en-US" b="1"/>
              <a:t>5300	Membership Development</a:t>
            </a:r>
          </a:p>
          <a:p>
            <a:r>
              <a:rPr lang="en-US"/>
              <a:t>has SWAN Expo speaker fees, travel to libraries, meeting hosting</a:t>
            </a:r>
          </a:p>
          <a:p>
            <a:pPr marL="0" indent="0">
              <a:buNone/>
            </a:pPr>
            <a:endParaRPr lang="en-US"/>
          </a:p>
        </p:txBody>
      </p:sp>
      <p:sp>
        <p:nvSpPr>
          <p:cNvPr id="10" name="Content Placeholder 9">
            <a:extLst>
              <a:ext uri="{FF2B5EF4-FFF2-40B4-BE49-F238E27FC236}">
                <a16:creationId xmlns:a16="http://schemas.microsoft.com/office/drawing/2014/main" id="{43357048-7DCE-4E7D-A713-7912AD69481E}"/>
              </a:ext>
            </a:extLst>
          </p:cNvPr>
          <p:cNvSpPr>
            <a:spLocks noGrp="1"/>
          </p:cNvSpPr>
          <p:nvPr>
            <p:ph sz="half" idx="2"/>
          </p:nvPr>
        </p:nvSpPr>
        <p:spPr/>
        <p:txBody>
          <a:bodyPr>
            <a:normAutofit lnSpcReduction="10000"/>
          </a:bodyPr>
          <a:lstStyle/>
          <a:p>
            <a:pPr marL="0" indent="0">
              <a:buNone/>
            </a:pPr>
            <a:r>
              <a:rPr lang="en-US" b="1"/>
              <a:t>5440	Library Services Platform</a:t>
            </a:r>
            <a:r>
              <a:rPr lang="en-US"/>
              <a:t> $43,800 increase to $927,200</a:t>
            </a:r>
          </a:p>
          <a:p>
            <a:r>
              <a:rPr lang="en-US"/>
              <a:t>Added licensing for 3 new libraries for SirsiDynix, EBSCO, &amp; OCLC</a:t>
            </a:r>
          </a:p>
          <a:p>
            <a:r>
              <a:rPr lang="en-US"/>
              <a:t>SirsiDynix add-on $7,944</a:t>
            </a:r>
          </a:p>
          <a:p>
            <a:r>
              <a:rPr lang="en-US"/>
              <a:t>OCLC add-on cost $21,571</a:t>
            </a:r>
          </a:p>
          <a:p>
            <a:r>
              <a:rPr lang="en-US"/>
              <a:t>EBSCO now 3-year agreement locked in 1% escalation (was 5%)</a:t>
            </a:r>
          </a:p>
        </p:txBody>
      </p:sp>
      <p:sp>
        <p:nvSpPr>
          <p:cNvPr id="7" name="Slide Number Placeholder 6">
            <a:extLst>
              <a:ext uri="{FF2B5EF4-FFF2-40B4-BE49-F238E27FC236}">
                <a16:creationId xmlns:a16="http://schemas.microsoft.com/office/drawing/2014/main" id="{A80225B4-E5A0-4677-BCF8-B8B28DFCC33A}"/>
              </a:ext>
            </a:extLst>
          </p:cNvPr>
          <p:cNvSpPr>
            <a:spLocks noGrp="1"/>
          </p:cNvSpPr>
          <p:nvPr>
            <p:ph type="sldNum" sz="quarter" idx="12"/>
          </p:nvPr>
        </p:nvSpPr>
        <p:spPr/>
        <p:txBody>
          <a:bodyPr/>
          <a:lstStyle/>
          <a:p>
            <a:fld id="{B2E8E252-A4C9-4825-B6A7-DD4A52002440}" type="slidenum">
              <a:rPr lang="en-US" smtClean="0"/>
              <a:t>12</a:t>
            </a:fld>
            <a:endParaRPr lang="en-US"/>
          </a:p>
        </p:txBody>
      </p:sp>
    </p:spTree>
    <p:extLst>
      <p:ext uri="{BB962C8B-B14F-4D97-AF65-F5344CB8AC3E}">
        <p14:creationId xmlns:p14="http://schemas.microsoft.com/office/powerpoint/2010/main" val="312323438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5B49E0-729C-49ED-B634-04E4F69B885E}"/>
              </a:ext>
            </a:extLst>
          </p:cNvPr>
          <p:cNvSpPr>
            <a:spLocks noGrp="1"/>
          </p:cNvSpPr>
          <p:nvPr>
            <p:ph type="title"/>
          </p:nvPr>
        </p:nvSpPr>
        <p:spPr/>
        <p:txBody>
          <a:bodyPr/>
          <a:lstStyle/>
          <a:p>
            <a:r>
              <a:rPr lang="en-US"/>
              <a:t>SWAN Budget: Expense Highlights</a:t>
            </a:r>
          </a:p>
        </p:txBody>
      </p:sp>
      <p:sp>
        <p:nvSpPr>
          <p:cNvPr id="9" name="Content Placeholder 8">
            <a:extLst>
              <a:ext uri="{FF2B5EF4-FFF2-40B4-BE49-F238E27FC236}">
                <a16:creationId xmlns:a16="http://schemas.microsoft.com/office/drawing/2014/main" id="{BB3FB8CA-FB6E-455C-839A-82A020686F90}"/>
              </a:ext>
            </a:extLst>
          </p:cNvPr>
          <p:cNvSpPr>
            <a:spLocks noGrp="1"/>
          </p:cNvSpPr>
          <p:nvPr>
            <p:ph sz="half" idx="1"/>
          </p:nvPr>
        </p:nvSpPr>
        <p:spPr/>
        <p:txBody>
          <a:bodyPr>
            <a:normAutofit fontScale="92500" lnSpcReduction="20000"/>
          </a:bodyPr>
          <a:lstStyle/>
          <a:p>
            <a:pPr marL="0" indent="0">
              <a:buNone/>
            </a:pPr>
            <a:r>
              <a:rPr lang="en-US" b="1" dirty="0"/>
              <a:t>5620	Hardware $62,200 increase</a:t>
            </a:r>
          </a:p>
          <a:p>
            <a:r>
              <a:rPr lang="en-US" dirty="0"/>
              <a:t>one-time staff laptop refresh $44K (offset by Reserve Fund Transfer)</a:t>
            </a:r>
          </a:p>
          <a:p>
            <a:r>
              <a:rPr lang="en-US" dirty="0"/>
              <a:t>group purchase pass-thru of $14K for EMV devices (offset by revenue invoicing libraries replacing swipes)</a:t>
            </a:r>
          </a:p>
          <a:p>
            <a:pPr marL="514350" indent="-514350">
              <a:buAutoNum type="arabicPlain" startAt="5850"/>
            </a:pPr>
            <a:r>
              <a:rPr lang="en-US" b="1" dirty="0"/>
              <a:t>   Contractual Agreements</a:t>
            </a:r>
          </a:p>
          <a:p>
            <a:r>
              <a:rPr lang="en-US" dirty="0"/>
              <a:t>includes the one-time expenses for adding 3 new libraries, which is offset by 4320 Other Grant Revenue $56,500 (RAILS Catalog Grant)</a:t>
            </a:r>
          </a:p>
          <a:p>
            <a:pPr marL="0" indent="0">
              <a:buNone/>
            </a:pPr>
            <a:endParaRPr lang="en-US" dirty="0"/>
          </a:p>
        </p:txBody>
      </p:sp>
      <p:sp>
        <p:nvSpPr>
          <p:cNvPr id="10" name="Content Placeholder 9">
            <a:extLst>
              <a:ext uri="{FF2B5EF4-FFF2-40B4-BE49-F238E27FC236}">
                <a16:creationId xmlns:a16="http://schemas.microsoft.com/office/drawing/2014/main" id="{43357048-7DCE-4E7D-A713-7912AD69481E}"/>
              </a:ext>
            </a:extLst>
          </p:cNvPr>
          <p:cNvSpPr>
            <a:spLocks noGrp="1"/>
          </p:cNvSpPr>
          <p:nvPr>
            <p:ph sz="half" idx="2"/>
          </p:nvPr>
        </p:nvSpPr>
        <p:spPr/>
        <p:txBody>
          <a:bodyPr>
            <a:normAutofit fontScale="92500" lnSpcReduction="20000"/>
          </a:bodyPr>
          <a:lstStyle/>
          <a:p>
            <a:pPr marL="0" indent="0">
              <a:buNone/>
            </a:pPr>
            <a:r>
              <a:rPr lang="en-US" b="1" dirty="0"/>
              <a:t>5910  Library Materials &amp; Content</a:t>
            </a:r>
          </a:p>
          <a:p>
            <a:r>
              <a:rPr lang="en-US" dirty="0"/>
              <a:t>$5,000 from reserves to test purchase of popular book titles to help with new item demand &amp; hold queues</a:t>
            </a:r>
          </a:p>
          <a:p>
            <a:pPr marL="0" indent="0">
              <a:buNone/>
            </a:pPr>
            <a:endParaRPr lang="en-US" dirty="0"/>
          </a:p>
          <a:p>
            <a:pPr marL="0" indent="0">
              <a:buNone/>
            </a:pPr>
            <a:r>
              <a:rPr lang="en-US" b="1" dirty="0"/>
              <a:t>5990  Group Purchases Content</a:t>
            </a:r>
          </a:p>
          <a:p>
            <a:r>
              <a:rPr lang="en-US" dirty="0"/>
              <a:t>This is where the $420K EBSCO group-purchase expense would be recorded</a:t>
            </a:r>
          </a:p>
          <a:p>
            <a:r>
              <a:rPr lang="en-US" dirty="0"/>
              <a:t>Revenue offset would be 4190 Member Group Purchase Receipts</a:t>
            </a:r>
          </a:p>
        </p:txBody>
      </p:sp>
      <p:sp>
        <p:nvSpPr>
          <p:cNvPr id="7" name="Slide Number Placeholder 6">
            <a:extLst>
              <a:ext uri="{FF2B5EF4-FFF2-40B4-BE49-F238E27FC236}">
                <a16:creationId xmlns:a16="http://schemas.microsoft.com/office/drawing/2014/main" id="{A80225B4-E5A0-4677-BCF8-B8B28DFCC33A}"/>
              </a:ext>
            </a:extLst>
          </p:cNvPr>
          <p:cNvSpPr>
            <a:spLocks noGrp="1"/>
          </p:cNvSpPr>
          <p:nvPr>
            <p:ph type="sldNum" sz="quarter" idx="12"/>
          </p:nvPr>
        </p:nvSpPr>
        <p:spPr/>
        <p:txBody>
          <a:bodyPr/>
          <a:lstStyle/>
          <a:p>
            <a:fld id="{B2E8E252-A4C9-4825-B6A7-DD4A52002440}" type="slidenum">
              <a:rPr lang="en-US" smtClean="0"/>
              <a:t>13</a:t>
            </a:fld>
            <a:endParaRPr lang="en-US"/>
          </a:p>
        </p:txBody>
      </p:sp>
    </p:spTree>
    <p:extLst>
      <p:ext uri="{BB962C8B-B14F-4D97-AF65-F5344CB8AC3E}">
        <p14:creationId xmlns:p14="http://schemas.microsoft.com/office/powerpoint/2010/main" val="61024158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AE27-7171-4231-B2C6-B2DFB8048740}"/>
              </a:ext>
            </a:extLst>
          </p:cNvPr>
          <p:cNvSpPr>
            <a:spLocks noGrp="1"/>
          </p:cNvSpPr>
          <p:nvPr>
            <p:ph type="title"/>
          </p:nvPr>
        </p:nvSpPr>
        <p:spPr/>
        <p:txBody>
          <a:bodyPr/>
          <a:lstStyle/>
          <a:p>
            <a:r>
              <a:rPr lang="en-US"/>
              <a:t>Budget Question &amp; Answer Time</a:t>
            </a:r>
          </a:p>
        </p:txBody>
      </p:sp>
      <p:sp>
        <p:nvSpPr>
          <p:cNvPr id="3" name="Content Placeholder 2">
            <a:extLst>
              <a:ext uri="{FF2B5EF4-FFF2-40B4-BE49-F238E27FC236}">
                <a16:creationId xmlns:a16="http://schemas.microsoft.com/office/drawing/2014/main" id="{B443A892-6A5F-4027-83E4-81EEB18CE0EB}"/>
              </a:ext>
            </a:extLst>
          </p:cNvPr>
          <p:cNvSpPr>
            <a:spLocks noGrp="1"/>
          </p:cNvSpPr>
          <p:nvPr>
            <p:ph sz="half" idx="1"/>
          </p:nvPr>
        </p:nvSpPr>
        <p:spPr/>
        <p:txBody>
          <a:bodyPr>
            <a:normAutofit lnSpcReduction="10000"/>
          </a:bodyPr>
          <a:lstStyle/>
          <a:p>
            <a:pPr marL="0" indent="0">
              <a:buNone/>
            </a:pPr>
            <a:r>
              <a:rPr lang="en-US" b="1"/>
              <a:t>Budget Approval</a:t>
            </a:r>
          </a:p>
          <a:p>
            <a:r>
              <a:rPr lang="en-US"/>
              <a:t>Depending on SWAN </a:t>
            </a:r>
            <a:r>
              <a:rPr lang="en-US" err="1"/>
              <a:t>ByLaws</a:t>
            </a:r>
            <a:r>
              <a:rPr lang="en-US"/>
              <a:t> changes!</a:t>
            </a:r>
          </a:p>
          <a:p>
            <a:r>
              <a:rPr lang="en-US"/>
              <a:t>Roll-call vote</a:t>
            </a:r>
          </a:p>
          <a:p>
            <a:r>
              <a:rPr lang="en-US"/>
              <a:t>Online poll</a:t>
            </a:r>
          </a:p>
          <a:p>
            <a:endParaRPr lang="en-US"/>
          </a:p>
        </p:txBody>
      </p:sp>
      <p:sp>
        <p:nvSpPr>
          <p:cNvPr id="4" name="Content Placeholder 3">
            <a:extLst>
              <a:ext uri="{FF2B5EF4-FFF2-40B4-BE49-F238E27FC236}">
                <a16:creationId xmlns:a16="http://schemas.microsoft.com/office/drawing/2014/main" id="{3CD65DB5-D785-48F8-A430-16997007F3E5}"/>
              </a:ext>
            </a:extLst>
          </p:cNvPr>
          <p:cNvSpPr>
            <a:spLocks noGrp="1"/>
          </p:cNvSpPr>
          <p:nvPr>
            <p:ph sz="half" idx="2"/>
          </p:nvPr>
        </p:nvSpPr>
        <p:spPr/>
        <p:txBody>
          <a:bodyPr>
            <a:normAutofit lnSpcReduction="10000"/>
          </a:bodyPr>
          <a:lstStyle/>
          <a:p>
            <a:pPr marL="0" indent="0">
              <a:buNone/>
            </a:pPr>
            <a:r>
              <a:rPr lang="en-US" b="1"/>
              <a:t>Article V - Financial matters</a:t>
            </a:r>
          </a:p>
          <a:p>
            <a:pPr marL="0" indent="0">
              <a:buNone/>
            </a:pPr>
            <a:r>
              <a:rPr lang="en-US" b="1"/>
              <a:t>Section 1. Budget</a:t>
            </a:r>
          </a:p>
          <a:p>
            <a:pPr marL="0" indent="0">
              <a:buNone/>
            </a:pPr>
            <a:r>
              <a:rPr lang="en-US"/>
              <a:t>The proposed budget and Annual Fees Schedule shall be approved by a vote of two-thirds (2/3) of all of the Members present at the March Quarterly meeting. The Member Libraries that are not present at the March meeting shall be deemed to have approved said budget.</a:t>
            </a:r>
          </a:p>
        </p:txBody>
      </p:sp>
      <p:sp>
        <p:nvSpPr>
          <p:cNvPr id="5" name="Slide Number Placeholder 4">
            <a:extLst>
              <a:ext uri="{FF2B5EF4-FFF2-40B4-BE49-F238E27FC236}">
                <a16:creationId xmlns:a16="http://schemas.microsoft.com/office/drawing/2014/main" id="{CA04DA91-0D43-4CE4-A673-774B8CF6ACAB}"/>
              </a:ext>
            </a:extLst>
          </p:cNvPr>
          <p:cNvSpPr>
            <a:spLocks noGrp="1"/>
          </p:cNvSpPr>
          <p:nvPr>
            <p:ph type="sldNum" sz="quarter" idx="12"/>
          </p:nvPr>
        </p:nvSpPr>
        <p:spPr/>
        <p:txBody>
          <a:bodyPr/>
          <a:lstStyle/>
          <a:p>
            <a:fld id="{B2E8E252-A4C9-4825-B6A7-DD4A52002440}" type="slidenum">
              <a:rPr lang="en-US" smtClean="0"/>
              <a:t>14</a:t>
            </a:fld>
            <a:endParaRPr lang="en-US"/>
          </a:p>
        </p:txBody>
      </p:sp>
    </p:spTree>
    <p:extLst>
      <p:ext uri="{BB962C8B-B14F-4D97-AF65-F5344CB8AC3E}">
        <p14:creationId xmlns:p14="http://schemas.microsoft.com/office/powerpoint/2010/main" val="86501037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7C15-1A3A-46FF-9F14-7D0DF01B7489}"/>
              </a:ext>
            </a:extLst>
          </p:cNvPr>
          <p:cNvSpPr>
            <a:spLocks noGrp="1"/>
          </p:cNvSpPr>
          <p:nvPr>
            <p:ph type="title"/>
          </p:nvPr>
        </p:nvSpPr>
        <p:spPr/>
        <p:txBody>
          <a:bodyPr/>
          <a:lstStyle/>
          <a:p>
            <a:r>
              <a:rPr lang="en-US"/>
              <a:t>Board Election</a:t>
            </a:r>
          </a:p>
        </p:txBody>
      </p:sp>
      <p:graphicFrame>
        <p:nvGraphicFramePr>
          <p:cNvPr id="7" name="Content Placeholder 6">
            <a:extLst>
              <a:ext uri="{FF2B5EF4-FFF2-40B4-BE49-F238E27FC236}">
                <a16:creationId xmlns:a16="http://schemas.microsoft.com/office/drawing/2014/main" id="{F4352A7A-603B-40C8-AC46-BC3CCF61E5AA}"/>
              </a:ext>
            </a:extLst>
          </p:cNvPr>
          <p:cNvGraphicFramePr>
            <a:graphicFrameLocks noGrp="1"/>
          </p:cNvGraphicFramePr>
          <p:nvPr>
            <p:ph idx="1"/>
            <p:extLst>
              <p:ext uri="{D42A27DB-BD31-4B8C-83A1-F6EECF244321}">
                <p14:modId xmlns:p14="http://schemas.microsoft.com/office/powerpoint/2010/main" val="4243075384"/>
              </p:ext>
            </p:extLst>
          </p:nvPr>
        </p:nvGraphicFramePr>
        <p:xfrm>
          <a:off x="669303" y="1596821"/>
          <a:ext cx="10925666" cy="3664358"/>
        </p:xfrm>
        <a:graphic>
          <a:graphicData uri="http://schemas.openxmlformats.org/drawingml/2006/table">
            <a:tbl>
              <a:tblPr firstCol="1" bandRow="1">
                <a:tableStyleId>{3B4B98B0-60AC-42C2-AFA5-B58CD77FA1E5}</a:tableStyleId>
              </a:tblPr>
              <a:tblGrid>
                <a:gridCol w="7386365">
                  <a:extLst>
                    <a:ext uri="{9D8B030D-6E8A-4147-A177-3AD203B41FA5}">
                      <a16:colId xmlns:a16="http://schemas.microsoft.com/office/drawing/2014/main" val="3716727622"/>
                    </a:ext>
                  </a:extLst>
                </a:gridCol>
                <a:gridCol w="3539301">
                  <a:extLst>
                    <a:ext uri="{9D8B030D-6E8A-4147-A177-3AD203B41FA5}">
                      <a16:colId xmlns:a16="http://schemas.microsoft.com/office/drawing/2014/main" val="1933400474"/>
                    </a:ext>
                  </a:extLst>
                </a:gridCol>
              </a:tblGrid>
              <a:tr h="446439">
                <a:tc>
                  <a:txBody>
                    <a:bodyPr/>
                    <a:lstStyle/>
                    <a:p>
                      <a:pPr marL="0" marR="0">
                        <a:lnSpc>
                          <a:spcPct val="107000"/>
                        </a:lnSpc>
                        <a:spcBef>
                          <a:spcPts val="0"/>
                        </a:spcBef>
                        <a:spcAft>
                          <a:spcPts val="0"/>
                        </a:spcAft>
                      </a:pPr>
                      <a:r>
                        <a:rPr lang="en-US" sz="1600">
                          <a:effectLst/>
                        </a:rPr>
                        <a:t>Election Process Announced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March 5 (Quarterly)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8829301"/>
                  </a:ext>
                </a:extLst>
              </a:tr>
              <a:tr h="446439">
                <a:tc>
                  <a:txBody>
                    <a:bodyPr/>
                    <a:lstStyle/>
                    <a:p>
                      <a:pPr marL="0" marR="0">
                        <a:lnSpc>
                          <a:spcPct val="107000"/>
                        </a:lnSpc>
                        <a:spcBef>
                          <a:spcPts val="0"/>
                        </a:spcBef>
                        <a:spcAft>
                          <a:spcPts val="0"/>
                        </a:spcAft>
                      </a:pPr>
                      <a:r>
                        <a:rPr lang="en-US" sz="1600">
                          <a:effectLst/>
                        </a:rPr>
                        <a:t>Self-Nominations Accepted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March 5 - 22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7921865"/>
                  </a:ext>
                </a:extLst>
              </a:tr>
              <a:tr h="446439">
                <a:tc>
                  <a:txBody>
                    <a:bodyPr/>
                    <a:lstStyle/>
                    <a:p>
                      <a:pPr marL="0" marR="0">
                        <a:lnSpc>
                          <a:spcPct val="107000"/>
                        </a:lnSpc>
                        <a:spcBef>
                          <a:spcPts val="0"/>
                        </a:spcBef>
                        <a:spcAft>
                          <a:spcPts val="0"/>
                        </a:spcAft>
                      </a:pPr>
                      <a:r>
                        <a:rPr lang="en-US" sz="1600">
                          <a:effectLst/>
                        </a:rPr>
                        <a:t>Names of Candidates Released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April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9442203"/>
                  </a:ext>
                </a:extLst>
              </a:tr>
              <a:tr h="480056">
                <a:tc>
                  <a:txBody>
                    <a:bodyPr/>
                    <a:lstStyle/>
                    <a:p>
                      <a:pPr marL="0" marR="0">
                        <a:lnSpc>
                          <a:spcPct val="107000"/>
                        </a:lnSpc>
                        <a:spcBef>
                          <a:spcPts val="0"/>
                        </a:spcBef>
                        <a:spcAft>
                          <a:spcPts val="0"/>
                        </a:spcAft>
                      </a:pPr>
                      <a:r>
                        <a:rPr lang="en-US" sz="1600">
                          <a:effectLst/>
                        </a:rPr>
                        <a:t>In Person Ballot at June Quarterly Meeting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6 (Quarterly)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7749978"/>
                  </a:ext>
                </a:extLst>
              </a:tr>
              <a:tr h="446439">
                <a:tc>
                  <a:txBody>
                    <a:bodyPr/>
                    <a:lstStyle/>
                    <a:p>
                      <a:pPr marL="0" marR="0">
                        <a:lnSpc>
                          <a:spcPct val="107000"/>
                        </a:lnSpc>
                        <a:spcBef>
                          <a:spcPts val="0"/>
                        </a:spcBef>
                        <a:spcAft>
                          <a:spcPts val="0"/>
                        </a:spcAft>
                      </a:pPr>
                      <a:r>
                        <a:rPr lang="en-US" sz="1600">
                          <a:effectLst/>
                        </a:rPr>
                        <a:t>Results Announced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6 (Quarterly)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2444919"/>
                  </a:ext>
                </a:extLst>
              </a:tr>
              <a:tr h="505668">
                <a:tc>
                  <a:txBody>
                    <a:bodyPr/>
                    <a:lstStyle/>
                    <a:p>
                      <a:pPr marL="0" marR="0">
                        <a:lnSpc>
                          <a:spcPct val="107000"/>
                        </a:lnSpc>
                        <a:spcBef>
                          <a:spcPts val="0"/>
                        </a:spcBef>
                        <a:spcAft>
                          <a:spcPts val="0"/>
                        </a:spcAft>
                      </a:pPr>
                      <a:r>
                        <a:rPr lang="en-US" sz="1600">
                          <a:effectLst/>
                        </a:rPr>
                        <a:t>Elected Candidates invited to June SWAN Board Meeting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4645736"/>
                  </a:ext>
                </a:extLst>
              </a:tr>
              <a:tr h="446439">
                <a:tc>
                  <a:txBody>
                    <a:bodyPr/>
                    <a:lstStyle/>
                    <a:p>
                      <a:pPr marL="0" marR="0">
                        <a:lnSpc>
                          <a:spcPct val="107000"/>
                        </a:lnSpc>
                        <a:spcBef>
                          <a:spcPts val="0"/>
                        </a:spcBef>
                        <a:spcAft>
                          <a:spcPts val="0"/>
                        </a:spcAft>
                      </a:pPr>
                      <a:r>
                        <a:rPr lang="en-US" sz="1600">
                          <a:effectLst/>
                        </a:rPr>
                        <a:t>Candidates’ Terms Begin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4962942"/>
                  </a:ext>
                </a:extLst>
              </a:tr>
              <a:tr h="446439">
                <a:tc>
                  <a:txBody>
                    <a:bodyPr/>
                    <a:lstStyle/>
                    <a:p>
                      <a:pPr marL="0" marR="0">
                        <a:lnSpc>
                          <a:spcPct val="107000"/>
                        </a:lnSpc>
                        <a:spcBef>
                          <a:spcPts val="0"/>
                        </a:spcBef>
                        <a:spcAft>
                          <a:spcPts val="0"/>
                        </a:spcAft>
                      </a:pPr>
                      <a:r>
                        <a:rPr lang="en-US" sz="1600">
                          <a:effectLst/>
                        </a:rPr>
                        <a:t>July Board Meeting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373551"/>
                  </a:ext>
                </a:extLst>
              </a:tr>
            </a:tbl>
          </a:graphicData>
        </a:graphic>
      </p:graphicFrame>
      <p:sp>
        <p:nvSpPr>
          <p:cNvPr id="5" name="Slide Number Placeholder 4">
            <a:extLst>
              <a:ext uri="{FF2B5EF4-FFF2-40B4-BE49-F238E27FC236}">
                <a16:creationId xmlns:a16="http://schemas.microsoft.com/office/drawing/2014/main" id="{F2063894-741A-4CD4-ACCC-87FA3456270C}"/>
              </a:ext>
            </a:extLst>
          </p:cNvPr>
          <p:cNvSpPr>
            <a:spLocks noGrp="1"/>
          </p:cNvSpPr>
          <p:nvPr>
            <p:ph type="sldNum" sz="quarter" idx="12"/>
          </p:nvPr>
        </p:nvSpPr>
        <p:spPr/>
        <p:txBody>
          <a:bodyPr/>
          <a:lstStyle/>
          <a:p>
            <a:fld id="{B2E8E252-A4C9-4825-B6A7-DD4A52002440}" type="slidenum">
              <a:rPr lang="en-US" smtClean="0"/>
              <a:t>15</a:t>
            </a:fld>
            <a:endParaRPr lang="en-US"/>
          </a:p>
        </p:txBody>
      </p:sp>
    </p:spTree>
    <p:extLst>
      <p:ext uri="{BB962C8B-B14F-4D97-AF65-F5344CB8AC3E}">
        <p14:creationId xmlns:p14="http://schemas.microsoft.com/office/powerpoint/2010/main" val="327251226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321C-39A2-4684-8B80-75B48E9B55CB}"/>
              </a:ext>
            </a:extLst>
          </p:cNvPr>
          <p:cNvSpPr>
            <a:spLocks noGrp="1"/>
          </p:cNvSpPr>
          <p:nvPr>
            <p:ph type="title"/>
          </p:nvPr>
        </p:nvSpPr>
        <p:spPr>
          <a:xfrm>
            <a:off x="648929" y="629266"/>
            <a:ext cx="5100118" cy="1676603"/>
          </a:xfrm>
        </p:spPr>
        <p:txBody>
          <a:bodyPr>
            <a:normAutofit/>
          </a:bodyPr>
          <a:lstStyle/>
          <a:p>
            <a:r>
              <a:rPr lang="en-US"/>
              <a:t>Fine Free Panel Notes</a:t>
            </a:r>
          </a:p>
        </p:txBody>
      </p:sp>
      <p:sp>
        <p:nvSpPr>
          <p:cNvPr id="3" name="Content Placeholder 2">
            <a:extLst>
              <a:ext uri="{FF2B5EF4-FFF2-40B4-BE49-F238E27FC236}">
                <a16:creationId xmlns:a16="http://schemas.microsoft.com/office/drawing/2014/main" id="{CC9960E2-8A33-44B6-81D7-E3E4E1FC592D}"/>
              </a:ext>
            </a:extLst>
          </p:cNvPr>
          <p:cNvSpPr>
            <a:spLocks noGrp="1"/>
          </p:cNvSpPr>
          <p:nvPr>
            <p:ph idx="1"/>
          </p:nvPr>
        </p:nvSpPr>
        <p:spPr>
          <a:xfrm>
            <a:off x="648930" y="2052535"/>
            <a:ext cx="5246031" cy="4668939"/>
          </a:xfrm>
        </p:spPr>
        <p:txBody>
          <a:bodyPr>
            <a:normAutofit/>
          </a:bodyPr>
          <a:lstStyle/>
          <a:p>
            <a:r>
              <a:rPr lang="en-US" sz="2400"/>
              <a:t>Overdue fines represented a regressive tax on people who can least afford them</a:t>
            </a:r>
          </a:p>
          <a:p>
            <a:r>
              <a:rPr lang="en-US" sz="2400"/>
              <a:t>Staff morale and efficiency improved – better able to have quality engagements with patrons</a:t>
            </a:r>
          </a:p>
          <a:p>
            <a:r>
              <a:rPr lang="en-US" sz="2400"/>
              <a:t>Juvenile card registration went up</a:t>
            </a:r>
          </a:p>
          <a:p>
            <a:r>
              <a:rPr lang="en-US" sz="2400"/>
              <a:t>Material returns went up</a:t>
            </a:r>
          </a:p>
          <a:p>
            <a:r>
              <a:rPr lang="en-US" sz="2400"/>
              <a:t>General patron behavior did not change – elimination of overdue fines did not cause increase in days overdue on average</a:t>
            </a:r>
          </a:p>
        </p:txBody>
      </p:sp>
      <p:pic>
        <p:nvPicPr>
          <p:cNvPr id="6" name="Picture 5" descr="A picture containing person, man, laying, lying&#10;&#10;Description automatically generated">
            <a:extLst>
              <a:ext uri="{FF2B5EF4-FFF2-40B4-BE49-F238E27FC236}">
                <a16:creationId xmlns:a16="http://schemas.microsoft.com/office/drawing/2014/main" id="{D4E1189B-DFD5-45C4-B9CF-DAB7680ED5AC}"/>
              </a:ext>
            </a:extLst>
          </p:cNvPr>
          <p:cNvPicPr>
            <a:picLocks noChangeAspect="1"/>
          </p:cNvPicPr>
          <p:nvPr/>
        </p:nvPicPr>
        <p:blipFill rotWithShape="1">
          <a:blip r:embed="rId2">
            <a:extLst>
              <a:ext uri="{28A0092B-C50C-407E-A947-70E740481C1C}">
                <a14:useLocalDpi xmlns:a14="http://schemas.microsoft.com/office/drawing/2010/main" val="0"/>
              </a:ext>
            </a:extLst>
          </a:blip>
          <a:srcRect l="9228" t="19491" r="22672" b="-2"/>
          <a:stretch/>
        </p:blipFill>
        <p:spPr>
          <a:xfrm rot="5400000">
            <a:off x="5722588" y="388587"/>
            <a:ext cx="6858000" cy="6080825"/>
          </a:xfrm>
          <a:prstGeom prst="rect">
            <a:avLst/>
          </a:prstGeom>
          <a:effectLst/>
        </p:spPr>
      </p:pic>
      <p:sp>
        <p:nvSpPr>
          <p:cNvPr id="4" name="Slide Number Placeholder 3">
            <a:extLst>
              <a:ext uri="{FF2B5EF4-FFF2-40B4-BE49-F238E27FC236}">
                <a16:creationId xmlns:a16="http://schemas.microsoft.com/office/drawing/2014/main" id="{78AC91B7-663C-45DA-A720-AEC1631A53A7}"/>
              </a:ext>
            </a:extLst>
          </p:cNvPr>
          <p:cNvSpPr>
            <a:spLocks noGrp="1"/>
          </p:cNvSpPr>
          <p:nvPr>
            <p:ph type="sldNum" sz="quarter" idx="12"/>
          </p:nvPr>
        </p:nvSpPr>
        <p:spPr>
          <a:xfrm>
            <a:off x="10853928" y="6356350"/>
            <a:ext cx="685800" cy="365125"/>
          </a:xfrm>
        </p:spPr>
        <p:txBody>
          <a:bodyPr>
            <a:normAutofit/>
          </a:bodyPr>
          <a:lstStyle/>
          <a:p>
            <a:pPr algn="l">
              <a:spcAft>
                <a:spcPts val="600"/>
              </a:spcAft>
            </a:pPr>
            <a:fld id="{B2E8E252-A4C9-4825-B6A7-DD4A52002440}" type="slidenum">
              <a:rPr lang="en-US">
                <a:solidFill>
                  <a:srgbClr val="FFFFFF"/>
                </a:solidFill>
              </a:rPr>
              <a:pPr algn="l">
                <a:spcAft>
                  <a:spcPts val="600"/>
                </a:spcAft>
              </a:pPr>
              <a:t>16</a:t>
            </a:fld>
            <a:endParaRPr lang="en-US">
              <a:solidFill>
                <a:srgbClr val="FFFFFF"/>
              </a:solidFill>
            </a:endParaRPr>
          </a:p>
        </p:txBody>
      </p:sp>
      <p:sp>
        <p:nvSpPr>
          <p:cNvPr id="7" name="TextBox 6">
            <a:extLst>
              <a:ext uri="{FF2B5EF4-FFF2-40B4-BE49-F238E27FC236}">
                <a16:creationId xmlns:a16="http://schemas.microsoft.com/office/drawing/2014/main" id="{86579F18-369B-4119-B3FA-4AA588521629}"/>
              </a:ext>
            </a:extLst>
          </p:cNvPr>
          <p:cNvSpPr txBox="1"/>
          <p:nvPr/>
        </p:nvSpPr>
        <p:spPr>
          <a:xfrm>
            <a:off x="6240878" y="6259810"/>
            <a:ext cx="4630366" cy="461665"/>
          </a:xfrm>
          <a:prstGeom prst="rect">
            <a:avLst/>
          </a:prstGeom>
          <a:noFill/>
        </p:spPr>
        <p:txBody>
          <a:bodyPr wrap="square" rtlCol="0">
            <a:spAutoFit/>
          </a:bodyPr>
          <a:lstStyle/>
          <a:p>
            <a:r>
              <a:rPr lang="en-US" sz="2400">
                <a:solidFill>
                  <a:schemeClr val="bg2"/>
                </a:solidFill>
              </a:rPr>
              <a:t>Thank you to a great panel!</a:t>
            </a:r>
          </a:p>
        </p:txBody>
      </p:sp>
    </p:spTree>
    <p:extLst>
      <p:ext uri="{BB962C8B-B14F-4D97-AF65-F5344CB8AC3E}">
        <p14:creationId xmlns:p14="http://schemas.microsoft.com/office/powerpoint/2010/main" val="378063257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5826-DDEB-41B3-BFC4-317CF4E9FC2D}"/>
              </a:ext>
            </a:extLst>
          </p:cNvPr>
          <p:cNvSpPr>
            <a:spLocks noGrp="1"/>
          </p:cNvSpPr>
          <p:nvPr>
            <p:ph type="title"/>
          </p:nvPr>
        </p:nvSpPr>
        <p:spPr/>
        <p:txBody>
          <a:bodyPr/>
          <a:lstStyle/>
          <a:p>
            <a:r>
              <a:rPr lang="en-US">
                <a:cs typeface="Calibri Light"/>
              </a:rPr>
              <a:t>Auto-renewals</a:t>
            </a:r>
            <a:endParaRPr lang="en-US"/>
          </a:p>
        </p:txBody>
      </p:sp>
      <p:sp>
        <p:nvSpPr>
          <p:cNvPr id="3" name="Content Placeholder 2">
            <a:extLst>
              <a:ext uri="{FF2B5EF4-FFF2-40B4-BE49-F238E27FC236}">
                <a16:creationId xmlns:a16="http://schemas.microsoft.com/office/drawing/2014/main" id="{7301DE25-6AA6-463E-9E20-B021E73985FE}"/>
              </a:ext>
            </a:extLst>
          </p:cNvPr>
          <p:cNvSpPr>
            <a:spLocks noGrp="1"/>
          </p:cNvSpPr>
          <p:nvPr>
            <p:ph idx="1"/>
          </p:nvPr>
        </p:nvSpPr>
        <p:spPr>
          <a:xfrm>
            <a:off x="838200" y="1825625"/>
            <a:ext cx="4720856" cy="3704525"/>
          </a:xfrm>
        </p:spPr>
        <p:txBody>
          <a:bodyPr vert="horz" lIns="91440" tIns="45720" rIns="91440" bIns="45720" rtlCol="0" anchor="t">
            <a:normAutofit/>
          </a:bodyPr>
          <a:lstStyle/>
          <a:p>
            <a:r>
              <a:rPr lang="en-US">
                <a:cs typeface="Calibri"/>
              </a:rPr>
              <a:t>Introduced June 2017</a:t>
            </a:r>
          </a:p>
          <a:p>
            <a:r>
              <a:rPr lang="en-US">
                <a:cs typeface="Calibri"/>
              </a:rPr>
              <a:t>Libraries participating</a:t>
            </a:r>
          </a:p>
          <a:p>
            <a:pPr lvl="1"/>
            <a:r>
              <a:rPr lang="en-US">
                <a:cs typeface="Calibri"/>
              </a:rPr>
              <a:t>80 public libraries</a:t>
            </a:r>
          </a:p>
          <a:p>
            <a:pPr lvl="1"/>
            <a:r>
              <a:rPr lang="en-US">
                <a:cs typeface="Calibri"/>
              </a:rPr>
              <a:t>1 academic library</a:t>
            </a:r>
          </a:p>
          <a:p>
            <a:pPr lvl="1"/>
            <a:r>
              <a:rPr lang="en-US">
                <a:cs typeface="Calibri"/>
              </a:rPr>
              <a:t>2 special libraries</a:t>
            </a:r>
          </a:p>
          <a:p>
            <a:r>
              <a:rPr lang="en-US">
                <a:cs typeface="Calibri"/>
              </a:rPr>
              <a:t>Initial year after introduction, overdue fees collected fell [1], then leveled off [2]</a:t>
            </a:r>
          </a:p>
        </p:txBody>
      </p:sp>
      <p:sp>
        <p:nvSpPr>
          <p:cNvPr id="4" name="Slide Number Placeholder 3">
            <a:extLst>
              <a:ext uri="{FF2B5EF4-FFF2-40B4-BE49-F238E27FC236}">
                <a16:creationId xmlns:a16="http://schemas.microsoft.com/office/drawing/2014/main" id="{3B86A715-B604-4A95-89CE-CAB59BFBC7F4}"/>
              </a:ext>
            </a:extLst>
          </p:cNvPr>
          <p:cNvSpPr>
            <a:spLocks noGrp="1"/>
          </p:cNvSpPr>
          <p:nvPr>
            <p:ph type="sldNum" sz="quarter" idx="12"/>
          </p:nvPr>
        </p:nvSpPr>
        <p:spPr/>
        <p:txBody>
          <a:bodyPr/>
          <a:lstStyle/>
          <a:p>
            <a:fld id="{B2E8E252-A4C9-4825-B6A7-DD4A52002440}" type="slidenum">
              <a:rPr lang="en-US" smtClean="0"/>
              <a:t>17</a:t>
            </a:fld>
            <a:endParaRPr lang="en-US"/>
          </a:p>
        </p:txBody>
      </p:sp>
      <p:pic>
        <p:nvPicPr>
          <p:cNvPr id="20" name="Picture 19" descr="A screenshot of a cell phone&#10;&#10;Description automatically generated">
            <a:extLst>
              <a:ext uri="{FF2B5EF4-FFF2-40B4-BE49-F238E27FC236}">
                <a16:creationId xmlns:a16="http://schemas.microsoft.com/office/drawing/2014/main" id="{0A13A5F5-F483-42E9-B65D-818DCA77B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056" y="365125"/>
            <a:ext cx="6328196" cy="5620999"/>
          </a:xfrm>
          <a:prstGeom prst="rect">
            <a:avLst/>
          </a:prstGeom>
        </p:spPr>
      </p:pic>
    </p:spTree>
    <p:extLst>
      <p:ext uri="{BB962C8B-B14F-4D97-AF65-F5344CB8AC3E}">
        <p14:creationId xmlns:p14="http://schemas.microsoft.com/office/powerpoint/2010/main" val="1842937591"/>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6D1A-876E-4765-AF1F-88407790AB72}"/>
              </a:ext>
            </a:extLst>
          </p:cNvPr>
          <p:cNvSpPr>
            <a:spLocks noGrp="1"/>
          </p:cNvSpPr>
          <p:nvPr>
            <p:ph type="title"/>
          </p:nvPr>
        </p:nvSpPr>
        <p:spPr/>
        <p:txBody>
          <a:bodyPr/>
          <a:lstStyle/>
          <a:p>
            <a:r>
              <a:rPr lang="en-US"/>
              <a:t>Libraries Waive Fines (a lot!)</a:t>
            </a:r>
          </a:p>
        </p:txBody>
      </p:sp>
      <p:sp>
        <p:nvSpPr>
          <p:cNvPr id="8" name="Content Placeholder 7">
            <a:extLst>
              <a:ext uri="{FF2B5EF4-FFF2-40B4-BE49-F238E27FC236}">
                <a16:creationId xmlns:a16="http://schemas.microsoft.com/office/drawing/2014/main" id="{DFCF6E69-6EBA-4573-9C8E-37957CA84A37}"/>
              </a:ext>
            </a:extLst>
          </p:cNvPr>
          <p:cNvSpPr>
            <a:spLocks noGrp="1"/>
          </p:cNvSpPr>
          <p:nvPr>
            <p:ph idx="1"/>
          </p:nvPr>
        </p:nvSpPr>
        <p:spPr>
          <a:xfrm>
            <a:off x="838200" y="1690688"/>
            <a:ext cx="4298244" cy="4665661"/>
          </a:xfrm>
        </p:spPr>
        <p:txBody>
          <a:bodyPr/>
          <a:lstStyle/>
          <a:p>
            <a:r>
              <a:rPr lang="en-US"/>
              <a:t>Approximately 1/3 of all overdue fines throughout the system are waived</a:t>
            </a:r>
          </a:p>
          <a:p>
            <a:r>
              <a:rPr lang="en-US"/>
              <a:t>How do libraries determine which fines to waive? Food 4 Fines, Fine Free Friday</a:t>
            </a:r>
          </a:p>
          <a:p>
            <a:r>
              <a:rPr lang="en-US"/>
              <a:t>2017 showed a bump as more libraries waived fines as part of auto-renewal deployment</a:t>
            </a:r>
          </a:p>
        </p:txBody>
      </p:sp>
      <p:sp>
        <p:nvSpPr>
          <p:cNvPr id="4" name="Slide Number Placeholder 3">
            <a:extLst>
              <a:ext uri="{FF2B5EF4-FFF2-40B4-BE49-F238E27FC236}">
                <a16:creationId xmlns:a16="http://schemas.microsoft.com/office/drawing/2014/main" id="{4A3B1E36-BC35-493F-8009-EB7A1AB82A31}"/>
              </a:ext>
            </a:extLst>
          </p:cNvPr>
          <p:cNvSpPr>
            <a:spLocks noGrp="1"/>
          </p:cNvSpPr>
          <p:nvPr>
            <p:ph type="sldNum" sz="quarter" idx="12"/>
          </p:nvPr>
        </p:nvSpPr>
        <p:spPr/>
        <p:txBody>
          <a:bodyPr/>
          <a:lstStyle/>
          <a:p>
            <a:fld id="{B2E8E252-A4C9-4825-B6A7-DD4A52002440}" type="slidenum">
              <a:rPr lang="en-US" smtClean="0"/>
              <a:t>18</a:t>
            </a:fld>
            <a:endParaRPr lang="en-US"/>
          </a:p>
        </p:txBody>
      </p:sp>
      <p:pic>
        <p:nvPicPr>
          <p:cNvPr id="7" name="Picture 6">
            <a:extLst>
              <a:ext uri="{FF2B5EF4-FFF2-40B4-BE49-F238E27FC236}">
                <a16:creationId xmlns:a16="http://schemas.microsoft.com/office/drawing/2014/main" id="{5CBDE740-56F4-4CB8-9EC8-D6ABCB4F2241}"/>
              </a:ext>
            </a:extLst>
          </p:cNvPr>
          <p:cNvPicPr>
            <a:picLocks noChangeAspect="1"/>
          </p:cNvPicPr>
          <p:nvPr/>
        </p:nvPicPr>
        <p:blipFill>
          <a:blip r:embed="rId2"/>
          <a:stretch>
            <a:fillRect/>
          </a:stretch>
        </p:blipFill>
        <p:spPr>
          <a:xfrm>
            <a:off x="5226532" y="1402242"/>
            <a:ext cx="6803542" cy="4954108"/>
          </a:xfrm>
          <a:prstGeom prst="rect">
            <a:avLst/>
          </a:prstGeom>
        </p:spPr>
      </p:pic>
    </p:spTree>
    <p:extLst>
      <p:ext uri="{BB962C8B-B14F-4D97-AF65-F5344CB8AC3E}">
        <p14:creationId xmlns:p14="http://schemas.microsoft.com/office/powerpoint/2010/main" val="131781443"/>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1A0F-858E-44CB-86B1-1C8E664609C8}"/>
              </a:ext>
            </a:extLst>
          </p:cNvPr>
          <p:cNvSpPr>
            <a:spLocks noGrp="1"/>
          </p:cNvSpPr>
          <p:nvPr>
            <p:ph type="title"/>
          </p:nvPr>
        </p:nvSpPr>
        <p:spPr/>
        <p:txBody>
          <a:bodyPr/>
          <a:lstStyle/>
          <a:p>
            <a:r>
              <a:rPr lang="en-US"/>
              <a:t>If you want to go Fine Free</a:t>
            </a:r>
          </a:p>
        </p:txBody>
      </p:sp>
      <p:sp>
        <p:nvSpPr>
          <p:cNvPr id="3" name="Content Placeholder 2">
            <a:extLst>
              <a:ext uri="{FF2B5EF4-FFF2-40B4-BE49-F238E27FC236}">
                <a16:creationId xmlns:a16="http://schemas.microsoft.com/office/drawing/2014/main" id="{B801CA1B-8B64-49C5-A6BA-EE2F46EBC0C0}"/>
              </a:ext>
            </a:extLst>
          </p:cNvPr>
          <p:cNvSpPr>
            <a:spLocks noGrp="1"/>
          </p:cNvSpPr>
          <p:nvPr>
            <p:ph idx="1"/>
          </p:nvPr>
        </p:nvSpPr>
        <p:spPr>
          <a:xfrm>
            <a:off x="873831" y="1690688"/>
            <a:ext cx="6499578" cy="4530725"/>
          </a:xfrm>
        </p:spPr>
        <p:txBody>
          <a:bodyPr>
            <a:normAutofit fontScale="92500"/>
          </a:bodyPr>
          <a:lstStyle/>
          <a:p>
            <a:r>
              <a:rPr lang="en-US" dirty="0"/>
              <a:t>Talk to your neighbors</a:t>
            </a:r>
          </a:p>
          <a:p>
            <a:r>
              <a:rPr lang="en-US" dirty="0"/>
              <a:t>Ask other libraries about their experience</a:t>
            </a:r>
          </a:p>
          <a:p>
            <a:r>
              <a:rPr lang="en-US" dirty="0"/>
              <a:t>Listen to panel discussion </a:t>
            </a:r>
            <a:r>
              <a:rPr lang="en-US" sz="2200" dirty="0">
                <a:hlinkClick r:id="rId2"/>
              </a:rPr>
              <a:t>https://support.swanlibraries.net/tutorial/67434</a:t>
            </a:r>
            <a:endParaRPr lang="en-US" sz="2200" dirty="0"/>
          </a:p>
          <a:p>
            <a:r>
              <a:rPr lang="en-US" dirty="0"/>
              <a:t>Analyze data (we can help)</a:t>
            </a:r>
          </a:p>
          <a:p>
            <a:r>
              <a:rPr lang="en-US" dirty="0"/>
              <a:t>Review SWAN Support Site on configuration</a:t>
            </a:r>
            <a:br>
              <a:rPr lang="en-US" dirty="0"/>
            </a:br>
            <a:r>
              <a:rPr lang="en-US" sz="2200" dirty="0">
                <a:hlinkClick r:id="rId3"/>
              </a:rPr>
              <a:t>https://support.swanlibraries.net/documentation/67324</a:t>
            </a:r>
            <a:endParaRPr lang="en-US" sz="2200" dirty="0"/>
          </a:p>
          <a:p>
            <a:r>
              <a:rPr lang="en-US" dirty="0"/>
              <a:t>Schedule a consultation with SWAN </a:t>
            </a:r>
          </a:p>
          <a:p>
            <a:r>
              <a:rPr lang="en-US" dirty="0"/>
              <a:t>Continue conversation on SWAN options to select from (menu of choices)</a:t>
            </a:r>
          </a:p>
        </p:txBody>
      </p:sp>
      <p:sp>
        <p:nvSpPr>
          <p:cNvPr id="4" name="Slide Number Placeholder 3">
            <a:extLst>
              <a:ext uri="{FF2B5EF4-FFF2-40B4-BE49-F238E27FC236}">
                <a16:creationId xmlns:a16="http://schemas.microsoft.com/office/drawing/2014/main" id="{367F34EC-803B-4BBB-95B5-8127CB6809AF}"/>
              </a:ext>
            </a:extLst>
          </p:cNvPr>
          <p:cNvSpPr>
            <a:spLocks noGrp="1"/>
          </p:cNvSpPr>
          <p:nvPr>
            <p:ph type="sldNum" sz="quarter" idx="12"/>
          </p:nvPr>
        </p:nvSpPr>
        <p:spPr/>
        <p:txBody>
          <a:bodyPr/>
          <a:lstStyle/>
          <a:p>
            <a:fld id="{B2E8E252-A4C9-4825-B6A7-DD4A52002440}" type="slidenum">
              <a:rPr lang="en-US" smtClean="0"/>
              <a:t>19</a:t>
            </a:fld>
            <a:endParaRPr lang="en-US"/>
          </a:p>
        </p:txBody>
      </p:sp>
      <p:pic>
        <p:nvPicPr>
          <p:cNvPr id="6" name="Picture 5">
            <a:extLst>
              <a:ext uri="{FF2B5EF4-FFF2-40B4-BE49-F238E27FC236}">
                <a16:creationId xmlns:a16="http://schemas.microsoft.com/office/drawing/2014/main" id="{82D4E844-832E-4F33-98BF-4EB57E453708}"/>
              </a:ext>
            </a:extLst>
          </p:cNvPr>
          <p:cNvPicPr>
            <a:picLocks noChangeAspect="1"/>
          </p:cNvPicPr>
          <p:nvPr/>
        </p:nvPicPr>
        <p:blipFill>
          <a:blip r:embed="rId4"/>
          <a:stretch>
            <a:fillRect/>
          </a:stretch>
        </p:blipFill>
        <p:spPr>
          <a:xfrm>
            <a:off x="7497588" y="445754"/>
            <a:ext cx="4261904" cy="5775659"/>
          </a:xfrm>
          <a:prstGeom prst="rect">
            <a:avLst/>
          </a:prstGeom>
          <a:ln>
            <a:solidFill>
              <a:schemeClr val="accent1">
                <a:shade val="50000"/>
              </a:schemeClr>
            </a:solidFill>
          </a:ln>
        </p:spPr>
      </p:pic>
    </p:spTree>
    <p:extLst>
      <p:ext uri="{BB962C8B-B14F-4D97-AF65-F5344CB8AC3E}">
        <p14:creationId xmlns:p14="http://schemas.microsoft.com/office/powerpoint/2010/main" val="328934578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62A9-E514-41CB-8FB1-1F70EBE0C95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E185930-0162-4E4F-8F37-5CED659EC4A9}"/>
              </a:ext>
            </a:extLst>
          </p:cNvPr>
          <p:cNvSpPr>
            <a:spLocks noGrp="1"/>
          </p:cNvSpPr>
          <p:nvPr>
            <p:ph idx="1"/>
          </p:nvPr>
        </p:nvSpPr>
        <p:spPr>
          <a:xfrm>
            <a:off x="838200" y="1582344"/>
            <a:ext cx="10515600" cy="4351338"/>
          </a:xfrm>
        </p:spPr>
        <p:txBody>
          <a:bodyPr vert="horz" lIns="91440" tIns="45720" rIns="91440" bIns="45720" rtlCol="0" anchor="t">
            <a:normAutofit fontScale="92500"/>
          </a:bodyPr>
          <a:lstStyle/>
          <a:p>
            <a:r>
              <a:rPr lang="en-US"/>
              <a:t>Welcome &amp; Business</a:t>
            </a:r>
          </a:p>
          <a:p>
            <a:r>
              <a:rPr lang="en-US">
                <a:ea typeface="+mn-lt"/>
                <a:cs typeface="+mn-lt"/>
              </a:rPr>
              <a:t>Approval of Revised SWAN </a:t>
            </a:r>
            <a:r>
              <a:rPr lang="en-US" err="1">
                <a:ea typeface="+mn-lt"/>
                <a:cs typeface="+mn-lt"/>
              </a:rPr>
              <a:t>ByLaws</a:t>
            </a:r>
            <a:endParaRPr lang="en-US">
              <a:ea typeface="+mn-lt"/>
              <a:cs typeface="+mn-lt"/>
            </a:endParaRPr>
          </a:p>
          <a:p>
            <a:r>
              <a:rPr lang="en-US">
                <a:ea typeface="+mn-lt"/>
                <a:cs typeface="+mn-lt"/>
              </a:rPr>
              <a:t>Approval of EBSCO Group-Purchase for SWAN Public Libraries</a:t>
            </a:r>
          </a:p>
          <a:p>
            <a:r>
              <a:rPr lang="en-US">
                <a:ea typeface="+mn-lt"/>
                <a:cs typeface="+mn-lt"/>
              </a:rPr>
              <a:t>Approval of FY21 Budget &amp; Fee Schedule</a:t>
            </a:r>
          </a:p>
          <a:p>
            <a:r>
              <a:rPr lang="en-US">
                <a:ea typeface="+mn-lt"/>
                <a:cs typeface="+mn-lt"/>
              </a:rPr>
              <a:t>2020 SWAN Board Election Process</a:t>
            </a:r>
          </a:p>
          <a:p>
            <a:r>
              <a:rPr lang="en-US">
                <a:ea typeface="+mn-lt"/>
                <a:cs typeface="+mn-lt"/>
              </a:rPr>
              <a:t>What Does a Fine Free Library Look Like? (recap of 2/19 Panel discussion)</a:t>
            </a:r>
          </a:p>
          <a:p>
            <a:r>
              <a:rPr lang="en-US"/>
              <a:t>SWAN Patron Help Site Launch</a:t>
            </a:r>
          </a:p>
          <a:p>
            <a:pPr marL="457200" lvl="1" indent="0">
              <a:buNone/>
            </a:pPr>
            <a:endParaRPr lang="en-US"/>
          </a:p>
          <a:p>
            <a:pPr marL="0" indent="0">
              <a:buNone/>
            </a:pPr>
            <a:r>
              <a:rPr lang="en-US"/>
              <a:t>Next meeting: June 4, 2020</a:t>
            </a:r>
          </a:p>
          <a:p>
            <a:endParaRPr lang="en-US"/>
          </a:p>
          <a:p>
            <a:pPr marL="0" indent="0">
              <a:buNone/>
            </a:pPr>
            <a:endParaRPr lang="en-US"/>
          </a:p>
        </p:txBody>
      </p:sp>
      <p:sp>
        <p:nvSpPr>
          <p:cNvPr id="4" name="Slide Number Placeholder 3">
            <a:extLst>
              <a:ext uri="{FF2B5EF4-FFF2-40B4-BE49-F238E27FC236}">
                <a16:creationId xmlns:a16="http://schemas.microsoft.com/office/drawing/2014/main" id="{14CA4F23-9C68-4D0C-BE93-FD768D1D9DD4}"/>
              </a:ext>
            </a:extLst>
          </p:cNvPr>
          <p:cNvSpPr>
            <a:spLocks noGrp="1"/>
          </p:cNvSpPr>
          <p:nvPr>
            <p:ph type="sldNum" sz="quarter" idx="12"/>
          </p:nvPr>
        </p:nvSpPr>
        <p:spPr/>
        <p:txBody>
          <a:bodyPr/>
          <a:lstStyle/>
          <a:p>
            <a:fld id="{B2E8E252-A4C9-4825-B6A7-DD4A52002440}" type="slidenum">
              <a:rPr lang="en-US" smtClean="0"/>
              <a:t>2</a:t>
            </a:fld>
            <a:endParaRPr lang="en-US"/>
          </a:p>
        </p:txBody>
      </p:sp>
    </p:spTree>
    <p:extLst>
      <p:ext uri="{BB962C8B-B14F-4D97-AF65-F5344CB8AC3E}">
        <p14:creationId xmlns:p14="http://schemas.microsoft.com/office/powerpoint/2010/main" val="4074708196"/>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9CF7-583F-46B0-8E76-2F86C143DFC9}"/>
              </a:ext>
            </a:extLst>
          </p:cNvPr>
          <p:cNvSpPr>
            <a:spLocks noGrp="1"/>
          </p:cNvSpPr>
          <p:nvPr>
            <p:ph type="title"/>
          </p:nvPr>
        </p:nvSpPr>
        <p:spPr/>
        <p:txBody>
          <a:bodyPr/>
          <a:lstStyle/>
          <a:p>
            <a:r>
              <a:rPr lang="en-US"/>
              <a:t>SWAN Patron Help Site (linked from catalog)</a:t>
            </a:r>
          </a:p>
        </p:txBody>
      </p:sp>
      <p:sp>
        <p:nvSpPr>
          <p:cNvPr id="4" name="Slide Number Placeholder 3">
            <a:extLst>
              <a:ext uri="{FF2B5EF4-FFF2-40B4-BE49-F238E27FC236}">
                <a16:creationId xmlns:a16="http://schemas.microsoft.com/office/drawing/2014/main" id="{48E72350-E862-4AC3-975F-21406AC51ABF}"/>
              </a:ext>
            </a:extLst>
          </p:cNvPr>
          <p:cNvSpPr>
            <a:spLocks noGrp="1"/>
          </p:cNvSpPr>
          <p:nvPr>
            <p:ph type="sldNum" sz="quarter" idx="12"/>
          </p:nvPr>
        </p:nvSpPr>
        <p:spPr/>
        <p:txBody>
          <a:bodyPr/>
          <a:lstStyle/>
          <a:p>
            <a:fld id="{B2E8E252-A4C9-4825-B6A7-DD4A52002440}" type="slidenum">
              <a:rPr lang="en-US" smtClean="0"/>
              <a:t>20</a:t>
            </a:fld>
            <a:endParaRPr lang="en-US"/>
          </a:p>
        </p:txBody>
      </p:sp>
      <p:pic>
        <p:nvPicPr>
          <p:cNvPr id="10" name="Picture 9" descr="A screenshot of a cell phone&#10;&#10;Description automatically generated">
            <a:extLst>
              <a:ext uri="{FF2B5EF4-FFF2-40B4-BE49-F238E27FC236}">
                <a16:creationId xmlns:a16="http://schemas.microsoft.com/office/drawing/2014/main" id="{222DAD58-EEA2-4B7B-B125-CA0816EAD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959" y="1536397"/>
            <a:ext cx="5944115" cy="4956478"/>
          </a:xfrm>
          <a:prstGeom prst="rect">
            <a:avLst/>
          </a:prstGeom>
          <a:ln>
            <a:solidFill>
              <a:schemeClr val="tx1">
                <a:lumMod val="50000"/>
                <a:lumOff val="50000"/>
              </a:schemeClr>
            </a:solidFill>
          </a:ln>
        </p:spPr>
      </p:pic>
      <p:pic>
        <p:nvPicPr>
          <p:cNvPr id="3" name="Picture 2">
            <a:extLst>
              <a:ext uri="{FF2B5EF4-FFF2-40B4-BE49-F238E27FC236}">
                <a16:creationId xmlns:a16="http://schemas.microsoft.com/office/drawing/2014/main" id="{88C4DD7E-25D8-4A3D-9673-17D361F22A26}"/>
              </a:ext>
            </a:extLst>
          </p:cNvPr>
          <p:cNvPicPr>
            <a:picLocks noChangeAspect="1"/>
          </p:cNvPicPr>
          <p:nvPr/>
        </p:nvPicPr>
        <p:blipFill>
          <a:blip r:embed="rId4"/>
          <a:stretch>
            <a:fillRect/>
          </a:stretch>
        </p:blipFill>
        <p:spPr>
          <a:xfrm>
            <a:off x="352440" y="1536397"/>
            <a:ext cx="5546138" cy="4956478"/>
          </a:xfrm>
          <a:prstGeom prst="rect">
            <a:avLst/>
          </a:prstGeom>
          <a:ln>
            <a:solidFill>
              <a:schemeClr val="tx1">
                <a:lumMod val="50000"/>
                <a:lumOff val="50000"/>
              </a:schemeClr>
            </a:solidFill>
          </a:ln>
        </p:spPr>
      </p:pic>
    </p:spTree>
    <p:extLst>
      <p:ext uri="{BB962C8B-B14F-4D97-AF65-F5344CB8AC3E}">
        <p14:creationId xmlns:p14="http://schemas.microsoft.com/office/powerpoint/2010/main" val="3622108625"/>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B7E-D609-45C9-A256-55D6D3965F8F}"/>
              </a:ext>
            </a:extLst>
          </p:cNvPr>
          <p:cNvSpPr>
            <a:spLocks noGrp="1"/>
          </p:cNvSpPr>
          <p:nvPr>
            <p:ph type="title"/>
          </p:nvPr>
        </p:nvSpPr>
        <p:spPr/>
        <p:txBody>
          <a:bodyPr/>
          <a:lstStyle/>
          <a:p>
            <a:r>
              <a:rPr lang="en-US"/>
              <a:t>Patron Online Registration (Oak Park Pilot)</a:t>
            </a:r>
          </a:p>
        </p:txBody>
      </p:sp>
      <p:sp>
        <p:nvSpPr>
          <p:cNvPr id="4" name="Slide Number Placeholder 3">
            <a:extLst>
              <a:ext uri="{FF2B5EF4-FFF2-40B4-BE49-F238E27FC236}">
                <a16:creationId xmlns:a16="http://schemas.microsoft.com/office/drawing/2014/main" id="{86CB920F-00EB-402F-8DD3-91AB339E337C}"/>
              </a:ext>
            </a:extLst>
          </p:cNvPr>
          <p:cNvSpPr>
            <a:spLocks noGrp="1"/>
          </p:cNvSpPr>
          <p:nvPr>
            <p:ph type="sldNum" sz="quarter" idx="12"/>
          </p:nvPr>
        </p:nvSpPr>
        <p:spPr/>
        <p:txBody>
          <a:bodyPr/>
          <a:lstStyle/>
          <a:p>
            <a:fld id="{B2E8E252-A4C9-4825-B6A7-DD4A52002440}" type="slidenum">
              <a:rPr lang="en-US" smtClean="0"/>
              <a:t>21</a:t>
            </a:fld>
            <a:endParaRPr lang="en-US"/>
          </a:p>
        </p:txBody>
      </p:sp>
      <p:pic>
        <p:nvPicPr>
          <p:cNvPr id="5" name="Picture 4">
            <a:extLst>
              <a:ext uri="{FF2B5EF4-FFF2-40B4-BE49-F238E27FC236}">
                <a16:creationId xmlns:a16="http://schemas.microsoft.com/office/drawing/2014/main" id="{9F7874F9-43C7-497E-8C89-75C18778CD9E}"/>
              </a:ext>
            </a:extLst>
          </p:cNvPr>
          <p:cNvPicPr>
            <a:picLocks noChangeAspect="1"/>
          </p:cNvPicPr>
          <p:nvPr/>
        </p:nvPicPr>
        <p:blipFill>
          <a:blip r:embed="rId2"/>
          <a:stretch>
            <a:fillRect/>
          </a:stretch>
        </p:blipFill>
        <p:spPr>
          <a:xfrm>
            <a:off x="1470627" y="1565159"/>
            <a:ext cx="8306559" cy="4885821"/>
          </a:xfrm>
          <a:prstGeom prst="rect">
            <a:avLst/>
          </a:prstGeom>
          <a:ln>
            <a:solidFill>
              <a:schemeClr val="tx1">
                <a:lumMod val="50000"/>
                <a:lumOff val="50000"/>
              </a:schemeClr>
            </a:solidFill>
          </a:ln>
        </p:spPr>
      </p:pic>
    </p:spTree>
    <p:extLst>
      <p:ext uri="{BB962C8B-B14F-4D97-AF65-F5344CB8AC3E}">
        <p14:creationId xmlns:p14="http://schemas.microsoft.com/office/powerpoint/2010/main" val="353957144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353D-37B0-4486-A391-F41CB306F288}"/>
              </a:ext>
            </a:extLst>
          </p:cNvPr>
          <p:cNvSpPr>
            <a:spLocks noGrp="1"/>
          </p:cNvSpPr>
          <p:nvPr>
            <p:ph type="title"/>
          </p:nvPr>
        </p:nvSpPr>
        <p:spPr/>
        <p:txBody>
          <a:bodyPr/>
          <a:lstStyle/>
          <a:p>
            <a:r>
              <a:rPr lang="en-US"/>
              <a:t>Online Registration </a:t>
            </a:r>
          </a:p>
        </p:txBody>
      </p:sp>
      <p:sp>
        <p:nvSpPr>
          <p:cNvPr id="4" name="Slide Number Placeholder 3">
            <a:extLst>
              <a:ext uri="{FF2B5EF4-FFF2-40B4-BE49-F238E27FC236}">
                <a16:creationId xmlns:a16="http://schemas.microsoft.com/office/drawing/2014/main" id="{6653278B-EFCD-4555-9337-29167E8FF965}"/>
              </a:ext>
            </a:extLst>
          </p:cNvPr>
          <p:cNvSpPr>
            <a:spLocks noGrp="1"/>
          </p:cNvSpPr>
          <p:nvPr>
            <p:ph type="sldNum" sz="quarter" idx="12"/>
          </p:nvPr>
        </p:nvSpPr>
        <p:spPr/>
        <p:txBody>
          <a:bodyPr/>
          <a:lstStyle/>
          <a:p>
            <a:fld id="{B2E8E252-A4C9-4825-B6A7-DD4A52002440}" type="slidenum">
              <a:rPr lang="en-US" smtClean="0"/>
              <a:t>22</a:t>
            </a:fld>
            <a:endParaRPr lang="en-US"/>
          </a:p>
        </p:txBody>
      </p:sp>
      <p:pic>
        <p:nvPicPr>
          <p:cNvPr id="5" name="Picture 4">
            <a:extLst>
              <a:ext uri="{FF2B5EF4-FFF2-40B4-BE49-F238E27FC236}">
                <a16:creationId xmlns:a16="http://schemas.microsoft.com/office/drawing/2014/main" id="{262EFAC4-C82F-4DDF-8278-71BBEB13D6EE}"/>
              </a:ext>
            </a:extLst>
          </p:cNvPr>
          <p:cNvPicPr>
            <a:picLocks noChangeAspect="1"/>
          </p:cNvPicPr>
          <p:nvPr/>
        </p:nvPicPr>
        <p:blipFill>
          <a:blip r:embed="rId3"/>
          <a:stretch>
            <a:fillRect/>
          </a:stretch>
        </p:blipFill>
        <p:spPr>
          <a:xfrm>
            <a:off x="3942066" y="1631315"/>
            <a:ext cx="7766573" cy="4861560"/>
          </a:xfrm>
          <a:prstGeom prst="rect">
            <a:avLst/>
          </a:prstGeom>
          <a:ln>
            <a:solidFill>
              <a:schemeClr val="tx1">
                <a:lumMod val="50000"/>
                <a:lumOff val="50000"/>
              </a:schemeClr>
            </a:solidFill>
          </a:ln>
        </p:spPr>
      </p:pic>
      <p:sp>
        <p:nvSpPr>
          <p:cNvPr id="6" name="Content Placeholder 2">
            <a:extLst>
              <a:ext uri="{FF2B5EF4-FFF2-40B4-BE49-F238E27FC236}">
                <a16:creationId xmlns:a16="http://schemas.microsoft.com/office/drawing/2014/main" id="{DDF6E28A-067C-450F-A949-E3A157D4E5E7}"/>
              </a:ext>
            </a:extLst>
          </p:cNvPr>
          <p:cNvSpPr>
            <a:spLocks noGrp="1"/>
          </p:cNvSpPr>
          <p:nvPr>
            <p:ph idx="1"/>
          </p:nvPr>
        </p:nvSpPr>
        <p:spPr>
          <a:xfrm>
            <a:off x="749030" y="1631315"/>
            <a:ext cx="3064213" cy="4861560"/>
          </a:xfrm>
        </p:spPr>
        <p:txBody>
          <a:bodyPr>
            <a:normAutofit fontScale="92500" lnSpcReduction="10000"/>
          </a:bodyPr>
          <a:lstStyle/>
          <a:p>
            <a:r>
              <a:rPr lang="en-US"/>
              <a:t>Creates digital library card with limited privileges</a:t>
            </a:r>
          </a:p>
          <a:p>
            <a:r>
              <a:rPr lang="en-US"/>
              <a:t>Library reviews reports of new registrations</a:t>
            </a:r>
          </a:p>
          <a:p>
            <a:r>
              <a:rPr lang="en-US"/>
              <a:t>Library verifies card and updates to full patron card</a:t>
            </a:r>
          </a:p>
          <a:p>
            <a:r>
              <a:rPr lang="en-US"/>
              <a:t>Patron visits library to pick up card or receives card via mail</a:t>
            </a:r>
          </a:p>
          <a:p>
            <a:pPr marL="0" indent="0">
              <a:buNone/>
            </a:pPr>
            <a:endParaRPr lang="en-US"/>
          </a:p>
        </p:txBody>
      </p:sp>
    </p:spTree>
    <p:extLst>
      <p:ext uri="{BB962C8B-B14F-4D97-AF65-F5344CB8AC3E}">
        <p14:creationId xmlns:p14="http://schemas.microsoft.com/office/powerpoint/2010/main" val="933086967"/>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7ABAA-6E63-40E9-9084-F884B8DFE9EA}"/>
              </a:ext>
            </a:extLst>
          </p:cNvPr>
          <p:cNvSpPr>
            <a:spLocks noGrp="1"/>
          </p:cNvSpPr>
          <p:nvPr>
            <p:ph type="title"/>
          </p:nvPr>
        </p:nvSpPr>
        <p:spPr/>
        <p:txBody>
          <a:bodyPr/>
          <a:lstStyle/>
          <a:p>
            <a:r>
              <a:rPr lang="en-US"/>
              <a:t>Announcements &amp; Questions</a:t>
            </a:r>
          </a:p>
        </p:txBody>
      </p:sp>
      <p:sp>
        <p:nvSpPr>
          <p:cNvPr id="2" name="Content Placeholder 1">
            <a:extLst>
              <a:ext uri="{FF2B5EF4-FFF2-40B4-BE49-F238E27FC236}">
                <a16:creationId xmlns:a16="http://schemas.microsoft.com/office/drawing/2014/main" id="{6925BA7F-E240-4016-8E8E-CB3542157A92}"/>
              </a:ext>
            </a:extLst>
          </p:cNvPr>
          <p:cNvSpPr>
            <a:spLocks noGrp="1"/>
          </p:cNvSpPr>
          <p:nvPr>
            <p:ph idx="1"/>
          </p:nvPr>
        </p:nvSpPr>
        <p:spPr>
          <a:xfrm>
            <a:off x="838200" y="1825625"/>
            <a:ext cx="10515600" cy="3508375"/>
          </a:xfrm>
        </p:spPr>
        <p:txBody>
          <a:bodyPr/>
          <a:lstStyle/>
          <a:p>
            <a:pPr marL="0" indent="0">
              <a:buNone/>
            </a:pPr>
            <a:r>
              <a:rPr lang="en-US"/>
              <a:t>BLUEcloud Central 20.03.0 Release</a:t>
            </a:r>
          </a:p>
        </p:txBody>
      </p:sp>
    </p:spTree>
    <p:extLst>
      <p:ext uri="{BB962C8B-B14F-4D97-AF65-F5344CB8AC3E}">
        <p14:creationId xmlns:p14="http://schemas.microsoft.com/office/powerpoint/2010/main" val="282303965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B9EB50-CDCD-4CDA-BD33-A00737D5B2FE}"/>
              </a:ext>
            </a:extLst>
          </p:cNvPr>
          <p:cNvSpPr>
            <a:spLocks noGrp="1"/>
          </p:cNvSpPr>
          <p:nvPr>
            <p:ph type="title"/>
          </p:nvPr>
        </p:nvSpPr>
        <p:spPr>
          <a:xfrm>
            <a:off x="524256" y="583616"/>
            <a:ext cx="3722141" cy="5520579"/>
          </a:xfrm>
        </p:spPr>
        <p:txBody>
          <a:bodyPr>
            <a:normAutofit/>
          </a:bodyPr>
          <a:lstStyle/>
          <a:p>
            <a:r>
              <a:rPr lang="en-US">
                <a:solidFill>
                  <a:srgbClr val="FFFFFF"/>
                </a:solidFill>
              </a:rPr>
              <a:t>SWAN </a:t>
            </a:r>
            <a:r>
              <a:rPr lang="en-US" err="1">
                <a:solidFill>
                  <a:srgbClr val="FFFFFF"/>
                </a:solidFill>
              </a:rPr>
              <a:t>ByLaws</a:t>
            </a:r>
            <a:r>
              <a:rPr lang="en-US">
                <a:solidFill>
                  <a:srgbClr val="FFFFFF"/>
                </a:solidFill>
              </a:rPr>
              <a:t> Revision Overview, Q&amp;A</a:t>
            </a:r>
          </a:p>
        </p:txBody>
      </p:sp>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F4A587-D411-4FF9-BC96-9907433330B3}"/>
              </a:ext>
            </a:extLst>
          </p:cNvPr>
          <p:cNvSpPr>
            <a:spLocks noGrp="1"/>
          </p:cNvSpPr>
          <p:nvPr>
            <p:ph idx="1"/>
          </p:nvPr>
        </p:nvSpPr>
        <p:spPr>
          <a:xfrm>
            <a:off x="4934269" y="583616"/>
            <a:ext cx="6594189" cy="5520579"/>
          </a:xfrm>
        </p:spPr>
        <p:txBody>
          <a:bodyPr anchor="ctr">
            <a:normAutofit/>
          </a:bodyPr>
          <a:lstStyle/>
          <a:p>
            <a:pPr marL="0" indent="0">
              <a:buNone/>
            </a:pPr>
            <a:r>
              <a:rPr lang="en-US" sz="1500">
                <a:solidFill>
                  <a:srgbClr val="FFFFFF"/>
                </a:solidFill>
              </a:rPr>
              <a:t>The revisions to the ByLaws encompass three main areas. The ByLaws define “Membership” and “Board” as distinct, with separate roles for approving specific activities.</a:t>
            </a:r>
          </a:p>
          <a:p>
            <a:pPr marL="514350" indent="-514350">
              <a:buFont typeface="+mj-lt"/>
              <a:buAutoNum type="arabicPeriod"/>
            </a:pPr>
            <a:r>
              <a:rPr lang="en-US" sz="1500">
                <a:solidFill>
                  <a:srgbClr val="FFFFFF"/>
                </a:solidFill>
              </a:rPr>
              <a:t>Online Membership voting for SWAN Board: a January 2020 legal opinion requested by the ByLaws Committee determined that Board elections should either be made in-person at a Membership meeting, or have the online election be an advisory poll which the sitting Board members would endorse as the successors to the seats. The SWAN Board is recommending in-person elections.</a:t>
            </a:r>
          </a:p>
          <a:p>
            <a:pPr marL="514350" indent="-514350">
              <a:buFont typeface="+mj-lt"/>
              <a:buAutoNum type="arabicPeriod"/>
            </a:pPr>
            <a:r>
              <a:rPr lang="en-US" sz="1500">
                <a:solidFill>
                  <a:srgbClr val="FFFFFF"/>
                </a:solidFill>
              </a:rPr>
              <a:t>Budget approval can have an online advisory poll to obtain Membership feedback, but the actual approval of the budget would become a Board approval.</a:t>
            </a:r>
          </a:p>
          <a:p>
            <a:pPr marL="514350" indent="-514350">
              <a:buFont typeface="+mj-lt"/>
              <a:buAutoNum type="arabicPeriod"/>
            </a:pPr>
            <a:r>
              <a:rPr lang="en-US" sz="1500">
                <a:solidFill>
                  <a:srgbClr val="FFFFFF"/>
                </a:solidFill>
              </a:rPr>
              <a:t>Revision of the ByLaws would retain the requirement of Membership approval. Revising the SWAN Intergovernmental Agreement would also retain the requirement of Membership approval.</a:t>
            </a:r>
          </a:p>
          <a:p>
            <a:pPr marL="0" indent="0">
              <a:buNone/>
            </a:pPr>
            <a:r>
              <a:rPr lang="en-US" sz="1500">
                <a:solidFill>
                  <a:srgbClr val="FFFFFF"/>
                </a:solidFill>
              </a:rPr>
              <a:t>These changes allow expanded membership input to take place online. The Open Meetings Act however forbids official decision-making taking place online, so in order to allow SWAN to allow expanded online participation the compromise is to shift some Membership approval authority to the SWAN Board.</a:t>
            </a:r>
          </a:p>
          <a:p>
            <a:endParaRPr lang="en-US" sz="1500">
              <a:solidFill>
                <a:srgbClr val="FFFFFF"/>
              </a:solidFill>
            </a:endParaRPr>
          </a:p>
        </p:txBody>
      </p:sp>
      <p:sp>
        <p:nvSpPr>
          <p:cNvPr id="4" name="Slide Number Placeholder 3">
            <a:extLst>
              <a:ext uri="{FF2B5EF4-FFF2-40B4-BE49-F238E27FC236}">
                <a16:creationId xmlns:a16="http://schemas.microsoft.com/office/drawing/2014/main" id="{03B3BF8A-BE5D-4B7C-A571-0B5A114D860A}"/>
              </a:ext>
            </a:extLst>
          </p:cNvPr>
          <p:cNvSpPr>
            <a:spLocks noGrp="1"/>
          </p:cNvSpPr>
          <p:nvPr>
            <p:ph type="sldNum" sz="quarter" idx="12"/>
          </p:nvPr>
        </p:nvSpPr>
        <p:spPr>
          <a:xfrm>
            <a:off x="10554791" y="6535157"/>
            <a:ext cx="973667" cy="274320"/>
          </a:xfrm>
        </p:spPr>
        <p:txBody>
          <a:bodyPr>
            <a:normAutofit/>
          </a:bodyPr>
          <a:lstStyle/>
          <a:p>
            <a:pPr>
              <a:spcAft>
                <a:spcPts val="600"/>
              </a:spcAft>
            </a:pPr>
            <a:fld id="{B2E8E252-A4C9-4825-B6A7-DD4A52002440}" type="slidenum">
              <a:rPr lang="en-US" sz="1050">
                <a:solidFill>
                  <a:schemeClr val="tx1">
                    <a:lumMod val="50000"/>
                    <a:lumOff val="50000"/>
                  </a:schemeClr>
                </a:solidFill>
              </a:rPr>
              <a:pPr>
                <a:spcAft>
                  <a:spcPts val="600"/>
                </a:spcAft>
              </a:pPr>
              <a:t>3</a:t>
            </a:fld>
            <a:endParaRPr lang="en-US" sz="1050">
              <a:solidFill>
                <a:schemeClr val="tx1">
                  <a:lumMod val="50000"/>
                  <a:lumOff val="50000"/>
                </a:schemeClr>
              </a:solidFill>
            </a:endParaRPr>
          </a:p>
        </p:txBody>
      </p:sp>
    </p:spTree>
    <p:extLst>
      <p:ext uri="{BB962C8B-B14F-4D97-AF65-F5344CB8AC3E}">
        <p14:creationId xmlns:p14="http://schemas.microsoft.com/office/powerpoint/2010/main" val="72745224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AF664D-065F-4DFA-B4F1-B6A0132C456A}"/>
              </a:ext>
            </a:extLst>
          </p:cNvPr>
          <p:cNvSpPr>
            <a:spLocks noGrp="1"/>
          </p:cNvSpPr>
          <p:nvPr>
            <p:ph type="title"/>
          </p:nvPr>
        </p:nvSpPr>
        <p:spPr>
          <a:xfrm>
            <a:off x="524256" y="583616"/>
            <a:ext cx="3722141" cy="5520579"/>
          </a:xfrm>
        </p:spPr>
        <p:txBody>
          <a:bodyPr>
            <a:normAutofit/>
          </a:bodyPr>
          <a:lstStyle/>
          <a:p>
            <a:r>
              <a:rPr lang="en-US" err="1">
                <a:solidFill>
                  <a:srgbClr val="FFFFFF"/>
                </a:solidFill>
              </a:rPr>
              <a:t>ByLaws</a:t>
            </a:r>
            <a:r>
              <a:rPr lang="en-US">
                <a:solidFill>
                  <a:srgbClr val="FFFFFF"/>
                </a:solidFill>
              </a:rPr>
              <a:t> Revision Approval: </a:t>
            </a:r>
            <a:br>
              <a:rPr lang="en-US">
                <a:solidFill>
                  <a:srgbClr val="FFFFFF"/>
                </a:solidFill>
              </a:rPr>
            </a:br>
            <a:r>
              <a:rPr lang="en-US">
                <a:solidFill>
                  <a:srgbClr val="FFFFFF"/>
                </a:solidFill>
              </a:rPr>
              <a:t>Roll-Call</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1F1BA2BF-0BC7-43B2-8673-21884252815E}"/>
              </a:ext>
            </a:extLst>
          </p:cNvPr>
          <p:cNvSpPr>
            <a:spLocks noGrp="1"/>
          </p:cNvSpPr>
          <p:nvPr>
            <p:ph idx="1"/>
          </p:nvPr>
        </p:nvSpPr>
        <p:spPr>
          <a:xfrm>
            <a:off x="4934269" y="583616"/>
            <a:ext cx="6594189" cy="5520579"/>
          </a:xfrm>
        </p:spPr>
        <p:txBody>
          <a:bodyPr anchor="ctr">
            <a:normAutofit/>
          </a:bodyPr>
          <a:lstStyle/>
          <a:p>
            <a:pPr marL="0" indent="0">
              <a:buNone/>
            </a:pPr>
            <a:r>
              <a:rPr lang="en-US" b="1">
                <a:solidFill>
                  <a:srgbClr val="FFFFFF"/>
                </a:solidFill>
              </a:rPr>
              <a:t>Article XII - Amendment of ByLaws</a:t>
            </a:r>
          </a:p>
          <a:p>
            <a:pPr marL="0" indent="0">
              <a:buNone/>
            </a:pPr>
            <a:r>
              <a:rPr lang="en-US">
                <a:solidFill>
                  <a:srgbClr val="FFFFFF"/>
                </a:solidFill>
              </a:rPr>
              <a:t>The Bylaws may be amended, altered, added to or repealed upon the affirmative vote of two-thirds (2/3) of all the Member Libraries present at any regular or special meeting of the membership of SWAN, provided that notice of the proposed amendment, alteration, addition or repeal is given in writing to the Member Libraries thirty (30) days prior to such meeting.</a:t>
            </a:r>
          </a:p>
        </p:txBody>
      </p:sp>
      <p:sp>
        <p:nvSpPr>
          <p:cNvPr id="4" name="Slide Number Placeholder 3">
            <a:extLst>
              <a:ext uri="{FF2B5EF4-FFF2-40B4-BE49-F238E27FC236}">
                <a16:creationId xmlns:a16="http://schemas.microsoft.com/office/drawing/2014/main" id="{D31C3886-578B-4E5F-A953-8134915F071C}"/>
              </a:ext>
            </a:extLst>
          </p:cNvPr>
          <p:cNvSpPr>
            <a:spLocks noGrp="1"/>
          </p:cNvSpPr>
          <p:nvPr>
            <p:ph type="sldNum" sz="quarter" idx="12"/>
          </p:nvPr>
        </p:nvSpPr>
        <p:spPr>
          <a:xfrm>
            <a:off x="10554791" y="6535157"/>
            <a:ext cx="973667" cy="274320"/>
          </a:xfrm>
        </p:spPr>
        <p:txBody>
          <a:bodyPr>
            <a:normAutofit/>
          </a:bodyPr>
          <a:lstStyle/>
          <a:p>
            <a:pPr>
              <a:spcAft>
                <a:spcPts val="600"/>
              </a:spcAft>
            </a:pPr>
            <a:fld id="{B2E8E252-A4C9-4825-B6A7-DD4A52002440}" type="slidenum">
              <a:rPr lang="en-US" sz="1050">
                <a:solidFill>
                  <a:schemeClr val="tx1">
                    <a:lumMod val="50000"/>
                    <a:lumOff val="50000"/>
                  </a:schemeClr>
                </a:solidFill>
              </a:rPr>
              <a:pPr>
                <a:spcAft>
                  <a:spcPts val="600"/>
                </a:spcAft>
              </a:pPr>
              <a:t>4</a:t>
            </a:fld>
            <a:endParaRPr lang="en-US" sz="1050">
              <a:solidFill>
                <a:schemeClr val="tx1">
                  <a:lumMod val="50000"/>
                  <a:lumOff val="50000"/>
                </a:schemeClr>
              </a:solidFill>
            </a:endParaRPr>
          </a:p>
        </p:txBody>
      </p:sp>
    </p:spTree>
    <p:extLst>
      <p:ext uri="{BB962C8B-B14F-4D97-AF65-F5344CB8AC3E}">
        <p14:creationId xmlns:p14="http://schemas.microsoft.com/office/powerpoint/2010/main" val="341865930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FE605B2-1442-4715-B716-79FBE29B1A84}"/>
              </a:ext>
            </a:extLst>
          </p:cNvPr>
          <p:cNvSpPr>
            <a:spLocks noGrp="1"/>
          </p:cNvSpPr>
          <p:nvPr>
            <p:ph type="title"/>
          </p:nvPr>
        </p:nvSpPr>
        <p:spPr>
          <a:xfrm>
            <a:off x="804201" y="951273"/>
            <a:ext cx="6149595" cy="1190546"/>
          </a:xfrm>
        </p:spPr>
        <p:txBody>
          <a:bodyPr>
            <a:normAutofit/>
          </a:bodyPr>
          <a:lstStyle/>
          <a:p>
            <a:r>
              <a:rPr lang="en-US" sz="3600">
                <a:solidFill>
                  <a:srgbClr val="FFFFFF"/>
                </a:solidFill>
              </a:rPr>
              <a:t>EBSCO Group-Purchase Overview</a:t>
            </a:r>
          </a:p>
        </p:txBody>
      </p:sp>
      <p:sp>
        <p:nvSpPr>
          <p:cNvPr id="3" name="Content Placeholder 2">
            <a:extLst>
              <a:ext uri="{FF2B5EF4-FFF2-40B4-BE49-F238E27FC236}">
                <a16:creationId xmlns:a16="http://schemas.microsoft.com/office/drawing/2014/main" id="{AA5D4725-1E7B-48CC-A16B-8406C7819FE1}"/>
              </a:ext>
            </a:extLst>
          </p:cNvPr>
          <p:cNvSpPr>
            <a:spLocks noGrp="1"/>
          </p:cNvSpPr>
          <p:nvPr>
            <p:ph idx="1"/>
          </p:nvPr>
        </p:nvSpPr>
        <p:spPr>
          <a:xfrm>
            <a:off x="811094" y="2232591"/>
            <a:ext cx="6149595" cy="3301517"/>
          </a:xfrm>
        </p:spPr>
        <p:txBody>
          <a:bodyPr anchor="t">
            <a:normAutofit/>
          </a:bodyPr>
          <a:lstStyle/>
          <a:p>
            <a:pPr marL="0" indent="0">
              <a:buNone/>
            </a:pPr>
            <a:r>
              <a:rPr lang="en-US" sz="1600">
                <a:solidFill>
                  <a:srgbClr val="FEFFFF"/>
                </a:solidFill>
              </a:rPr>
              <a:t>This EBSCO deal will serve all 1.8 million public library patrons in the SWAN service area while providing huge savings to current EBSCO subscriptions.</a:t>
            </a:r>
          </a:p>
          <a:p>
            <a:pPr marL="0" indent="0">
              <a:buNone/>
            </a:pPr>
            <a:r>
              <a:rPr lang="en-US" sz="1600">
                <a:solidFill>
                  <a:srgbClr val="FEFFFF"/>
                </a:solidFill>
              </a:rPr>
              <a:t>All 92 public libraries in SWAN will need to participate. To achieve this goal, SWAN has put together progressive pricing (see packet p. 36)</a:t>
            </a:r>
          </a:p>
          <a:p>
            <a:pPr marL="0" indent="0">
              <a:buNone/>
            </a:pPr>
            <a:r>
              <a:rPr lang="en-US" sz="1600">
                <a:solidFill>
                  <a:srgbClr val="FEFFFF"/>
                </a:solidFill>
              </a:rPr>
              <a:t>The EBSCO deal is based on RAILS EBSCO “Package B” comprised of thirteen core databases and a choice of four additional databases (see packet p. 34)</a:t>
            </a:r>
          </a:p>
          <a:p>
            <a:pPr marL="0" indent="0">
              <a:buNone/>
            </a:pPr>
            <a:r>
              <a:rPr lang="en-US" sz="1600">
                <a:solidFill>
                  <a:srgbClr val="FEFFFF"/>
                </a:solidFill>
              </a:rPr>
              <a:t>We also have ensured libraries have some choice within the EBSCO Package B optional databases.</a:t>
            </a:r>
          </a:p>
          <a:p>
            <a:pPr marL="0" indent="0">
              <a:buNone/>
            </a:pPr>
            <a:r>
              <a:rPr lang="en-US" sz="1600">
                <a:solidFill>
                  <a:srgbClr val="FEFFFF"/>
                </a:solidFill>
              </a:rPr>
              <a:t>A library can keep the databases they prefer, and SWAN will continue to support those e-sources alongside the proposed EBSCO package.</a:t>
            </a:r>
          </a:p>
        </p:txBody>
      </p:sp>
      <p:pic>
        <p:nvPicPr>
          <p:cNvPr id="6" name="Picture 5" descr="A close up of a sign&#10;&#10;Description automatically generated">
            <a:extLst>
              <a:ext uri="{FF2B5EF4-FFF2-40B4-BE49-F238E27FC236}">
                <a16:creationId xmlns:a16="http://schemas.microsoft.com/office/drawing/2014/main" id="{3CAE9EF0-AB13-449C-8831-2F3E0DCA8894}"/>
              </a:ext>
            </a:extLst>
          </p:cNvPr>
          <p:cNvPicPr>
            <a:picLocks noChangeAspect="1"/>
          </p:cNvPicPr>
          <p:nvPr/>
        </p:nvPicPr>
        <p:blipFill rotWithShape="1">
          <a:blip r:embed="rId2">
            <a:extLst>
              <a:ext uri="{28A0092B-C50C-407E-A947-70E740481C1C}">
                <a14:useLocalDpi xmlns:a14="http://schemas.microsoft.com/office/drawing/2010/main" val="0"/>
              </a:ext>
            </a:extLst>
          </a:blip>
          <a:srcRect l="5972" r="5825"/>
          <a:stretch/>
        </p:blipFill>
        <p:spPr>
          <a:xfrm>
            <a:off x="7554137" y="1353980"/>
            <a:ext cx="4637558" cy="5257799"/>
          </a:xfrm>
          <a:prstGeom prst="rect">
            <a:avLst/>
          </a:prstGeom>
        </p:spPr>
      </p:pic>
      <p:sp>
        <p:nvSpPr>
          <p:cNvPr id="4" name="Slide Number Placeholder 3">
            <a:extLst>
              <a:ext uri="{FF2B5EF4-FFF2-40B4-BE49-F238E27FC236}">
                <a16:creationId xmlns:a16="http://schemas.microsoft.com/office/drawing/2014/main" id="{F7868BFC-1387-477F-AB47-1CEF9A5E0ADE}"/>
              </a:ext>
            </a:extLst>
          </p:cNvPr>
          <p:cNvSpPr>
            <a:spLocks noGrp="1"/>
          </p:cNvSpPr>
          <p:nvPr>
            <p:ph type="sldNum" sz="quarter" idx="12"/>
          </p:nvPr>
        </p:nvSpPr>
        <p:spPr>
          <a:xfrm>
            <a:off x="10709589" y="6222900"/>
            <a:ext cx="682311" cy="320040"/>
          </a:xfrm>
        </p:spPr>
        <p:txBody>
          <a:bodyPr anchor="ctr">
            <a:normAutofit/>
          </a:bodyPr>
          <a:lstStyle/>
          <a:p>
            <a:pPr>
              <a:spcAft>
                <a:spcPts val="600"/>
              </a:spcAft>
            </a:pPr>
            <a:fld id="{B2E8E252-A4C9-4825-B6A7-DD4A52002440}" type="slidenum">
              <a:rPr lang="en-US">
                <a:solidFill>
                  <a:srgbClr val="FEFFFF"/>
                </a:solidFill>
              </a:rPr>
              <a:pPr>
                <a:spcAft>
                  <a:spcPts val="600"/>
                </a:spcAft>
              </a:pPr>
              <a:t>5</a:t>
            </a:fld>
            <a:endParaRPr lang="en-US">
              <a:solidFill>
                <a:srgbClr val="FEFFFF"/>
              </a:solidFill>
            </a:endParaRPr>
          </a:p>
        </p:txBody>
      </p:sp>
    </p:spTree>
    <p:extLst>
      <p:ext uri="{BB962C8B-B14F-4D97-AF65-F5344CB8AC3E}">
        <p14:creationId xmlns:p14="http://schemas.microsoft.com/office/powerpoint/2010/main" val="335550892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253101B-BBB0-44C1-ACCB-EF4E7B5A422C}"/>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EBSCO Group-Purchase Benefits</a:t>
            </a:r>
          </a:p>
        </p:txBody>
      </p:sp>
      <p:sp>
        <p:nvSpPr>
          <p:cNvPr id="3" name="Content Placeholder 2">
            <a:extLst>
              <a:ext uri="{FF2B5EF4-FFF2-40B4-BE49-F238E27FC236}">
                <a16:creationId xmlns:a16="http://schemas.microsoft.com/office/drawing/2014/main" id="{18BE8120-D24D-46D7-A3DD-CCA822F8D280}"/>
              </a:ext>
            </a:extLst>
          </p:cNvPr>
          <p:cNvSpPr>
            <a:spLocks noGrp="1"/>
          </p:cNvSpPr>
          <p:nvPr>
            <p:ph sz="half" idx="1"/>
          </p:nvPr>
        </p:nvSpPr>
        <p:spPr>
          <a:xfrm>
            <a:off x="1424904" y="2494450"/>
            <a:ext cx="4053545" cy="4208102"/>
          </a:xfrm>
        </p:spPr>
        <p:txBody>
          <a:bodyPr vert="horz" lIns="91440" tIns="45720" rIns="91440" bIns="45720" rtlCol="0">
            <a:normAutofit lnSpcReduction="10000"/>
          </a:bodyPr>
          <a:lstStyle/>
          <a:p>
            <a:pPr marL="0"/>
            <a:r>
              <a:rPr lang="en-US" sz="2000"/>
              <a:t>SWAN staff will manage and configure access to this content through OpenAthens authentication and from the catalog Article Search interface</a:t>
            </a:r>
          </a:p>
          <a:p>
            <a:pPr marL="0"/>
            <a:r>
              <a:rPr lang="en-US" sz="2000"/>
              <a:t>SWAN libraries will share a common “baseline” of electronic content</a:t>
            </a:r>
          </a:p>
          <a:p>
            <a:pPr marL="0"/>
            <a:r>
              <a:rPr lang="en-US" sz="2000"/>
              <a:t>Content is surfaced through Enterprise – Article Search, clearly identified as library resources</a:t>
            </a:r>
          </a:p>
          <a:p>
            <a:pPr marL="0"/>
            <a:r>
              <a:rPr lang="en-US" sz="2000"/>
              <a:t>Shared subject guides and resources for patrons through the SWAN patron help, linked from Enterprise catalogs</a:t>
            </a:r>
          </a:p>
        </p:txBody>
      </p:sp>
      <p:pic>
        <p:nvPicPr>
          <p:cNvPr id="1026" name="Picture 2">
            <a:extLst>
              <a:ext uri="{FF2B5EF4-FFF2-40B4-BE49-F238E27FC236}">
                <a16:creationId xmlns:a16="http://schemas.microsoft.com/office/drawing/2014/main" id="{F6A2A9ED-C4A1-4952-96F6-2421F454D5E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300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EEEDA19-0369-4D71-A6BB-59470044C2F0}"/>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B2E8E252-A4C9-4825-B6A7-DD4A52002440}" type="slidenum">
              <a:rPr lang="en-US" sz="1000">
                <a:solidFill>
                  <a:prstClr val="black">
                    <a:tint val="75000"/>
                  </a:prstClr>
                </a:solidFill>
                <a:latin typeface="Calibri" panose="020F0502020204030204"/>
              </a:rPr>
              <a:pPr>
                <a:spcAft>
                  <a:spcPts val="600"/>
                </a:spcAft>
                <a:defRPr/>
              </a:pPr>
              <a:t>6</a:t>
            </a:fld>
            <a:endParaRPr lang="en-US" sz="1000">
              <a:solidFill>
                <a:prstClr val="black">
                  <a:tint val="75000"/>
                </a:prstClr>
              </a:solidFill>
              <a:latin typeface="Calibri" panose="020F0502020204030204"/>
            </a:endParaRPr>
          </a:p>
        </p:txBody>
      </p:sp>
    </p:spTree>
    <p:extLst>
      <p:ext uri="{BB962C8B-B14F-4D97-AF65-F5344CB8AC3E}">
        <p14:creationId xmlns:p14="http://schemas.microsoft.com/office/powerpoint/2010/main" val="368816059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1C724E0-59C7-4898-9914-D041CC1C06A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EBSCO Group-Purchase: SWAN Staff Responsibilities</a:t>
            </a:r>
          </a:p>
        </p:txBody>
      </p:sp>
      <p:sp>
        <p:nvSpPr>
          <p:cNvPr id="3" name="Content Placeholder 2">
            <a:extLst>
              <a:ext uri="{FF2B5EF4-FFF2-40B4-BE49-F238E27FC236}">
                <a16:creationId xmlns:a16="http://schemas.microsoft.com/office/drawing/2014/main" id="{DDE31942-A230-4CEE-A120-0A189D3CD2FD}"/>
              </a:ext>
            </a:extLst>
          </p:cNvPr>
          <p:cNvSpPr>
            <a:spLocks noGrp="1"/>
          </p:cNvSpPr>
          <p:nvPr>
            <p:ph idx="1"/>
          </p:nvPr>
        </p:nvSpPr>
        <p:spPr>
          <a:xfrm>
            <a:off x="1367624" y="2490436"/>
            <a:ext cx="9708995" cy="4212116"/>
          </a:xfrm>
        </p:spPr>
        <p:txBody>
          <a:bodyPr anchor="ctr">
            <a:normAutofit/>
          </a:bodyPr>
          <a:lstStyle/>
          <a:p>
            <a:pPr marL="514350" lvl="0" indent="-514350">
              <a:buFont typeface="+mj-lt"/>
              <a:buAutoNum type="arabicPeriod"/>
            </a:pPr>
            <a:r>
              <a:rPr lang="en-US" sz="1800"/>
              <a:t>Centralized management and configuration of databases, including links for remote access use</a:t>
            </a:r>
          </a:p>
          <a:p>
            <a:pPr marL="514350" lvl="0" indent="-514350">
              <a:buFont typeface="+mj-lt"/>
              <a:buAutoNum type="arabicPeriod"/>
            </a:pPr>
            <a:r>
              <a:rPr lang="en-US" sz="1800"/>
              <a:t>Centralized point-of-contact for sales and contract renewal</a:t>
            </a:r>
          </a:p>
          <a:p>
            <a:pPr marL="514350" lvl="0" indent="-514350">
              <a:buFont typeface="+mj-lt"/>
              <a:buAutoNum type="arabicPeriod"/>
            </a:pPr>
            <a:r>
              <a:rPr lang="en-US" sz="1800"/>
              <a:t>Centralized support and troubleshooting – through SWAN help/ticket system. SWAN works with EBSCO.</a:t>
            </a:r>
          </a:p>
          <a:p>
            <a:pPr marL="514350" lvl="0" indent="-514350">
              <a:buFont typeface="+mj-lt"/>
              <a:buAutoNum type="arabicPeriod"/>
            </a:pPr>
            <a:r>
              <a:rPr lang="en-US" sz="1800"/>
              <a:t>Instructional support through library subject guides and online tutorials, accessible from the SWAN patron website</a:t>
            </a:r>
          </a:p>
          <a:p>
            <a:pPr marL="514350" lvl="0" indent="-514350">
              <a:buFont typeface="+mj-lt"/>
              <a:buAutoNum type="arabicPeriod"/>
            </a:pPr>
            <a:r>
              <a:rPr lang="en-US" sz="1800"/>
              <a:t>Online training for library staff in use of resources, including targeted resources to assist library staff in collection development, reference, and readers advisory (working in collaboration with SWAN member library experts)</a:t>
            </a:r>
          </a:p>
          <a:p>
            <a:pPr marL="514350" lvl="0" indent="-514350">
              <a:buFont typeface="+mj-lt"/>
              <a:buAutoNum type="arabicPeriod"/>
            </a:pPr>
            <a:r>
              <a:rPr lang="en-US" sz="1800"/>
              <a:t>Training and support in reporting statistics; consortium-wide statistical analysis</a:t>
            </a:r>
          </a:p>
          <a:p>
            <a:pPr marL="514350" lvl="0" indent="-514350">
              <a:buFont typeface="+mj-lt"/>
              <a:buAutoNum type="arabicPeriod"/>
            </a:pPr>
            <a:r>
              <a:rPr lang="en-US" sz="1800"/>
              <a:t>Continued collaboration with RAILS and the Illinois State Library to expand access to electronic resources with significant cost savings</a:t>
            </a:r>
          </a:p>
          <a:p>
            <a:pPr marL="0" indent="0">
              <a:buNone/>
            </a:pPr>
            <a:endParaRPr lang="en-US" sz="1800"/>
          </a:p>
        </p:txBody>
      </p:sp>
      <p:sp>
        <p:nvSpPr>
          <p:cNvPr id="4" name="Slide Number Placeholder 3">
            <a:extLst>
              <a:ext uri="{FF2B5EF4-FFF2-40B4-BE49-F238E27FC236}">
                <a16:creationId xmlns:a16="http://schemas.microsoft.com/office/drawing/2014/main" id="{845A0791-06D4-4FDF-A79C-5E3DA5A08B0C}"/>
              </a:ext>
            </a:extLst>
          </p:cNvPr>
          <p:cNvSpPr>
            <a:spLocks noGrp="1"/>
          </p:cNvSpPr>
          <p:nvPr>
            <p:ph type="sldNum" sz="quarter" idx="12"/>
          </p:nvPr>
        </p:nvSpPr>
        <p:spPr>
          <a:xfrm>
            <a:off x="10707624" y="6382512"/>
            <a:ext cx="685800" cy="320040"/>
          </a:xfrm>
        </p:spPr>
        <p:txBody>
          <a:bodyPr>
            <a:normAutofit/>
          </a:bodyPr>
          <a:lstStyle/>
          <a:p>
            <a:pPr>
              <a:spcAft>
                <a:spcPts val="600"/>
              </a:spcAft>
            </a:pPr>
            <a:fld id="{B2E8E252-A4C9-4825-B6A7-DD4A52002440}" type="slidenum">
              <a:rPr lang="en-US" sz="1000"/>
              <a:pPr>
                <a:spcAft>
                  <a:spcPts val="600"/>
                </a:spcAft>
              </a:pPr>
              <a:t>7</a:t>
            </a:fld>
            <a:endParaRPr lang="en-US" sz="1000"/>
          </a:p>
        </p:txBody>
      </p:sp>
    </p:spTree>
    <p:extLst>
      <p:ext uri="{BB962C8B-B14F-4D97-AF65-F5344CB8AC3E}">
        <p14:creationId xmlns:p14="http://schemas.microsoft.com/office/powerpoint/2010/main" val="78090515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5F6FB71-BF42-410F-B30C-A53A7411F4B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SWAN Pricing for Group-Purchase</a:t>
            </a:r>
          </a:p>
        </p:txBody>
      </p:sp>
      <p:sp>
        <p:nvSpPr>
          <p:cNvPr id="3" name="Content Placeholder 2">
            <a:extLst>
              <a:ext uri="{FF2B5EF4-FFF2-40B4-BE49-F238E27FC236}">
                <a16:creationId xmlns:a16="http://schemas.microsoft.com/office/drawing/2014/main" id="{DC5A2DBF-BC89-4006-A2A4-EB62E05666F0}"/>
              </a:ext>
            </a:extLst>
          </p:cNvPr>
          <p:cNvSpPr>
            <a:spLocks noGrp="1"/>
          </p:cNvSpPr>
          <p:nvPr>
            <p:ph idx="1"/>
          </p:nvPr>
        </p:nvSpPr>
        <p:spPr>
          <a:xfrm>
            <a:off x="1367624" y="2341848"/>
            <a:ext cx="9708995" cy="4294622"/>
          </a:xfrm>
        </p:spPr>
        <p:txBody>
          <a:bodyPr vert="horz" lIns="91440" tIns="45720" rIns="91440" bIns="45720" rtlCol="0" anchor="ctr">
            <a:normAutofit/>
          </a:bodyPr>
          <a:lstStyle/>
          <a:p>
            <a:r>
              <a:rPr lang="en-US" sz="2400"/>
              <a:t>Based on COW feedback &amp; Board discussion</a:t>
            </a:r>
          </a:p>
          <a:p>
            <a:pPr lvl="1"/>
            <a:r>
              <a:rPr lang="en-US"/>
              <a:t>Willingness to forgo some of the full discount to get others in deal</a:t>
            </a:r>
          </a:p>
          <a:p>
            <a:pPr lvl="1"/>
            <a:r>
              <a:rPr lang="en-US"/>
              <a:t>All 92 libraries should pay something</a:t>
            </a:r>
          </a:p>
          <a:p>
            <a:r>
              <a:rPr lang="en-US" sz="2400"/>
              <a:t>Final pricing based on tax data– same metrics used to create SWAN membership fees</a:t>
            </a:r>
          </a:p>
          <a:p>
            <a:r>
              <a:rPr lang="en-US" sz="2400"/>
              <a:t>Sorted by Package B 2020 price as high % of tax revenue</a:t>
            </a:r>
          </a:p>
          <a:p>
            <a:r>
              <a:rPr lang="en-US" sz="2400"/>
              <a:t>Higher % of package price compared to tax revenue, </a:t>
            </a:r>
            <a:br>
              <a:rPr lang="en-US" sz="2400"/>
            </a:br>
            <a:r>
              <a:rPr lang="en-US" sz="2400"/>
              <a:t>i.e. smaller library budget = greater discount</a:t>
            </a:r>
          </a:p>
          <a:p>
            <a:r>
              <a:rPr lang="en-US" sz="2400"/>
              <a:t>Four discount levels: 38%, 44%, 48%, 73%</a:t>
            </a:r>
          </a:p>
          <a:p>
            <a:r>
              <a:rPr lang="en-US" sz="2400"/>
              <a:t>Each group divided evenly into 23 (92 divided by 4)</a:t>
            </a:r>
          </a:p>
          <a:p>
            <a:endParaRPr lang="en-US" sz="2400"/>
          </a:p>
        </p:txBody>
      </p:sp>
      <p:sp>
        <p:nvSpPr>
          <p:cNvPr id="4" name="Slide Number Placeholder 3">
            <a:extLst>
              <a:ext uri="{FF2B5EF4-FFF2-40B4-BE49-F238E27FC236}">
                <a16:creationId xmlns:a16="http://schemas.microsoft.com/office/drawing/2014/main" id="{64BFDAC9-DFD2-466B-8394-08DD217630FF}"/>
              </a:ext>
            </a:extLst>
          </p:cNvPr>
          <p:cNvSpPr>
            <a:spLocks noGrp="1"/>
          </p:cNvSpPr>
          <p:nvPr>
            <p:ph type="sldNum" sz="quarter" idx="12"/>
          </p:nvPr>
        </p:nvSpPr>
        <p:spPr>
          <a:xfrm>
            <a:off x="10707624" y="6382512"/>
            <a:ext cx="685800" cy="320040"/>
          </a:xfrm>
        </p:spPr>
        <p:txBody>
          <a:bodyPr>
            <a:normAutofit/>
          </a:bodyPr>
          <a:lstStyle/>
          <a:p>
            <a:pPr>
              <a:spcAft>
                <a:spcPts val="600"/>
              </a:spcAft>
            </a:pPr>
            <a:fld id="{B2E8E252-A4C9-4825-B6A7-DD4A52002440}" type="slidenum">
              <a:rPr lang="en-US" sz="1000"/>
              <a:pPr>
                <a:spcAft>
                  <a:spcPts val="600"/>
                </a:spcAft>
              </a:pPr>
              <a:t>8</a:t>
            </a:fld>
            <a:endParaRPr lang="en-US" sz="1000"/>
          </a:p>
        </p:txBody>
      </p:sp>
    </p:spTree>
    <p:extLst>
      <p:ext uri="{BB962C8B-B14F-4D97-AF65-F5344CB8AC3E}">
        <p14:creationId xmlns:p14="http://schemas.microsoft.com/office/powerpoint/2010/main" val="30912616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2"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6947AD8-29BF-497B-98E8-CF00543D79F6}"/>
              </a:ext>
            </a:extLst>
          </p:cNvPr>
          <p:cNvSpPr>
            <a:spLocks noGrp="1"/>
          </p:cNvSpPr>
          <p:nvPr>
            <p:ph type="title"/>
          </p:nvPr>
        </p:nvSpPr>
        <p:spPr>
          <a:xfrm>
            <a:off x="7835106" y="1132517"/>
            <a:ext cx="3246509" cy="4367531"/>
          </a:xfrm>
        </p:spPr>
        <p:txBody>
          <a:bodyPr>
            <a:normAutofit/>
          </a:bodyPr>
          <a:lstStyle/>
          <a:p>
            <a:r>
              <a:rPr lang="en-US">
                <a:solidFill>
                  <a:srgbClr val="FFFFFF"/>
                </a:solidFill>
              </a:rPr>
              <a:t>Approval of Group-Purchase</a:t>
            </a:r>
          </a:p>
        </p:txBody>
      </p:sp>
      <p:sp>
        <p:nvSpPr>
          <p:cNvPr id="3" name="Content Placeholder 2">
            <a:extLst>
              <a:ext uri="{FF2B5EF4-FFF2-40B4-BE49-F238E27FC236}">
                <a16:creationId xmlns:a16="http://schemas.microsoft.com/office/drawing/2014/main" id="{55006A79-C545-4504-9C1C-7F5A0FBF964F}"/>
              </a:ext>
            </a:extLst>
          </p:cNvPr>
          <p:cNvSpPr>
            <a:spLocks noGrp="1"/>
          </p:cNvSpPr>
          <p:nvPr>
            <p:ph idx="1"/>
          </p:nvPr>
        </p:nvSpPr>
        <p:spPr>
          <a:xfrm>
            <a:off x="838200" y="1132519"/>
            <a:ext cx="6300975" cy="4367530"/>
          </a:xfrm>
        </p:spPr>
        <p:txBody>
          <a:bodyPr anchor="ctr">
            <a:normAutofit/>
          </a:bodyPr>
          <a:lstStyle/>
          <a:p>
            <a:r>
              <a:rPr lang="en-US" sz="3200"/>
              <a:t>Depending on SWAN </a:t>
            </a:r>
            <a:r>
              <a:rPr lang="en-US" sz="3200" err="1"/>
              <a:t>ByLaws</a:t>
            </a:r>
            <a:r>
              <a:rPr lang="en-US" sz="3200"/>
              <a:t> changes!</a:t>
            </a:r>
          </a:p>
          <a:p>
            <a:r>
              <a:rPr lang="en-US" sz="3200"/>
              <a:t>Roll-call vote</a:t>
            </a:r>
          </a:p>
          <a:p>
            <a:r>
              <a:rPr lang="en-US" sz="3200"/>
              <a:t>Online poll</a:t>
            </a:r>
          </a:p>
        </p:txBody>
      </p:sp>
      <p:sp>
        <p:nvSpPr>
          <p:cNvPr id="4" name="Slide Number Placeholder 3">
            <a:extLst>
              <a:ext uri="{FF2B5EF4-FFF2-40B4-BE49-F238E27FC236}">
                <a16:creationId xmlns:a16="http://schemas.microsoft.com/office/drawing/2014/main" id="{FFBDABEA-9B5C-4E3A-B2FD-90EC0E7B4936}"/>
              </a:ext>
            </a:extLst>
          </p:cNvPr>
          <p:cNvSpPr>
            <a:spLocks noGrp="1"/>
          </p:cNvSpPr>
          <p:nvPr>
            <p:ph type="sldNum" sz="quarter" idx="12"/>
          </p:nvPr>
        </p:nvSpPr>
        <p:spPr>
          <a:xfrm>
            <a:off x="10707624" y="6382512"/>
            <a:ext cx="685800" cy="320040"/>
          </a:xfrm>
        </p:spPr>
        <p:txBody>
          <a:bodyPr>
            <a:normAutofit/>
          </a:bodyPr>
          <a:lstStyle/>
          <a:p>
            <a:pPr>
              <a:spcAft>
                <a:spcPts val="600"/>
              </a:spcAft>
            </a:pPr>
            <a:fld id="{B2E8E252-A4C9-4825-B6A7-DD4A52002440}" type="slidenum">
              <a:rPr lang="en-US" smtClean="0"/>
              <a:pPr>
                <a:spcAft>
                  <a:spcPts val="600"/>
                </a:spcAft>
              </a:pPr>
              <a:t>9</a:t>
            </a:fld>
            <a:endParaRPr lang="en-US"/>
          </a:p>
        </p:txBody>
      </p:sp>
    </p:spTree>
    <p:extLst>
      <p:ext uri="{BB962C8B-B14F-4D97-AF65-F5344CB8AC3E}">
        <p14:creationId xmlns:p14="http://schemas.microsoft.com/office/powerpoint/2010/main" val="4119544403"/>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2" ma:contentTypeDescription="Create a new document." ma:contentTypeScope="" ma:versionID="786eac4f55bfa3846a5fab7f4365477a">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88aebb3349aa3a5d7c3ba22662713642"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3f1bf54-b3b9-4f6e-ab24-51a0268d9c4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23ADB3-961B-4CB2-A5D1-7C090905A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841a4-3d51-4a73-8a6d-9ab7925a3ac0"/>
    <ds:schemaRef ds:uri="13f1bf54-b3b9-4f6e-ab24-51a0268d9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B1B604-4235-47BB-BABD-FB89E1F9D40C}">
  <ds:schemaRefs>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13f1bf54-b3b9-4f6e-ab24-51a0268d9c4c"/>
    <ds:schemaRef ds:uri="6d2841a4-3d51-4a73-8a6d-9ab7925a3ac0"/>
  </ds:schemaRefs>
</ds:datastoreItem>
</file>

<file path=customXml/itemProps3.xml><?xml version="1.0" encoding="utf-8"?>
<ds:datastoreItem xmlns:ds="http://schemas.openxmlformats.org/officeDocument/2006/customXml" ds:itemID="{A9B37176-D8FB-4DC4-BC42-4CB5DC878D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TotalTime>
  <Words>1461</Words>
  <Application>Microsoft Office PowerPoint</Application>
  <PresentationFormat>Widescreen</PresentationFormat>
  <Paragraphs>222</Paragraphs>
  <Slides>23</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Calibri Light</vt:lpstr>
      <vt:lpstr>Office Theme</vt:lpstr>
      <vt:lpstr>1_SWAN 2016 Theme PowerPoint</vt:lpstr>
      <vt:lpstr>PowerPoint Presentation</vt:lpstr>
      <vt:lpstr>Agenda</vt:lpstr>
      <vt:lpstr>SWAN ByLaws Revision Overview, Q&amp;A</vt:lpstr>
      <vt:lpstr>ByLaws Revision Approval:  Roll-Call</vt:lpstr>
      <vt:lpstr>EBSCO Group-Purchase Overview</vt:lpstr>
      <vt:lpstr>EBSCO Group-Purchase Benefits</vt:lpstr>
      <vt:lpstr>EBSCO Group-Purchase: SWAN Staff Responsibilities</vt:lpstr>
      <vt:lpstr>SWAN Pricing for Group-Purchase</vt:lpstr>
      <vt:lpstr>Approval of Group-Purchase</vt:lpstr>
      <vt:lpstr>SWAN Budget</vt:lpstr>
      <vt:lpstr>SWAN Budget: Revenue Highlights</vt:lpstr>
      <vt:lpstr>SWAN Budget: Expense Highlights</vt:lpstr>
      <vt:lpstr>SWAN Budget: Expense Highlights</vt:lpstr>
      <vt:lpstr>Budget Question &amp; Answer Time</vt:lpstr>
      <vt:lpstr>Board Election</vt:lpstr>
      <vt:lpstr>Fine Free Panel Notes</vt:lpstr>
      <vt:lpstr>Auto-renewals</vt:lpstr>
      <vt:lpstr>Libraries Waive Fines (a lot!)</vt:lpstr>
      <vt:lpstr>If you want to go Fine Free</vt:lpstr>
      <vt:lpstr>SWAN Patron Help Site (linked from catalog)</vt:lpstr>
      <vt:lpstr>Patron Online Registration (Oak Park Pilot)</vt:lpstr>
      <vt:lpstr>Online Registration </vt:lpstr>
      <vt:lpstr>Announcements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Skog</dc:creator>
  <cp:lastModifiedBy>Aaron Skog</cp:lastModifiedBy>
  <cp:revision>3</cp:revision>
  <dcterms:created xsi:type="dcterms:W3CDTF">2020-03-04T20:34:27Z</dcterms:created>
  <dcterms:modified xsi:type="dcterms:W3CDTF">2020-03-05T02:02:42Z</dcterms:modified>
</cp:coreProperties>
</file>