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84" r:id="rId5"/>
    <p:sldMasterId id="2147483691" r:id="rId6"/>
  </p:sldMasterIdLst>
  <p:notesMasterIdLst>
    <p:notesMasterId r:id="rId32"/>
  </p:notesMasterIdLst>
  <p:sldIdLst>
    <p:sldId id="256" r:id="rId7"/>
    <p:sldId id="422" r:id="rId8"/>
    <p:sldId id="453" r:id="rId9"/>
    <p:sldId id="454" r:id="rId10"/>
    <p:sldId id="464" r:id="rId11"/>
    <p:sldId id="459" r:id="rId12"/>
    <p:sldId id="461" r:id="rId13"/>
    <p:sldId id="456" r:id="rId14"/>
    <p:sldId id="462" r:id="rId15"/>
    <p:sldId id="463" r:id="rId16"/>
    <p:sldId id="450" r:id="rId17"/>
    <p:sldId id="455" r:id="rId18"/>
    <p:sldId id="448" r:id="rId19"/>
    <p:sldId id="449" r:id="rId20"/>
    <p:sldId id="458" r:id="rId21"/>
    <p:sldId id="428" r:id="rId22"/>
    <p:sldId id="446" r:id="rId23"/>
    <p:sldId id="457" r:id="rId24"/>
    <p:sldId id="447" r:id="rId25"/>
    <p:sldId id="451" r:id="rId26"/>
    <p:sldId id="452" r:id="rId27"/>
    <p:sldId id="423" r:id="rId28"/>
    <p:sldId id="441" r:id="rId29"/>
    <p:sldId id="433" r:id="rId30"/>
    <p:sldId id="4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e Tortorella" initials="DT" lastIdx="1" clrIdx="0">
    <p:extLst>
      <p:ext uri="{19B8F6BF-5375-455C-9EA6-DF929625EA0E}">
        <p15:presenceInfo xmlns:p15="http://schemas.microsoft.com/office/powerpoint/2012/main" userId="S::dawne@swanlibraries.net::c8c2eb00-5405-408b-8d6c-7d3ca73f2e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45"/>
    <a:srgbClr val="7C7C7C"/>
    <a:srgbClr val="A01F45"/>
    <a:srgbClr val="295B36"/>
    <a:srgbClr val="C85126"/>
    <a:srgbClr val="55A7B5"/>
    <a:srgbClr val="646565"/>
    <a:srgbClr val="444444"/>
    <a:srgbClr val="D84F35"/>
    <a:srgbClr val="AD3F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9E3E1-7FB8-4E54-98FC-E0C0992CF844}" v="340" vWet="401" dt="2020-04-21T15:37:16.040"/>
    <p1510:client id="{76B53FE1-A32A-8441-031E-BB7EF988B958}" v="7" dt="2020-04-21T01:00:06.108"/>
    <p1510:client id="{A2BB78FC-EC5F-48E3-8965-105CF953FA61}" v="1" dt="2020-04-21T14:27:22.906"/>
    <p1510:client id="{B24B377E-482D-22E1-50B1-B3380D5F6150}" v="24" dt="2020-04-21T12:47:23.266"/>
    <p1510:client id="{E950B43E-0016-D34A-9307-41314F0D4174}" v="763" dt="2020-04-20T20:17:09.316"/>
    <p1510:client id="{EB24C87B-63CD-4E5F-936F-3A8A5AD80378}" v="6336" dt="2020-04-21T15:45:58.084"/>
    <p1510:client id="{F1A3538E-6461-9DE4-F43D-E67C97AADE35}" v="124" dt="2020-04-20T23:18:59.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9FDD38E-B3A6-4124-9A81-90EA4989D489}" type="datetimeFigureOut">
              <a:rPr lang="en-US" smtClean="0"/>
              <a:t>4/21/2020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B147AC19-F7E6-4684-8584-99BB39F5AFFB}" type="slidenum">
              <a:rPr lang="en-US" smtClean="0"/>
              <a:t>‹#›</a:t>
            </a:fld>
            <a:endParaRPr lang="en-US"/>
          </a:p>
        </p:txBody>
      </p:sp>
    </p:spTree>
    <p:extLst>
      <p:ext uri="{BB962C8B-B14F-4D97-AF65-F5344CB8AC3E}">
        <p14:creationId xmlns:p14="http://schemas.microsoft.com/office/powerpoint/2010/main" val="63149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47AC19-F7E6-4684-8584-99BB39F5AFFB}" type="slidenum">
              <a:rPr lang="en-US" smtClean="0"/>
              <a:t>1</a:t>
            </a:fld>
            <a:endParaRPr lang="en-US"/>
          </a:p>
        </p:txBody>
      </p:sp>
    </p:spTree>
    <p:extLst>
      <p:ext uri="{BB962C8B-B14F-4D97-AF65-F5344CB8AC3E}">
        <p14:creationId xmlns:p14="http://schemas.microsoft.com/office/powerpoint/2010/main" val="1229884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p:txBody>
      </p:sp>
      <p:sp>
        <p:nvSpPr>
          <p:cNvPr id="4" name="Slide Number Placeholder 3"/>
          <p:cNvSpPr>
            <a:spLocks noGrp="1"/>
          </p:cNvSpPr>
          <p:nvPr>
            <p:ph type="sldNum" sz="quarter" idx="5"/>
          </p:nvPr>
        </p:nvSpPr>
        <p:spPr/>
        <p:txBody>
          <a:bodyPr/>
          <a:lstStyle/>
          <a:p>
            <a:fld id="{B147AC19-F7E6-4684-8584-99BB39F5AFFB}" type="slidenum">
              <a:rPr lang="en-US" smtClean="0"/>
              <a:t>10</a:t>
            </a:fld>
            <a:endParaRPr lang="en-US"/>
          </a:p>
        </p:txBody>
      </p:sp>
    </p:spTree>
    <p:extLst>
      <p:ext uri="{BB962C8B-B14F-4D97-AF65-F5344CB8AC3E}">
        <p14:creationId xmlns:p14="http://schemas.microsoft.com/office/powerpoint/2010/main" val="1161434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a:t>
            </a:r>
          </a:p>
        </p:txBody>
      </p:sp>
      <p:sp>
        <p:nvSpPr>
          <p:cNvPr id="4" name="Slide Number Placeholder 3"/>
          <p:cNvSpPr>
            <a:spLocks noGrp="1"/>
          </p:cNvSpPr>
          <p:nvPr>
            <p:ph type="sldNum" sz="quarter" idx="5"/>
          </p:nvPr>
        </p:nvSpPr>
        <p:spPr/>
        <p:txBody>
          <a:bodyPr/>
          <a:lstStyle/>
          <a:p>
            <a:fld id="{B147AC19-F7E6-4684-8584-99BB39F5AFFB}" type="slidenum">
              <a:rPr lang="en-US" smtClean="0"/>
              <a:t>11</a:t>
            </a:fld>
            <a:endParaRPr lang="en-US"/>
          </a:p>
        </p:txBody>
      </p:sp>
    </p:spTree>
    <p:extLst>
      <p:ext uri="{BB962C8B-B14F-4D97-AF65-F5344CB8AC3E}">
        <p14:creationId xmlns:p14="http://schemas.microsoft.com/office/powerpoint/2010/main" val="861778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12</a:t>
            </a:fld>
            <a:endParaRPr lang="en-US"/>
          </a:p>
        </p:txBody>
      </p:sp>
    </p:spTree>
    <p:extLst>
      <p:ext uri="{BB962C8B-B14F-4D97-AF65-F5344CB8AC3E}">
        <p14:creationId xmlns:p14="http://schemas.microsoft.com/office/powerpoint/2010/main" val="2256572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13</a:t>
            </a:fld>
            <a:endParaRPr lang="en-US"/>
          </a:p>
        </p:txBody>
      </p:sp>
    </p:spTree>
    <p:extLst>
      <p:ext uri="{BB962C8B-B14F-4D97-AF65-F5344CB8AC3E}">
        <p14:creationId xmlns:p14="http://schemas.microsoft.com/office/powerpoint/2010/main" val="2811388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14</a:t>
            </a:fld>
            <a:endParaRPr lang="en-US"/>
          </a:p>
        </p:txBody>
      </p:sp>
    </p:spTree>
    <p:extLst>
      <p:ext uri="{BB962C8B-B14F-4D97-AF65-F5344CB8AC3E}">
        <p14:creationId xmlns:p14="http://schemas.microsoft.com/office/powerpoint/2010/main" val="1088881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Aaron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15</a:t>
            </a:fld>
            <a:endParaRPr lang="en-US"/>
          </a:p>
        </p:txBody>
      </p:sp>
    </p:spTree>
    <p:extLst>
      <p:ext uri="{BB962C8B-B14F-4D97-AF65-F5344CB8AC3E}">
        <p14:creationId xmlns:p14="http://schemas.microsoft.com/office/powerpoint/2010/main" val="24005425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16</a:t>
            </a:fld>
            <a:endParaRPr lang="en-US"/>
          </a:p>
        </p:txBody>
      </p:sp>
    </p:spTree>
    <p:extLst>
      <p:ext uri="{BB962C8B-B14F-4D97-AF65-F5344CB8AC3E}">
        <p14:creationId xmlns:p14="http://schemas.microsoft.com/office/powerpoint/2010/main" val="2966641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17</a:t>
            </a:fld>
            <a:endParaRPr lang="en-US"/>
          </a:p>
        </p:txBody>
      </p:sp>
    </p:spTree>
    <p:extLst>
      <p:ext uri="{BB962C8B-B14F-4D97-AF65-F5344CB8AC3E}">
        <p14:creationId xmlns:p14="http://schemas.microsoft.com/office/powerpoint/2010/main" val="1731449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Dawne</a:t>
            </a:r>
          </a:p>
        </p:txBody>
      </p:sp>
      <p:sp>
        <p:nvSpPr>
          <p:cNvPr id="4" name="Slide Number Placeholder 3"/>
          <p:cNvSpPr>
            <a:spLocks noGrp="1"/>
          </p:cNvSpPr>
          <p:nvPr>
            <p:ph type="sldNum" sz="quarter" idx="5"/>
          </p:nvPr>
        </p:nvSpPr>
        <p:spPr/>
        <p:txBody>
          <a:bodyPr/>
          <a:lstStyle/>
          <a:p>
            <a:fld id="{B147AC19-F7E6-4684-8584-99BB39F5AFFB}" type="slidenum">
              <a:rPr lang="en-US" smtClean="0"/>
              <a:t>18</a:t>
            </a:fld>
            <a:endParaRPr lang="en-US"/>
          </a:p>
        </p:txBody>
      </p:sp>
    </p:spTree>
    <p:extLst>
      <p:ext uri="{BB962C8B-B14F-4D97-AF65-F5344CB8AC3E}">
        <p14:creationId xmlns:p14="http://schemas.microsoft.com/office/powerpoint/2010/main" val="3503757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Tara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19</a:t>
            </a:fld>
            <a:endParaRPr lang="en-US"/>
          </a:p>
        </p:txBody>
      </p:sp>
    </p:spTree>
    <p:extLst>
      <p:ext uri="{BB962C8B-B14F-4D97-AF65-F5344CB8AC3E}">
        <p14:creationId xmlns:p14="http://schemas.microsoft.com/office/powerpoint/2010/main" val="1766069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a:t>
            </a:fld>
            <a:endParaRPr lang="en-US"/>
          </a:p>
        </p:txBody>
      </p:sp>
    </p:spTree>
    <p:extLst>
      <p:ext uri="{BB962C8B-B14F-4D97-AF65-F5344CB8AC3E}">
        <p14:creationId xmlns:p14="http://schemas.microsoft.com/office/powerpoint/2010/main" val="14305036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Robin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20</a:t>
            </a:fld>
            <a:endParaRPr lang="en-US"/>
          </a:p>
        </p:txBody>
      </p:sp>
    </p:spTree>
    <p:extLst>
      <p:ext uri="{BB962C8B-B14F-4D97-AF65-F5344CB8AC3E}">
        <p14:creationId xmlns:p14="http://schemas.microsoft.com/office/powerpoint/2010/main" val="826149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Robin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21</a:t>
            </a:fld>
            <a:endParaRPr lang="en-US"/>
          </a:p>
        </p:txBody>
      </p:sp>
    </p:spTree>
    <p:extLst>
      <p:ext uri="{BB962C8B-B14F-4D97-AF65-F5344CB8AC3E}">
        <p14:creationId xmlns:p14="http://schemas.microsoft.com/office/powerpoint/2010/main" val="13551704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Aaron speaking: While SWAN </a:t>
            </a:r>
            <a:r>
              <a:rPr lang="en-US" err="1"/>
              <a:t>eXpo</a:t>
            </a:r>
            <a:r>
              <a:rPr lang="en-US"/>
              <a:t> 2020 is cancelled, we will be providing a series of ongoing 45 minute sessions including a presentation and Q&amp;A. These presentations will be on topics of interest to our membership, and many from speakers we had lined up for </a:t>
            </a:r>
            <a:r>
              <a:rPr lang="en-US" err="1"/>
              <a:t>SWANx</a:t>
            </a:r>
            <a:r>
              <a:rPr lang="en-US"/>
              <a:t>. </a:t>
            </a:r>
          </a:p>
          <a:p>
            <a:endParaRPr lang="en-US"/>
          </a:p>
          <a:p>
            <a:r>
              <a:rPr lang="en-US"/>
              <a:t>If you are interested in presenting a topic, </a:t>
            </a:r>
          </a:p>
        </p:txBody>
      </p:sp>
      <p:sp>
        <p:nvSpPr>
          <p:cNvPr id="4" name="Slide Number Placeholder 3"/>
          <p:cNvSpPr>
            <a:spLocks noGrp="1"/>
          </p:cNvSpPr>
          <p:nvPr>
            <p:ph type="sldNum" sz="quarter" idx="5"/>
          </p:nvPr>
        </p:nvSpPr>
        <p:spPr/>
        <p:txBody>
          <a:bodyPr/>
          <a:lstStyle/>
          <a:p>
            <a:fld id="{B147AC19-F7E6-4684-8584-99BB39F5AFFB}" type="slidenum">
              <a:rPr lang="en-US" smtClean="0"/>
              <a:t>22</a:t>
            </a:fld>
            <a:endParaRPr lang="en-US"/>
          </a:p>
        </p:txBody>
      </p:sp>
    </p:spTree>
    <p:extLst>
      <p:ext uri="{BB962C8B-B14F-4D97-AF65-F5344CB8AC3E}">
        <p14:creationId xmlns:p14="http://schemas.microsoft.com/office/powerpoint/2010/main" val="1613462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23</a:t>
            </a:fld>
            <a:endParaRPr lang="en-US"/>
          </a:p>
        </p:txBody>
      </p:sp>
    </p:spTree>
    <p:extLst>
      <p:ext uri="{BB962C8B-B14F-4D97-AF65-F5344CB8AC3E}">
        <p14:creationId xmlns:p14="http://schemas.microsoft.com/office/powerpoint/2010/main" val="4034473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24</a:t>
            </a:fld>
            <a:endParaRPr lang="en-US"/>
          </a:p>
        </p:txBody>
      </p:sp>
    </p:spTree>
    <p:extLst>
      <p:ext uri="{BB962C8B-B14F-4D97-AF65-F5344CB8AC3E}">
        <p14:creationId xmlns:p14="http://schemas.microsoft.com/office/powerpoint/2010/main" val="3692840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r>
              <a:rPr lang="en-US"/>
              <a:t>If you have questions, please contact SWAN via our online ticketing system. Also, SWAN training sessions, documentation, and resources are available from the SWAN Support Site. </a:t>
            </a:r>
          </a:p>
          <a:p>
            <a:endParaRPr lang="en-US"/>
          </a:p>
          <a:p>
            <a:r>
              <a:rPr lang="en-US"/>
              <a:t>You can submit a request for additional training through our online form.</a:t>
            </a:r>
          </a:p>
        </p:txBody>
      </p:sp>
      <p:sp>
        <p:nvSpPr>
          <p:cNvPr id="4" name="Slide Number Placeholder 3"/>
          <p:cNvSpPr>
            <a:spLocks noGrp="1"/>
          </p:cNvSpPr>
          <p:nvPr>
            <p:ph type="sldNum" sz="quarter" idx="5"/>
          </p:nvPr>
        </p:nvSpPr>
        <p:spPr/>
        <p:txBody>
          <a:bodyPr/>
          <a:lstStyle/>
          <a:p>
            <a:fld id="{B147AC19-F7E6-4684-8584-99BB39F5AFFB}" type="slidenum">
              <a:rPr lang="en-US" smtClean="0"/>
              <a:t>25</a:t>
            </a:fld>
            <a:endParaRPr lang="en-US"/>
          </a:p>
        </p:txBody>
      </p:sp>
    </p:spTree>
    <p:extLst>
      <p:ext uri="{BB962C8B-B14F-4D97-AF65-F5344CB8AC3E}">
        <p14:creationId xmlns:p14="http://schemas.microsoft.com/office/powerpoint/2010/main" val="80281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3</a:t>
            </a:fld>
            <a:endParaRPr lang="en-US"/>
          </a:p>
        </p:txBody>
      </p:sp>
    </p:spTree>
    <p:extLst>
      <p:ext uri="{BB962C8B-B14F-4D97-AF65-F5344CB8AC3E}">
        <p14:creationId xmlns:p14="http://schemas.microsoft.com/office/powerpoint/2010/main" val="738718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Aaron speaking:</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4</a:t>
            </a:fld>
            <a:endParaRPr lang="en-US"/>
          </a:p>
        </p:txBody>
      </p:sp>
    </p:spTree>
    <p:extLst>
      <p:ext uri="{BB962C8B-B14F-4D97-AF65-F5344CB8AC3E}">
        <p14:creationId xmlns:p14="http://schemas.microsoft.com/office/powerpoint/2010/main" val="2789045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Dawne</a:t>
            </a:r>
          </a:p>
        </p:txBody>
      </p:sp>
      <p:sp>
        <p:nvSpPr>
          <p:cNvPr id="4" name="Slide Number Placeholder 3"/>
          <p:cNvSpPr>
            <a:spLocks noGrp="1"/>
          </p:cNvSpPr>
          <p:nvPr>
            <p:ph type="sldNum" sz="quarter" idx="5"/>
          </p:nvPr>
        </p:nvSpPr>
        <p:spPr/>
        <p:txBody>
          <a:bodyPr/>
          <a:lstStyle/>
          <a:p>
            <a:fld id="{B147AC19-F7E6-4684-8584-99BB39F5AFFB}" type="slidenum">
              <a:rPr lang="en-US" smtClean="0"/>
              <a:t>5</a:t>
            </a:fld>
            <a:endParaRPr lang="en-US"/>
          </a:p>
        </p:txBody>
      </p:sp>
    </p:spTree>
    <p:extLst>
      <p:ext uri="{BB962C8B-B14F-4D97-AF65-F5344CB8AC3E}">
        <p14:creationId xmlns:p14="http://schemas.microsoft.com/office/powerpoint/2010/main" val="304966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Dawne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6</a:t>
            </a:fld>
            <a:endParaRPr lang="en-US"/>
          </a:p>
        </p:txBody>
      </p:sp>
    </p:spTree>
    <p:extLst>
      <p:ext uri="{BB962C8B-B14F-4D97-AF65-F5344CB8AC3E}">
        <p14:creationId xmlns:p14="http://schemas.microsoft.com/office/powerpoint/2010/main" val="947733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Scott speaking:</a:t>
            </a:r>
          </a:p>
          <a:p>
            <a:r>
              <a:rPr lang="en-US" dirty="0"/>
              <a:t>Scott notes: The session yesterday focused on the abilities of the tool. Mention a couple of possible applications for non-cataloging libraries – item type/location/call# agreement, Discard workaround</a:t>
            </a:r>
          </a:p>
        </p:txBody>
      </p:sp>
      <p:sp>
        <p:nvSpPr>
          <p:cNvPr id="4" name="Slide Number Placeholder 3"/>
          <p:cNvSpPr>
            <a:spLocks noGrp="1"/>
          </p:cNvSpPr>
          <p:nvPr>
            <p:ph type="sldNum" sz="quarter" idx="5"/>
          </p:nvPr>
        </p:nvSpPr>
        <p:spPr/>
        <p:txBody>
          <a:bodyPr/>
          <a:lstStyle/>
          <a:p>
            <a:fld id="{B147AC19-F7E6-4684-8584-99BB39F5AFFB}" type="slidenum">
              <a:rPr lang="en-US" smtClean="0"/>
              <a:t>7</a:t>
            </a:fld>
            <a:endParaRPr lang="en-US"/>
          </a:p>
        </p:txBody>
      </p:sp>
    </p:spTree>
    <p:extLst>
      <p:ext uri="{BB962C8B-B14F-4D97-AF65-F5344CB8AC3E}">
        <p14:creationId xmlns:p14="http://schemas.microsoft.com/office/powerpoint/2010/main" val="2096068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Aaron speaking</a:t>
            </a:r>
          </a:p>
        </p:txBody>
      </p:sp>
      <p:sp>
        <p:nvSpPr>
          <p:cNvPr id="4" name="Slide Number Placeholder 3"/>
          <p:cNvSpPr>
            <a:spLocks noGrp="1"/>
          </p:cNvSpPr>
          <p:nvPr>
            <p:ph type="sldNum" sz="quarter" idx="5"/>
          </p:nvPr>
        </p:nvSpPr>
        <p:spPr/>
        <p:txBody>
          <a:bodyPr/>
          <a:lstStyle/>
          <a:p>
            <a:fld id="{B147AC19-F7E6-4684-8584-99BB39F5AFFB}" type="slidenum">
              <a:rPr lang="en-US" smtClean="0"/>
              <a:t>8</a:t>
            </a:fld>
            <a:endParaRPr lang="en-US"/>
          </a:p>
        </p:txBody>
      </p:sp>
    </p:spTree>
    <p:extLst>
      <p:ext uri="{BB962C8B-B14F-4D97-AF65-F5344CB8AC3E}">
        <p14:creationId xmlns:p14="http://schemas.microsoft.com/office/powerpoint/2010/main" val="1142701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Aaron Speaking:</a:t>
            </a:r>
          </a:p>
          <a:p>
            <a:r>
              <a:rPr lang="en-US"/>
              <a:t>Make sure to note SAPLN calling it “Click &amp; Pick” instead of curbside pickup and “Drop &amp; Wave” for delivery</a:t>
            </a:r>
          </a:p>
          <a:p>
            <a:endParaRPr lang="en-US"/>
          </a:p>
        </p:txBody>
      </p:sp>
      <p:sp>
        <p:nvSpPr>
          <p:cNvPr id="4" name="Slide Number Placeholder 3"/>
          <p:cNvSpPr>
            <a:spLocks noGrp="1"/>
          </p:cNvSpPr>
          <p:nvPr>
            <p:ph type="sldNum" sz="quarter" idx="5"/>
          </p:nvPr>
        </p:nvSpPr>
        <p:spPr/>
        <p:txBody>
          <a:bodyPr/>
          <a:lstStyle/>
          <a:p>
            <a:fld id="{B147AC19-F7E6-4684-8584-99BB39F5AFFB}" type="slidenum">
              <a:rPr lang="en-US" smtClean="0"/>
              <a:t>9</a:t>
            </a:fld>
            <a:endParaRPr lang="en-US"/>
          </a:p>
        </p:txBody>
      </p:sp>
    </p:spTree>
    <p:extLst>
      <p:ext uri="{BB962C8B-B14F-4D97-AF65-F5344CB8AC3E}">
        <p14:creationId xmlns:p14="http://schemas.microsoft.com/office/powerpoint/2010/main" val="801711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319107026"/>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7372891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10510544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115103415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pic>
        <p:nvPicPr>
          <p:cNvPr id="7" name="Content Placeholder 5" descr="A close up of a logo&#10;&#10;Description automatically generated">
            <a:extLst>
              <a:ext uri="{FF2B5EF4-FFF2-40B4-BE49-F238E27FC236}">
                <a16:creationId xmlns:a16="http://schemas.microsoft.com/office/drawing/2014/main" id="{E34FA5FB-2B4C-498A-8862-7A63550B077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0" y="10"/>
            <a:ext cx="12191980" cy="6857990"/>
          </a:xfrm>
          <a:prstGeom prst="rect">
            <a:avLst/>
          </a:prstGeom>
        </p:spPr>
      </p:pic>
    </p:spTree>
    <p:extLst>
      <p:ext uri="{BB962C8B-B14F-4D97-AF65-F5344CB8AC3E}">
        <p14:creationId xmlns:p14="http://schemas.microsoft.com/office/powerpoint/2010/main" val="171999617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descr="A picture containing animal, swan, bird, duck&#10;&#10;Description automatically generated">
            <a:extLst>
              <a:ext uri="{FF2B5EF4-FFF2-40B4-BE49-F238E27FC236}">
                <a16:creationId xmlns:a16="http://schemas.microsoft.com/office/drawing/2014/main" id="{C5958A28-DA76-4BA1-80E9-8D6568DEEE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3CE01C3-9299-4707-8BD9-87B3F229C15B}"/>
              </a:ext>
            </a:extLst>
          </p:cNvPr>
          <p:cNvSpPr>
            <a:spLocks noGrp="1"/>
          </p:cNvSpPr>
          <p:nvPr>
            <p:ph type="title" hasCustomPrompt="1"/>
          </p:nvPr>
        </p:nvSpPr>
        <p:spPr/>
        <p:txBody>
          <a:bodyPr/>
          <a:lstStyle>
            <a:lvl1pPr>
              <a:defRPr/>
            </a:lvl1pPr>
          </a:lstStyle>
          <a:p>
            <a:r>
              <a:rPr lang="en-US"/>
              <a:t>SWAN </a:t>
            </a:r>
            <a:r>
              <a:rPr lang="en-US" err="1"/>
              <a:t>eXpo</a:t>
            </a:r>
            <a:r>
              <a:rPr lang="en-US"/>
              <a:t> 2020 Web Series</a:t>
            </a:r>
          </a:p>
        </p:txBody>
      </p:sp>
      <p:sp>
        <p:nvSpPr>
          <p:cNvPr id="5" name="Slide Number Placeholder 4">
            <a:extLst>
              <a:ext uri="{FF2B5EF4-FFF2-40B4-BE49-F238E27FC236}">
                <a16:creationId xmlns:a16="http://schemas.microsoft.com/office/drawing/2014/main" id="{2BB7FF73-2FF1-4DF3-AF2A-475C3138ED76}"/>
              </a:ext>
            </a:extLst>
          </p:cNvPr>
          <p:cNvSpPr>
            <a:spLocks noGrp="1"/>
          </p:cNvSpPr>
          <p:nvPr>
            <p:ph type="sldNum" sz="quarter" idx="12"/>
          </p:nvPr>
        </p:nvSpPr>
        <p:spPr/>
        <p:txBody>
          <a:bodyPr/>
          <a:lstStyle/>
          <a:p>
            <a:fld id="{B2E8E252-A4C9-4825-B6A7-DD4A52002440}" type="slidenum">
              <a:rPr lang="en-US" smtClean="0"/>
              <a:pPr/>
              <a:t>‹#›</a:t>
            </a:fld>
            <a:endParaRPr lang="en-US"/>
          </a:p>
        </p:txBody>
      </p:sp>
    </p:spTree>
    <p:extLst>
      <p:ext uri="{BB962C8B-B14F-4D97-AF65-F5344CB8AC3E}">
        <p14:creationId xmlns:p14="http://schemas.microsoft.com/office/powerpoint/2010/main" val="3779604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pic>
        <p:nvPicPr>
          <p:cNvPr id="7" name="Picture 6" descr="A picture containing animal, swan, bird, duck&#10;&#10;Description automatically generated">
            <a:extLst>
              <a:ext uri="{FF2B5EF4-FFF2-40B4-BE49-F238E27FC236}">
                <a16:creationId xmlns:a16="http://schemas.microsoft.com/office/drawing/2014/main" id="{7EA1F98E-30EC-4A20-A6F1-D21B4101F92A}"/>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9222112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73324094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4140232812"/>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940192073"/>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7078158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432876357"/>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76400808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00552432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493FE2-300F-4DB9-8ED6-4FE8F34CE4E1}" type="datetime1">
              <a:rPr lang="en-US" smtClean="0"/>
              <a:t>4/21/2020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70720984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F333DB-9170-4A24-8B82-449205426C0E}" type="datetime1">
              <a:rPr lang="en-US" smtClean="0"/>
              <a:t>4/21/2020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2588010620"/>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77659F1-4685-4C9C-861D-E20218836CC7}" type="datetime1">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9446434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A5F12BF-2716-4F9B-AF69-C9D02BD2D37D}" type="datetime1">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07719326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4EE943-515B-4D80-89BE-F2812B10D9A3}" type="datetime1">
              <a:rPr lang="en-US" smtClean="0"/>
              <a:t>4/21/2020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366208526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A7F364B-C902-4016-A66C-D164BF5C1107}" type="datetime1">
              <a:rPr lang="en-US" smtClean="0"/>
              <a:t>4/21/2020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E8E252-A4C9-4825-B6A7-DD4A52002440}" type="slidenum">
              <a:rPr lang="en-US" smtClean="0"/>
              <a:t>‹#›</a:t>
            </a:fld>
            <a:endParaRPr lang="en-US"/>
          </a:p>
        </p:txBody>
      </p:sp>
    </p:spTree>
    <p:extLst>
      <p:ext uri="{BB962C8B-B14F-4D97-AF65-F5344CB8AC3E}">
        <p14:creationId xmlns:p14="http://schemas.microsoft.com/office/powerpoint/2010/main" val="583873327"/>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675" y="6356350"/>
            <a:ext cx="3514725" cy="365125"/>
          </a:xfrm>
          <a:prstGeom prst="rect">
            <a:avLst/>
          </a:prstGeom>
        </p:spPr>
        <p:txBody>
          <a:bodyPr vert="horz" lIns="91440" tIns="45720" rIns="91440" bIns="45720" rtlCol="0" anchor="ctr"/>
          <a:lstStyle>
            <a:lvl1pPr algn="l">
              <a:defRPr sz="1200">
                <a:solidFill>
                  <a:schemeClr val="bg1"/>
                </a:solidFill>
              </a:defRPr>
            </a:lvl1pPr>
          </a:lstStyle>
          <a:p>
            <a:fld id="{B473E4E7-0AE4-4A90-BFD5-DB3724B6815E}" type="datetime1">
              <a:rPr lang="en-US" smtClean="0"/>
              <a:pPr/>
              <a:t>4/21/2020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419475" cy="365125"/>
          </a:xfrm>
          <a:prstGeom prst="rect">
            <a:avLst/>
          </a:prstGeom>
        </p:spPr>
        <p:txBody>
          <a:bodyPr vert="horz" lIns="91440" tIns="45720" rIns="91440" bIns="45720" rtlCol="0" anchor="ctr"/>
          <a:lstStyle>
            <a:lvl1pPr algn="r">
              <a:defRPr sz="1200">
                <a:solidFill>
                  <a:schemeClr val="tx1"/>
                </a:solidFill>
              </a:defRPr>
            </a:lvl1pPr>
          </a:lstStyle>
          <a:p>
            <a:fld id="{B2E8E252-A4C9-4825-B6A7-DD4A52002440}" type="slidenum">
              <a:rPr lang="en-US" smtClean="0"/>
              <a:pPr/>
              <a:t>‹#›</a:t>
            </a:fld>
            <a:endParaRPr lang="en-US"/>
          </a:p>
        </p:txBody>
      </p:sp>
    </p:spTree>
    <p:extLst>
      <p:ext uri="{BB962C8B-B14F-4D97-AF65-F5344CB8AC3E}">
        <p14:creationId xmlns:p14="http://schemas.microsoft.com/office/powerpoint/2010/main" val="239773254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81" r:id="rId4"/>
    <p:sldLayoutId id="2147483682" r:id="rId5"/>
    <p:sldLayoutId id="2147483683"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675" y="6356350"/>
            <a:ext cx="3514725" cy="365125"/>
          </a:xfrm>
          <a:prstGeom prst="rect">
            <a:avLst/>
          </a:prstGeom>
        </p:spPr>
        <p:txBody>
          <a:bodyPr vert="horz" lIns="91440" tIns="45720" rIns="91440" bIns="45720" rtlCol="0" anchor="ctr"/>
          <a:lstStyle>
            <a:lvl1pPr algn="l">
              <a:defRPr sz="1200">
                <a:solidFill>
                  <a:schemeClr val="bg1"/>
                </a:solidFill>
              </a:defRPr>
            </a:lvl1pPr>
          </a:lstStyle>
          <a:p>
            <a:fld id="{B473E4E7-0AE4-4A90-BFD5-DB3724B6815E}" type="datetime1">
              <a:rPr lang="en-US" smtClean="0"/>
              <a:pPr/>
              <a:t>4/21/2020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419475" cy="365125"/>
          </a:xfrm>
          <a:prstGeom prst="rect">
            <a:avLst/>
          </a:prstGeom>
        </p:spPr>
        <p:txBody>
          <a:bodyPr vert="horz" lIns="91440" tIns="45720" rIns="91440" bIns="45720" rtlCol="0" anchor="ctr"/>
          <a:lstStyle>
            <a:lvl1pPr algn="r">
              <a:defRPr sz="1200">
                <a:solidFill>
                  <a:schemeClr val="tx1"/>
                </a:solidFill>
              </a:defRPr>
            </a:lvl1pPr>
          </a:lstStyle>
          <a:p>
            <a:fld id="{B2E8E252-A4C9-4825-B6A7-DD4A52002440}" type="slidenum">
              <a:rPr lang="en-US" smtClean="0"/>
              <a:pPr/>
              <a:t>‹#›</a:t>
            </a:fld>
            <a:endParaRPr lang="en-US"/>
          </a:p>
        </p:txBody>
      </p:sp>
    </p:spTree>
    <p:extLst>
      <p:ext uri="{BB962C8B-B14F-4D97-AF65-F5344CB8AC3E}">
        <p14:creationId xmlns:p14="http://schemas.microsoft.com/office/powerpoint/2010/main" val="9808040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6675" y="6356350"/>
            <a:ext cx="3514725" cy="365125"/>
          </a:xfrm>
          <a:prstGeom prst="rect">
            <a:avLst/>
          </a:prstGeom>
        </p:spPr>
        <p:txBody>
          <a:bodyPr vert="horz" lIns="91440" tIns="45720" rIns="91440" bIns="45720" rtlCol="0" anchor="ctr"/>
          <a:lstStyle>
            <a:lvl1pPr algn="l">
              <a:defRPr sz="1200">
                <a:solidFill>
                  <a:schemeClr val="bg1"/>
                </a:solidFill>
              </a:defRPr>
            </a:lvl1pPr>
          </a:lstStyle>
          <a:p>
            <a:fld id="{B473E4E7-0AE4-4A90-BFD5-DB3724B6815E}" type="datetime1">
              <a:rPr lang="en-US" smtClean="0"/>
              <a:pPr/>
              <a:t>4/21/2020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599" y="6356350"/>
            <a:ext cx="3419475" cy="365125"/>
          </a:xfrm>
          <a:prstGeom prst="rect">
            <a:avLst/>
          </a:prstGeom>
        </p:spPr>
        <p:txBody>
          <a:bodyPr vert="horz" lIns="91440" tIns="45720" rIns="91440" bIns="45720" rtlCol="0" anchor="ctr"/>
          <a:lstStyle>
            <a:lvl1pPr algn="r">
              <a:defRPr sz="1200">
                <a:solidFill>
                  <a:schemeClr val="tx1"/>
                </a:solidFill>
              </a:defRPr>
            </a:lvl1pPr>
          </a:lstStyle>
          <a:p>
            <a:fld id="{B2E8E252-A4C9-4825-B6A7-DD4A52002440}" type="slidenum">
              <a:rPr lang="en-US" smtClean="0"/>
              <a:pPr/>
              <a:t>‹#›</a:t>
            </a:fld>
            <a:endParaRPr lang="en-US"/>
          </a:p>
        </p:txBody>
      </p:sp>
    </p:spTree>
    <p:extLst>
      <p:ext uri="{BB962C8B-B14F-4D97-AF65-F5344CB8AC3E}">
        <p14:creationId xmlns:p14="http://schemas.microsoft.com/office/powerpoint/2010/main" val="356134921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wisconsinlibraries.org/assets/2020-04-16%20Safer%20at%20Home%20extension%20FAQ.pdf"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fs8.formsite.com/SWANServices/covid-19-reopening"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railslibraries.info/events/181331"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0.png"/><Relationship Id="rId2" Type="http://schemas.openxmlformats.org/officeDocument/2006/relationships/notesSlide" Target="../notesSlides/notesSlide18.xml"/><Relationship Id="rId16"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3.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support.swanlibraries.net/news/2020-04/69763"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https://fs8.formsite.com/SWANServices/swanx2020webseries/index.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hyperlink" Target="mailto:help@swanlibraries.net"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hyperlink" Target="https://support.swanlibraries.ne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support.swanlibraries.net/tutorial/70842"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openclipart.org/detail/2242/fire-icon-by-zeimusu"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medium.com/@john.alan.thill/a-phased-reopening-plan-for-libraries-as-covid-19-restrictions-are-lifted-2d96885c0c1d"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hyperlink" Target="https://www.imls.gov/webinars/mitigating-covid-19-when-managing-paper-based-circulating-and-other-types-collections" TargetMode="External"/><Relationship Id="rId4" Type="http://schemas.openxmlformats.org/officeDocument/2006/relationships/hyperlink" Target="https://www.centerforhealthsecurity.org/our-work/pubs_archive/pubs-pdfs/2020/reopening-guidance-governor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8" y="0"/>
            <a:ext cx="12189023" cy="6857999"/>
          </a:xfrm>
          <a:prstGeom prst="rect">
            <a:avLst/>
          </a:prstGeom>
        </p:spPr>
      </p:pic>
      <p:sp>
        <p:nvSpPr>
          <p:cNvPr id="5" name="TextBox 4"/>
          <p:cNvSpPr txBox="1"/>
          <p:nvPr/>
        </p:nvSpPr>
        <p:spPr>
          <a:xfrm>
            <a:off x="683075" y="930563"/>
            <a:ext cx="7983119" cy="1200329"/>
          </a:xfrm>
          <a:prstGeom prst="rect">
            <a:avLst/>
          </a:prstGeom>
          <a:noFill/>
        </p:spPr>
        <p:txBody>
          <a:bodyPr wrap="square" rtlCol="0">
            <a:spAutoFit/>
          </a:bodyPr>
          <a:lstStyle/>
          <a:p>
            <a:r>
              <a:rPr lang="en-US" sz="7200">
                <a:solidFill>
                  <a:schemeClr val="bg1"/>
                </a:solidFill>
                <a:latin typeface="Chaparral Pro" panose="02060503040505020203" pitchFamily="18" charset="0"/>
              </a:rPr>
              <a:t>SWAN Fireside Chat</a:t>
            </a:r>
            <a:endParaRPr lang="en-US" b="1"/>
          </a:p>
        </p:txBody>
      </p:sp>
      <p:sp>
        <p:nvSpPr>
          <p:cNvPr id="6" name="TextBox 5">
            <a:extLst>
              <a:ext uri="{FF2B5EF4-FFF2-40B4-BE49-F238E27FC236}">
                <a16:creationId xmlns:a16="http://schemas.microsoft.com/office/drawing/2014/main" id="{E6AEB8ED-49AB-428B-A1E6-4F7408004449}"/>
              </a:ext>
            </a:extLst>
          </p:cNvPr>
          <p:cNvSpPr txBox="1"/>
          <p:nvPr/>
        </p:nvSpPr>
        <p:spPr>
          <a:xfrm>
            <a:off x="1052598" y="5528450"/>
            <a:ext cx="6895751" cy="707886"/>
          </a:xfrm>
          <a:prstGeom prst="rect">
            <a:avLst/>
          </a:prstGeom>
          <a:noFill/>
        </p:spPr>
        <p:txBody>
          <a:bodyPr wrap="square" rtlCol="0">
            <a:spAutoFit/>
          </a:bodyPr>
          <a:lstStyle/>
          <a:p>
            <a:r>
              <a:rPr lang="en-US" sz="4000">
                <a:solidFill>
                  <a:schemeClr val="bg1"/>
                </a:solidFill>
                <a:latin typeface="Franklin Gothic Book" panose="020B0503020102020204" pitchFamily="34" charset="0"/>
              </a:rPr>
              <a:t>April 21, 2020</a:t>
            </a:r>
          </a:p>
        </p:txBody>
      </p:sp>
    </p:spTree>
    <p:extLst>
      <p:ext uri="{BB962C8B-B14F-4D97-AF65-F5344CB8AC3E}">
        <p14:creationId xmlns:p14="http://schemas.microsoft.com/office/powerpoint/2010/main" val="317621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C08ADCC-CC1E-40D2-8301-3C6A3A2E0EAE}"/>
              </a:ext>
            </a:extLst>
          </p:cNvPr>
          <p:cNvPicPr>
            <a:picLocks noChangeAspect="1"/>
          </p:cNvPicPr>
          <p:nvPr/>
        </p:nvPicPr>
        <p:blipFill>
          <a:blip r:embed="rId3"/>
          <a:stretch>
            <a:fillRect/>
          </a:stretch>
        </p:blipFill>
        <p:spPr>
          <a:xfrm>
            <a:off x="5687238" y="514536"/>
            <a:ext cx="6504762" cy="1476190"/>
          </a:xfrm>
          <a:prstGeom prst="rect">
            <a:avLst/>
          </a:prstGeom>
        </p:spPr>
      </p:pic>
      <p:sp>
        <p:nvSpPr>
          <p:cNvPr id="5" name="Title 4">
            <a:extLst>
              <a:ext uri="{FF2B5EF4-FFF2-40B4-BE49-F238E27FC236}">
                <a16:creationId xmlns:a16="http://schemas.microsoft.com/office/drawing/2014/main" id="{F4E45734-A177-4B19-874C-C603C71AED66}"/>
              </a:ext>
            </a:extLst>
          </p:cNvPr>
          <p:cNvSpPr>
            <a:spLocks noGrp="1"/>
          </p:cNvSpPr>
          <p:nvPr>
            <p:ph type="title"/>
          </p:nvPr>
        </p:nvSpPr>
        <p:spPr>
          <a:xfrm>
            <a:off x="838200" y="354563"/>
            <a:ext cx="4849038" cy="1336125"/>
          </a:xfrm>
        </p:spPr>
        <p:txBody>
          <a:bodyPr/>
          <a:lstStyle/>
          <a:p>
            <a:r>
              <a:rPr lang="en-US"/>
              <a:t>In the News…</a:t>
            </a:r>
          </a:p>
        </p:txBody>
      </p:sp>
      <p:sp>
        <p:nvSpPr>
          <p:cNvPr id="6" name="Content Placeholder 5">
            <a:extLst>
              <a:ext uri="{FF2B5EF4-FFF2-40B4-BE49-F238E27FC236}">
                <a16:creationId xmlns:a16="http://schemas.microsoft.com/office/drawing/2014/main" id="{6B19FA15-01A2-45DB-BF7F-DC56359A54E1}"/>
              </a:ext>
            </a:extLst>
          </p:cNvPr>
          <p:cNvSpPr>
            <a:spLocks noGrp="1"/>
          </p:cNvSpPr>
          <p:nvPr>
            <p:ph sz="half" idx="1"/>
          </p:nvPr>
        </p:nvSpPr>
        <p:spPr>
          <a:xfrm>
            <a:off x="838200" y="1825624"/>
            <a:ext cx="5181600" cy="4530725"/>
          </a:xfrm>
        </p:spPr>
        <p:txBody>
          <a:bodyPr>
            <a:normAutofit fontScale="62500" lnSpcReduction="20000"/>
          </a:bodyPr>
          <a:lstStyle/>
          <a:p>
            <a:pPr marL="0" indent="0">
              <a:lnSpc>
                <a:spcPct val="120000"/>
              </a:lnSpc>
              <a:buNone/>
            </a:pPr>
            <a:r>
              <a:rPr lang="en-US"/>
              <a:t>Directors of the Park Ridge, Niles-Maine, Morton Grove, Skokie and Lincolnwood Libraries said the plans they are developing include such measures as:</a:t>
            </a:r>
          </a:p>
          <a:p>
            <a:pPr>
              <a:lnSpc>
                <a:spcPct val="120000"/>
              </a:lnSpc>
            </a:pPr>
            <a:r>
              <a:rPr lang="en-US"/>
              <a:t>Outside pick-ups and drop-offs of requested materials</a:t>
            </a:r>
          </a:p>
          <a:p>
            <a:pPr>
              <a:lnSpc>
                <a:spcPct val="120000"/>
              </a:lnSpc>
            </a:pPr>
            <a:r>
              <a:rPr lang="en-US"/>
              <a:t>Limits on the number of patrons allowed inside libraries at any one time</a:t>
            </a:r>
          </a:p>
          <a:p>
            <a:pPr>
              <a:lnSpc>
                <a:spcPct val="120000"/>
              </a:lnSpc>
            </a:pPr>
            <a:r>
              <a:rPr lang="en-US"/>
              <a:t>Fewer pieces of furniture</a:t>
            </a:r>
          </a:p>
          <a:p>
            <a:pPr>
              <a:lnSpc>
                <a:spcPct val="120000"/>
              </a:lnSpc>
            </a:pPr>
            <a:r>
              <a:rPr lang="en-US"/>
              <a:t>New screening between patrons and staff</a:t>
            </a:r>
          </a:p>
          <a:p>
            <a:pPr>
              <a:lnSpc>
                <a:spcPct val="120000"/>
              </a:lnSpc>
            </a:pPr>
            <a:r>
              <a:rPr lang="en-US"/>
              <a:t>Cancellation of on-site programs</a:t>
            </a:r>
          </a:p>
          <a:p>
            <a:pPr marL="0" indent="0">
              <a:lnSpc>
                <a:spcPct val="120000"/>
              </a:lnSpc>
              <a:buNone/>
            </a:pPr>
            <a:r>
              <a:rPr lang="en-US"/>
              <a:t>“It may not be the same way that it was for a long time, if ever,” said Heidi Smith, director of the Park Ridge Public Library</a:t>
            </a:r>
          </a:p>
          <a:p>
            <a:endParaRPr lang="en-US"/>
          </a:p>
        </p:txBody>
      </p:sp>
      <p:pic>
        <p:nvPicPr>
          <p:cNvPr id="9" name="Content Placeholder 8" descr="A sign in front of a brick building&#10;&#10;Description automatically generated">
            <a:extLst>
              <a:ext uri="{FF2B5EF4-FFF2-40B4-BE49-F238E27FC236}">
                <a16:creationId xmlns:a16="http://schemas.microsoft.com/office/drawing/2014/main" id="{E06A6DB2-B99F-47D9-B485-AA45D89E42A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2058194"/>
            <a:ext cx="5181600" cy="3886200"/>
          </a:xfrm>
        </p:spPr>
      </p:pic>
      <p:sp>
        <p:nvSpPr>
          <p:cNvPr id="4" name="Slide Number Placeholder 3">
            <a:extLst>
              <a:ext uri="{FF2B5EF4-FFF2-40B4-BE49-F238E27FC236}">
                <a16:creationId xmlns:a16="http://schemas.microsoft.com/office/drawing/2014/main" id="{446FC848-B664-4DD5-AA4A-53B1E4BF13C3}"/>
              </a:ext>
            </a:extLst>
          </p:cNvPr>
          <p:cNvSpPr>
            <a:spLocks noGrp="1"/>
          </p:cNvSpPr>
          <p:nvPr>
            <p:ph type="sldNum" sz="quarter" idx="12"/>
          </p:nvPr>
        </p:nvSpPr>
        <p:spPr/>
        <p:txBody>
          <a:bodyPr/>
          <a:lstStyle/>
          <a:p>
            <a:fld id="{B2E8E252-A4C9-4825-B6A7-DD4A52002440}" type="slidenum">
              <a:rPr lang="en-US" smtClean="0"/>
              <a:t>10</a:t>
            </a:fld>
            <a:endParaRPr lang="en-US"/>
          </a:p>
        </p:txBody>
      </p:sp>
    </p:spTree>
    <p:extLst>
      <p:ext uri="{BB962C8B-B14F-4D97-AF65-F5344CB8AC3E}">
        <p14:creationId xmlns:p14="http://schemas.microsoft.com/office/powerpoint/2010/main" val="3401439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8A60-8BB7-4FF9-8E40-1E4316409173}"/>
              </a:ext>
            </a:extLst>
          </p:cNvPr>
          <p:cNvSpPr>
            <a:spLocks noGrp="1"/>
          </p:cNvSpPr>
          <p:nvPr>
            <p:ph type="title"/>
          </p:nvPr>
        </p:nvSpPr>
        <p:spPr/>
        <p:txBody>
          <a:bodyPr/>
          <a:lstStyle/>
          <a:p>
            <a:r>
              <a:rPr lang="en-US"/>
              <a:t>Waiting for Illinois Update…</a:t>
            </a:r>
          </a:p>
        </p:txBody>
      </p:sp>
      <p:sp>
        <p:nvSpPr>
          <p:cNvPr id="3" name="Content Placeholder 2">
            <a:extLst>
              <a:ext uri="{FF2B5EF4-FFF2-40B4-BE49-F238E27FC236}">
                <a16:creationId xmlns:a16="http://schemas.microsoft.com/office/drawing/2014/main" id="{C86111EB-C8A1-4634-BBFB-BFB8E66CD1FD}"/>
              </a:ext>
            </a:extLst>
          </p:cNvPr>
          <p:cNvSpPr>
            <a:spLocks noGrp="1"/>
          </p:cNvSpPr>
          <p:nvPr>
            <p:ph idx="1"/>
          </p:nvPr>
        </p:nvSpPr>
        <p:spPr>
          <a:xfrm>
            <a:off x="838200" y="1825624"/>
            <a:ext cx="11102266" cy="4530725"/>
          </a:xfrm>
        </p:spPr>
        <p:txBody>
          <a:bodyPr>
            <a:normAutofit fontScale="77500" lnSpcReduction="20000"/>
          </a:bodyPr>
          <a:lstStyle/>
          <a:p>
            <a:pPr marL="0" indent="0">
              <a:buNone/>
            </a:pPr>
            <a:r>
              <a:rPr lang="en-US"/>
              <a:t>The State of Wisconsin has extended the "stay at home" order until May 26, 2020</a:t>
            </a:r>
          </a:p>
          <a:p>
            <a:pPr marL="0" indent="0">
              <a:buNone/>
            </a:pPr>
            <a:br>
              <a:rPr lang="en-US"/>
            </a:br>
            <a:r>
              <a:rPr lang="en-US"/>
              <a:t>The new order includes minor changes allowing certain activities to start up again:</a:t>
            </a:r>
          </a:p>
          <a:p>
            <a:r>
              <a:rPr lang="en-US" b="1"/>
              <a:t>public libraries can provide curbside pickup of books</a:t>
            </a:r>
            <a:endParaRPr lang="en-US"/>
          </a:p>
          <a:p>
            <a:r>
              <a:rPr lang="en-US"/>
              <a:t>golf courses can open with more spread out tee times</a:t>
            </a:r>
          </a:p>
          <a:p>
            <a:r>
              <a:rPr lang="en-US"/>
              <a:t>non-essential businesses will be allowed to do deliveries, mailings and curbside pick-up</a:t>
            </a:r>
          </a:p>
          <a:p>
            <a:r>
              <a:rPr lang="en-US"/>
              <a:t>arts and crafts stores can do curb-side pick-up for materials used to make masks or PPE</a:t>
            </a:r>
          </a:p>
          <a:p>
            <a:r>
              <a:rPr lang="en-US"/>
              <a:t>aesthetic lawn care or construction is allowed as long as it's done by one person</a:t>
            </a:r>
          </a:p>
          <a:p>
            <a:pPr marL="0" indent="0">
              <a:buNone/>
            </a:pPr>
            <a:br>
              <a:rPr lang="en-US"/>
            </a:br>
            <a:r>
              <a:rPr lang="en-US"/>
              <a:t>Source, Emergency Order #28 updated 4/16/20</a:t>
            </a:r>
            <a:br>
              <a:rPr lang="en-US"/>
            </a:br>
            <a:br>
              <a:rPr lang="en-US"/>
            </a:br>
            <a:r>
              <a:rPr lang="en-US" sz="2300">
                <a:hlinkClick r:id="rId3"/>
              </a:rPr>
              <a:t>https://www.wisconsinlibraries.org/assets/2020-04-16%20Safer%20at%20Home%20extension%20FAQ.pdf</a:t>
            </a:r>
            <a:endParaRPr lang="en-US" sz="2300"/>
          </a:p>
        </p:txBody>
      </p:sp>
      <p:sp>
        <p:nvSpPr>
          <p:cNvPr id="4" name="Slide Number Placeholder 3">
            <a:extLst>
              <a:ext uri="{FF2B5EF4-FFF2-40B4-BE49-F238E27FC236}">
                <a16:creationId xmlns:a16="http://schemas.microsoft.com/office/drawing/2014/main" id="{F8DFB8E7-C8B8-41AB-BF8D-9A8A78F5F432}"/>
              </a:ext>
            </a:extLst>
          </p:cNvPr>
          <p:cNvSpPr>
            <a:spLocks noGrp="1"/>
          </p:cNvSpPr>
          <p:nvPr>
            <p:ph type="sldNum" sz="quarter" idx="12"/>
          </p:nvPr>
        </p:nvSpPr>
        <p:spPr/>
        <p:txBody>
          <a:bodyPr/>
          <a:lstStyle/>
          <a:p>
            <a:fld id="{B2E8E252-A4C9-4825-B6A7-DD4A52002440}" type="slidenum">
              <a:rPr lang="en-US" smtClean="0"/>
              <a:t>11</a:t>
            </a:fld>
            <a:endParaRPr lang="en-US"/>
          </a:p>
        </p:txBody>
      </p:sp>
    </p:spTree>
    <p:extLst>
      <p:ext uri="{BB962C8B-B14F-4D97-AF65-F5344CB8AC3E}">
        <p14:creationId xmlns:p14="http://schemas.microsoft.com/office/powerpoint/2010/main" val="2874693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EFAA6-8962-4D10-AE76-CCCD98A777BD}"/>
              </a:ext>
            </a:extLst>
          </p:cNvPr>
          <p:cNvSpPr>
            <a:spLocks noGrp="1"/>
          </p:cNvSpPr>
          <p:nvPr>
            <p:ph type="title"/>
          </p:nvPr>
        </p:nvSpPr>
        <p:spPr>
          <a:xfrm>
            <a:off x="585926" y="365125"/>
            <a:ext cx="10767874" cy="1325563"/>
          </a:xfrm>
        </p:spPr>
        <p:txBody>
          <a:bodyPr/>
          <a:lstStyle/>
          <a:p>
            <a:r>
              <a:rPr lang="en-US"/>
              <a:t>Library Plans</a:t>
            </a:r>
          </a:p>
        </p:txBody>
      </p:sp>
      <p:sp>
        <p:nvSpPr>
          <p:cNvPr id="3" name="Content Placeholder 2">
            <a:extLst>
              <a:ext uri="{FF2B5EF4-FFF2-40B4-BE49-F238E27FC236}">
                <a16:creationId xmlns:a16="http://schemas.microsoft.com/office/drawing/2014/main" id="{73BAF285-5365-4469-8063-CC55AC8783AB}"/>
              </a:ext>
            </a:extLst>
          </p:cNvPr>
          <p:cNvSpPr>
            <a:spLocks noGrp="1"/>
          </p:cNvSpPr>
          <p:nvPr>
            <p:ph idx="1"/>
          </p:nvPr>
        </p:nvSpPr>
        <p:spPr>
          <a:xfrm>
            <a:off x="585926" y="1825625"/>
            <a:ext cx="5317724" cy="4667250"/>
          </a:xfrm>
        </p:spPr>
        <p:txBody>
          <a:bodyPr vert="horz" lIns="91440" tIns="45720" rIns="91440" bIns="45720" rtlCol="0" anchor="t">
            <a:normAutofit lnSpcReduction="10000"/>
          </a:bodyPr>
          <a:lstStyle/>
          <a:p>
            <a:pPr marL="0" indent="0">
              <a:buNone/>
            </a:pPr>
            <a:r>
              <a:rPr lang="en-US"/>
              <a:t>We don’t know what reopening looks like – what do you think?</a:t>
            </a:r>
          </a:p>
          <a:p>
            <a:pPr marL="0" indent="0">
              <a:buNone/>
            </a:pPr>
            <a:endParaRPr lang="en-US"/>
          </a:p>
          <a:p>
            <a:pPr marL="0" indent="0">
              <a:buNone/>
            </a:pPr>
            <a:r>
              <a:rPr lang="en-US"/>
              <a:t>Complete our online survey - </a:t>
            </a:r>
            <a:r>
              <a:rPr lang="en-US" sz="1600">
                <a:hlinkClick r:id="rId3"/>
              </a:rPr>
              <a:t>https://fs8.formsite.com/SWANServices/covid-19-reopening</a:t>
            </a:r>
            <a:endParaRPr lang="en-US" sz="1600"/>
          </a:p>
          <a:p>
            <a:pPr marL="0" indent="0">
              <a:buNone/>
            </a:pPr>
            <a:br>
              <a:rPr lang="en-US"/>
            </a:br>
            <a:r>
              <a:rPr lang="en-US"/>
              <a:t>Share your plans. We will post your plans for colleagues.</a:t>
            </a:r>
          </a:p>
          <a:p>
            <a:pPr marL="0" indent="0">
              <a:buNone/>
            </a:pPr>
            <a:endParaRPr lang="en-US"/>
          </a:p>
          <a:p>
            <a:pPr marL="0" indent="0">
              <a:buNone/>
            </a:pPr>
            <a:r>
              <a:rPr lang="en-US"/>
              <a:t>Join the SWAN Community Forums!</a:t>
            </a:r>
          </a:p>
          <a:p>
            <a:pPr marL="0" indent="0">
              <a:buNone/>
            </a:pPr>
            <a:endParaRPr lang="en-US"/>
          </a:p>
        </p:txBody>
      </p:sp>
      <p:sp>
        <p:nvSpPr>
          <p:cNvPr id="4" name="Slide Number Placeholder 3">
            <a:extLst>
              <a:ext uri="{FF2B5EF4-FFF2-40B4-BE49-F238E27FC236}">
                <a16:creationId xmlns:a16="http://schemas.microsoft.com/office/drawing/2014/main" id="{0BEEFD9F-29D6-460A-B708-89CD0E9EF1F2}"/>
              </a:ext>
            </a:extLst>
          </p:cNvPr>
          <p:cNvSpPr>
            <a:spLocks noGrp="1"/>
          </p:cNvSpPr>
          <p:nvPr>
            <p:ph type="sldNum" sz="quarter" idx="12"/>
          </p:nvPr>
        </p:nvSpPr>
        <p:spPr/>
        <p:txBody>
          <a:bodyPr/>
          <a:lstStyle/>
          <a:p>
            <a:fld id="{B2E8E252-A4C9-4825-B6A7-DD4A52002440}" type="slidenum">
              <a:rPr lang="en-US" smtClean="0"/>
              <a:t>12</a:t>
            </a:fld>
            <a:endParaRPr lang="en-US"/>
          </a:p>
        </p:txBody>
      </p:sp>
      <p:pic>
        <p:nvPicPr>
          <p:cNvPr id="5" name="Picture 4">
            <a:extLst>
              <a:ext uri="{FF2B5EF4-FFF2-40B4-BE49-F238E27FC236}">
                <a16:creationId xmlns:a16="http://schemas.microsoft.com/office/drawing/2014/main" id="{4A423AA0-9EB1-4BFD-B970-FB6A42A771C5}"/>
              </a:ext>
            </a:extLst>
          </p:cNvPr>
          <p:cNvPicPr>
            <a:picLocks noChangeAspect="1"/>
          </p:cNvPicPr>
          <p:nvPr/>
        </p:nvPicPr>
        <p:blipFill>
          <a:blip r:embed="rId4"/>
          <a:stretch>
            <a:fillRect/>
          </a:stretch>
        </p:blipFill>
        <p:spPr>
          <a:xfrm>
            <a:off x="6456784" y="365124"/>
            <a:ext cx="5572809" cy="6002627"/>
          </a:xfrm>
          <a:prstGeom prst="rect">
            <a:avLst/>
          </a:prstGeom>
          <a:ln>
            <a:solidFill>
              <a:schemeClr val="accent1"/>
            </a:solidFill>
          </a:ln>
        </p:spPr>
      </p:pic>
    </p:spTree>
    <p:extLst>
      <p:ext uri="{BB962C8B-B14F-4D97-AF65-F5344CB8AC3E}">
        <p14:creationId xmlns:p14="http://schemas.microsoft.com/office/powerpoint/2010/main" val="104260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4488A-EC4E-45A8-9C95-689F7F4D00E9}"/>
              </a:ext>
            </a:extLst>
          </p:cNvPr>
          <p:cNvSpPr>
            <a:spLocks noGrp="1"/>
          </p:cNvSpPr>
          <p:nvPr>
            <p:ph type="title"/>
          </p:nvPr>
        </p:nvSpPr>
        <p:spPr>
          <a:xfrm>
            <a:off x="838200" y="231960"/>
            <a:ext cx="10515600" cy="1325563"/>
          </a:xfrm>
        </p:spPr>
        <p:txBody>
          <a:bodyPr>
            <a:normAutofit fontScale="90000"/>
          </a:bodyPr>
          <a:lstStyle/>
          <a:p>
            <a:r>
              <a:rPr lang="en-US"/>
              <a:t>Recommendations from NEDCC </a:t>
            </a:r>
            <a:br>
              <a:rPr lang="en-US"/>
            </a:br>
            <a:r>
              <a:rPr lang="en-US" sz="2800"/>
              <a:t>COVID-19 and Collection Care, RAILS webinar - </a:t>
            </a:r>
            <a:r>
              <a:rPr lang="en-US" sz="2800">
                <a:hlinkClick r:id="rId3"/>
              </a:rPr>
              <a:t>https://www.railslibraries.info/events/181331</a:t>
            </a:r>
            <a:r>
              <a:rPr lang="en-US" sz="2800"/>
              <a:t> </a:t>
            </a:r>
          </a:p>
        </p:txBody>
      </p:sp>
      <p:sp>
        <p:nvSpPr>
          <p:cNvPr id="3" name="Content Placeholder 2">
            <a:extLst>
              <a:ext uri="{FF2B5EF4-FFF2-40B4-BE49-F238E27FC236}">
                <a16:creationId xmlns:a16="http://schemas.microsoft.com/office/drawing/2014/main" id="{807DD83F-D1B0-4CB5-B8F9-A111A4AA310E}"/>
              </a:ext>
            </a:extLst>
          </p:cNvPr>
          <p:cNvSpPr>
            <a:spLocks noGrp="1"/>
          </p:cNvSpPr>
          <p:nvPr>
            <p:ph idx="1"/>
          </p:nvPr>
        </p:nvSpPr>
        <p:spPr>
          <a:xfrm>
            <a:off x="838200" y="1825624"/>
            <a:ext cx="10515600" cy="4800415"/>
          </a:xfrm>
        </p:spPr>
        <p:txBody>
          <a:bodyPr>
            <a:normAutofit fontScale="85000" lnSpcReduction="20000"/>
          </a:bodyPr>
          <a:lstStyle/>
          <a:p>
            <a:pPr>
              <a:lnSpc>
                <a:spcPct val="110000"/>
              </a:lnSpc>
            </a:pPr>
            <a:r>
              <a:rPr lang="en-US"/>
              <a:t>72-hour quarantine</a:t>
            </a:r>
          </a:p>
          <a:p>
            <a:pPr>
              <a:lnSpc>
                <a:spcPct val="110000"/>
              </a:lnSpc>
            </a:pPr>
            <a:r>
              <a:rPr lang="en-US"/>
              <a:t>Separate quarantine space</a:t>
            </a:r>
          </a:p>
          <a:p>
            <a:pPr lvl="1">
              <a:lnSpc>
                <a:spcPct val="110000"/>
              </a:lnSpc>
            </a:pPr>
            <a:r>
              <a:rPr lang="en-US"/>
              <a:t>Store in bags or bins – date for quarantining – don’t touch between start and end of quarantine</a:t>
            </a:r>
          </a:p>
          <a:p>
            <a:pPr lvl="1">
              <a:lnSpc>
                <a:spcPct val="110000"/>
              </a:lnSpc>
            </a:pPr>
            <a:r>
              <a:rPr lang="en-US"/>
              <a:t>Co-locate on carts or shelving away from staff areas is acceptable</a:t>
            </a:r>
          </a:p>
          <a:p>
            <a:pPr>
              <a:lnSpc>
                <a:spcPct val="110000"/>
              </a:lnSpc>
            </a:pPr>
            <a:r>
              <a:rPr lang="en-US"/>
              <a:t>Quarantine receiving orders – keep in box, store for 3 days</a:t>
            </a:r>
          </a:p>
          <a:p>
            <a:pPr>
              <a:lnSpc>
                <a:spcPct val="110000"/>
              </a:lnSpc>
            </a:pPr>
            <a:r>
              <a:rPr lang="en-US"/>
              <a:t>Staff handling quarantine materials should use gloves</a:t>
            </a:r>
          </a:p>
          <a:p>
            <a:pPr lvl="1">
              <a:lnSpc>
                <a:spcPct val="110000"/>
              </a:lnSpc>
            </a:pPr>
            <a:r>
              <a:rPr lang="en-US"/>
              <a:t>Dispose immediately</a:t>
            </a:r>
          </a:p>
          <a:p>
            <a:pPr lvl="1">
              <a:lnSpc>
                <a:spcPct val="110000"/>
              </a:lnSpc>
            </a:pPr>
            <a:r>
              <a:rPr lang="en-US"/>
              <a:t>Other staff processes should use hand washing, not gloves</a:t>
            </a:r>
          </a:p>
          <a:p>
            <a:pPr>
              <a:lnSpc>
                <a:spcPct val="110000"/>
              </a:lnSpc>
            </a:pPr>
            <a:r>
              <a:rPr lang="en-US"/>
              <a:t>Don’t clean material, recommended cleaning products will damage items; time is the best safety product</a:t>
            </a:r>
          </a:p>
          <a:p>
            <a:pPr>
              <a:lnSpc>
                <a:spcPct val="110000"/>
              </a:lnSpc>
            </a:pPr>
            <a:r>
              <a:rPr lang="en-US"/>
              <a:t>Clean with disinfectant/wipes hard surfaces, work surfaces, door handles</a:t>
            </a:r>
          </a:p>
        </p:txBody>
      </p:sp>
      <p:sp>
        <p:nvSpPr>
          <p:cNvPr id="4" name="Slide Number Placeholder 3">
            <a:extLst>
              <a:ext uri="{FF2B5EF4-FFF2-40B4-BE49-F238E27FC236}">
                <a16:creationId xmlns:a16="http://schemas.microsoft.com/office/drawing/2014/main" id="{0A16D63B-58AA-4259-9B70-B37389486DFD}"/>
              </a:ext>
            </a:extLst>
          </p:cNvPr>
          <p:cNvSpPr>
            <a:spLocks noGrp="1"/>
          </p:cNvSpPr>
          <p:nvPr>
            <p:ph type="sldNum" sz="quarter" idx="12"/>
          </p:nvPr>
        </p:nvSpPr>
        <p:spPr/>
        <p:txBody>
          <a:bodyPr/>
          <a:lstStyle/>
          <a:p>
            <a:fld id="{B2E8E252-A4C9-4825-B6A7-DD4A52002440}" type="slidenum">
              <a:rPr lang="en-US" smtClean="0"/>
              <a:t>13</a:t>
            </a:fld>
            <a:endParaRPr lang="en-US"/>
          </a:p>
        </p:txBody>
      </p:sp>
    </p:spTree>
    <p:extLst>
      <p:ext uri="{BB962C8B-B14F-4D97-AF65-F5344CB8AC3E}">
        <p14:creationId xmlns:p14="http://schemas.microsoft.com/office/powerpoint/2010/main" val="132566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B50D88-2EBC-46FF-B70A-E99146AFA421}"/>
              </a:ext>
            </a:extLst>
          </p:cNvPr>
          <p:cNvSpPr>
            <a:spLocks noGrp="1"/>
          </p:cNvSpPr>
          <p:nvPr>
            <p:ph type="title"/>
          </p:nvPr>
        </p:nvSpPr>
        <p:spPr/>
        <p:txBody>
          <a:bodyPr/>
          <a:lstStyle/>
          <a:p>
            <a:r>
              <a:rPr lang="en-US"/>
              <a:t>Staff PPE</a:t>
            </a:r>
          </a:p>
        </p:txBody>
      </p:sp>
      <p:sp>
        <p:nvSpPr>
          <p:cNvPr id="3" name="Content Placeholder 2">
            <a:extLst>
              <a:ext uri="{FF2B5EF4-FFF2-40B4-BE49-F238E27FC236}">
                <a16:creationId xmlns:a16="http://schemas.microsoft.com/office/drawing/2014/main" id="{AAA9A63F-0716-4E13-91DB-4356DB17BE12}"/>
              </a:ext>
            </a:extLst>
          </p:cNvPr>
          <p:cNvSpPr>
            <a:spLocks noGrp="1"/>
          </p:cNvSpPr>
          <p:nvPr>
            <p:ph idx="1"/>
          </p:nvPr>
        </p:nvSpPr>
        <p:spPr/>
        <p:txBody>
          <a:bodyPr/>
          <a:lstStyle/>
          <a:p>
            <a:r>
              <a:rPr lang="en-US"/>
              <a:t>Likely all staff will need to wear masks to protect colleagues</a:t>
            </a:r>
          </a:p>
          <a:p>
            <a:r>
              <a:rPr lang="en-US"/>
              <a:t>Wash clothing after each shift; virus is not easily passed through soft porous surfaces</a:t>
            </a:r>
          </a:p>
          <a:p>
            <a:r>
              <a:rPr lang="en-US"/>
              <a:t>Continuous surface cleaning – create checklist and responsibility chart</a:t>
            </a:r>
          </a:p>
          <a:p>
            <a:r>
              <a:rPr lang="en-US"/>
              <a:t>Gloves only for those working in quarantine process</a:t>
            </a:r>
          </a:p>
          <a:p>
            <a:r>
              <a:rPr lang="en-US"/>
              <a:t>Face guards, workstation shields when dealing directly with public</a:t>
            </a:r>
          </a:p>
          <a:p>
            <a:r>
              <a:rPr lang="en-US"/>
              <a:t>ORGANIZATION – don’t handle until date stamp</a:t>
            </a:r>
          </a:p>
        </p:txBody>
      </p:sp>
      <p:sp>
        <p:nvSpPr>
          <p:cNvPr id="4" name="Slide Number Placeholder 3">
            <a:extLst>
              <a:ext uri="{FF2B5EF4-FFF2-40B4-BE49-F238E27FC236}">
                <a16:creationId xmlns:a16="http://schemas.microsoft.com/office/drawing/2014/main" id="{40D0957B-99D1-4022-BCB1-98432326AB46}"/>
              </a:ext>
            </a:extLst>
          </p:cNvPr>
          <p:cNvSpPr>
            <a:spLocks noGrp="1"/>
          </p:cNvSpPr>
          <p:nvPr>
            <p:ph type="sldNum" sz="quarter" idx="12"/>
          </p:nvPr>
        </p:nvSpPr>
        <p:spPr/>
        <p:txBody>
          <a:bodyPr/>
          <a:lstStyle/>
          <a:p>
            <a:fld id="{B2E8E252-A4C9-4825-B6A7-DD4A52002440}" type="slidenum">
              <a:rPr lang="en-US" smtClean="0"/>
              <a:t>14</a:t>
            </a:fld>
            <a:endParaRPr lang="en-US"/>
          </a:p>
        </p:txBody>
      </p:sp>
    </p:spTree>
    <p:extLst>
      <p:ext uri="{BB962C8B-B14F-4D97-AF65-F5344CB8AC3E}">
        <p14:creationId xmlns:p14="http://schemas.microsoft.com/office/powerpoint/2010/main" val="2669615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7C8F-F385-44A1-96F6-7574518E9863}"/>
              </a:ext>
            </a:extLst>
          </p:cNvPr>
          <p:cNvSpPr>
            <a:spLocks noGrp="1"/>
          </p:cNvSpPr>
          <p:nvPr>
            <p:ph type="title"/>
          </p:nvPr>
        </p:nvSpPr>
        <p:spPr/>
        <p:txBody>
          <a:bodyPr/>
          <a:lstStyle/>
          <a:p>
            <a:r>
              <a:rPr lang="en-US"/>
              <a:t>Procurement of PPE and Supplies</a:t>
            </a:r>
          </a:p>
        </p:txBody>
      </p:sp>
      <p:sp>
        <p:nvSpPr>
          <p:cNvPr id="3" name="Content Placeholder 2">
            <a:extLst>
              <a:ext uri="{FF2B5EF4-FFF2-40B4-BE49-F238E27FC236}">
                <a16:creationId xmlns:a16="http://schemas.microsoft.com/office/drawing/2014/main" id="{A5991485-4F34-44E4-9777-FB9E4903B6D0}"/>
              </a:ext>
            </a:extLst>
          </p:cNvPr>
          <p:cNvSpPr>
            <a:spLocks noGrp="1"/>
          </p:cNvSpPr>
          <p:nvPr>
            <p:ph idx="1"/>
          </p:nvPr>
        </p:nvSpPr>
        <p:spPr>
          <a:xfrm>
            <a:off x="699912" y="1622426"/>
            <a:ext cx="5667022" cy="4733924"/>
          </a:xfrm>
        </p:spPr>
        <p:txBody>
          <a:bodyPr>
            <a:normAutofit fontScale="92500" lnSpcReduction="10000"/>
          </a:bodyPr>
          <a:lstStyle/>
          <a:p>
            <a:pPr marL="0" indent="0">
              <a:buNone/>
            </a:pPr>
            <a:r>
              <a:rPr lang="en-US"/>
              <a:t>SWAN Board supports facilitating procurement and distribution for our libraries</a:t>
            </a:r>
          </a:p>
          <a:p>
            <a:r>
              <a:rPr lang="en-US"/>
              <a:t>Supplies &amp; PPE being researched:</a:t>
            </a:r>
          </a:p>
          <a:p>
            <a:pPr lvl="1"/>
            <a:r>
              <a:rPr lang="en-US"/>
              <a:t>Grocery bags for curbside/delivery</a:t>
            </a:r>
          </a:p>
          <a:p>
            <a:pPr lvl="1"/>
            <a:r>
              <a:rPr lang="en-US"/>
              <a:t>Face Shields – for staff working curbside, providing safe patron interaction</a:t>
            </a:r>
          </a:p>
          <a:p>
            <a:pPr lvl="1"/>
            <a:r>
              <a:rPr lang="en-US"/>
              <a:t>Masks</a:t>
            </a:r>
          </a:p>
          <a:p>
            <a:pPr lvl="1"/>
            <a:r>
              <a:rPr lang="en-US"/>
              <a:t>Gloves – for staff processing book drop, moving items into quarantine; regular staff functions rely on hand washing</a:t>
            </a:r>
          </a:p>
          <a:p>
            <a:pPr lvl="1"/>
            <a:r>
              <a:rPr lang="en-US"/>
              <a:t>Hand sanitizer</a:t>
            </a:r>
          </a:p>
          <a:p>
            <a:pPr lvl="1"/>
            <a:r>
              <a:rPr lang="en-US"/>
              <a:t>Portable sinks?</a:t>
            </a:r>
          </a:p>
          <a:p>
            <a:pPr lvl="1"/>
            <a:r>
              <a:rPr lang="en-US"/>
              <a:t>Service point/station protective shields</a:t>
            </a:r>
          </a:p>
        </p:txBody>
      </p:sp>
      <p:sp>
        <p:nvSpPr>
          <p:cNvPr id="4" name="Slide Number Placeholder 3">
            <a:extLst>
              <a:ext uri="{FF2B5EF4-FFF2-40B4-BE49-F238E27FC236}">
                <a16:creationId xmlns:a16="http://schemas.microsoft.com/office/drawing/2014/main" id="{1AAC86B1-FF53-4106-BB6E-5C2E07D50C98}"/>
              </a:ext>
            </a:extLst>
          </p:cNvPr>
          <p:cNvSpPr>
            <a:spLocks noGrp="1"/>
          </p:cNvSpPr>
          <p:nvPr>
            <p:ph type="sldNum" sz="quarter" idx="12"/>
          </p:nvPr>
        </p:nvSpPr>
        <p:spPr/>
        <p:txBody>
          <a:bodyPr/>
          <a:lstStyle/>
          <a:p>
            <a:fld id="{B2E8E252-A4C9-4825-B6A7-DD4A52002440}" type="slidenum">
              <a:rPr lang="en-US" smtClean="0"/>
              <a:t>15</a:t>
            </a:fld>
            <a:endParaRPr lang="en-US"/>
          </a:p>
        </p:txBody>
      </p:sp>
      <p:pic>
        <p:nvPicPr>
          <p:cNvPr id="5" name="Picture 4">
            <a:extLst>
              <a:ext uri="{FF2B5EF4-FFF2-40B4-BE49-F238E27FC236}">
                <a16:creationId xmlns:a16="http://schemas.microsoft.com/office/drawing/2014/main" id="{4EDFDAD2-9EC7-4D19-AD33-81E31381D286}"/>
              </a:ext>
            </a:extLst>
          </p:cNvPr>
          <p:cNvPicPr>
            <a:picLocks noChangeAspect="1"/>
          </p:cNvPicPr>
          <p:nvPr/>
        </p:nvPicPr>
        <p:blipFill>
          <a:blip r:embed="rId3"/>
          <a:stretch>
            <a:fillRect/>
          </a:stretch>
        </p:blipFill>
        <p:spPr>
          <a:xfrm>
            <a:off x="6366934" y="1919313"/>
            <a:ext cx="5555331" cy="3019374"/>
          </a:xfrm>
          <a:prstGeom prst="rect">
            <a:avLst/>
          </a:prstGeom>
          <a:ln>
            <a:solidFill>
              <a:schemeClr val="accent1"/>
            </a:solidFill>
          </a:ln>
        </p:spPr>
      </p:pic>
      <p:sp>
        <p:nvSpPr>
          <p:cNvPr id="6" name="TextBox 5">
            <a:extLst>
              <a:ext uri="{FF2B5EF4-FFF2-40B4-BE49-F238E27FC236}">
                <a16:creationId xmlns:a16="http://schemas.microsoft.com/office/drawing/2014/main" id="{1E2F94EF-46C2-48FC-9DF1-203D2B3BD9B7}"/>
              </a:ext>
            </a:extLst>
          </p:cNvPr>
          <p:cNvSpPr txBox="1"/>
          <p:nvPr/>
        </p:nvSpPr>
        <p:spPr>
          <a:xfrm>
            <a:off x="6936510" y="5297557"/>
            <a:ext cx="4664364" cy="646331"/>
          </a:xfrm>
          <a:prstGeom prst="rect">
            <a:avLst/>
          </a:prstGeom>
          <a:solidFill>
            <a:schemeClr val="accent2">
              <a:lumMod val="20000"/>
              <a:lumOff val="80000"/>
            </a:schemeClr>
          </a:solidFill>
        </p:spPr>
        <p:txBody>
          <a:bodyPr wrap="square" rtlCol="0">
            <a:spAutoFit/>
          </a:bodyPr>
          <a:lstStyle/>
          <a:p>
            <a:r>
              <a:rPr lang="en-US"/>
              <a:t>If you have a supplier reference, please share that information in the survey.</a:t>
            </a:r>
          </a:p>
        </p:txBody>
      </p:sp>
    </p:spTree>
    <p:extLst>
      <p:ext uri="{BB962C8B-B14F-4D97-AF65-F5344CB8AC3E}">
        <p14:creationId xmlns:p14="http://schemas.microsoft.com/office/powerpoint/2010/main" val="3285624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1063F-499C-4CB3-A8F8-55CFFD5B27F3}"/>
              </a:ext>
            </a:extLst>
          </p:cNvPr>
          <p:cNvSpPr>
            <a:spLocks noGrp="1"/>
          </p:cNvSpPr>
          <p:nvPr>
            <p:ph type="title"/>
          </p:nvPr>
        </p:nvSpPr>
        <p:spPr>
          <a:xfrm>
            <a:off x="838200" y="297918"/>
            <a:ext cx="10515600" cy="1325563"/>
          </a:xfrm>
        </p:spPr>
        <p:txBody>
          <a:bodyPr/>
          <a:lstStyle/>
          <a:p>
            <a:r>
              <a:rPr lang="en-US"/>
              <a:t>SWAN Community Forums</a:t>
            </a:r>
          </a:p>
        </p:txBody>
      </p:sp>
      <p:sp>
        <p:nvSpPr>
          <p:cNvPr id="3" name="Content Placeholder 2">
            <a:extLst>
              <a:ext uri="{FF2B5EF4-FFF2-40B4-BE49-F238E27FC236}">
                <a16:creationId xmlns:a16="http://schemas.microsoft.com/office/drawing/2014/main" id="{AF5443CF-39DB-4CDF-B4DF-8A0870E2E309}"/>
              </a:ext>
            </a:extLst>
          </p:cNvPr>
          <p:cNvSpPr>
            <a:spLocks noGrp="1"/>
          </p:cNvSpPr>
          <p:nvPr>
            <p:ph idx="1"/>
          </p:nvPr>
        </p:nvSpPr>
        <p:spPr>
          <a:xfrm>
            <a:off x="755779" y="1437265"/>
            <a:ext cx="7326039" cy="1972448"/>
          </a:xfrm>
        </p:spPr>
        <p:txBody>
          <a:bodyPr>
            <a:normAutofit/>
          </a:bodyPr>
          <a:lstStyle/>
          <a:p>
            <a:r>
              <a:rPr lang="en-US"/>
              <a:t>67 users added in the past week</a:t>
            </a:r>
          </a:p>
          <a:p>
            <a:r>
              <a:rPr lang="en-US"/>
              <a:t>Check your Spam for invites</a:t>
            </a:r>
          </a:p>
          <a:p>
            <a:r>
              <a:rPr lang="en-US"/>
              <a:t>Aaron and Jesse both get </a:t>
            </a:r>
            <a:r>
              <a:rPr lang="en-US" err="1"/>
              <a:t>emjois</a:t>
            </a:r>
            <a:r>
              <a:rPr lang="en-US"/>
              <a:t> – most hearts given and received</a:t>
            </a:r>
          </a:p>
        </p:txBody>
      </p:sp>
      <p:sp>
        <p:nvSpPr>
          <p:cNvPr id="4" name="Slide Number Placeholder 3">
            <a:extLst>
              <a:ext uri="{FF2B5EF4-FFF2-40B4-BE49-F238E27FC236}">
                <a16:creationId xmlns:a16="http://schemas.microsoft.com/office/drawing/2014/main" id="{0693BD8C-657B-4D05-8C59-5EB2C8F04A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8E252-A4C9-4825-B6A7-DD4A520024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D4607811-698D-44B7-B6C6-2AD7053F8218}"/>
              </a:ext>
            </a:extLst>
          </p:cNvPr>
          <p:cNvPicPr>
            <a:picLocks noChangeAspect="1"/>
          </p:cNvPicPr>
          <p:nvPr/>
        </p:nvPicPr>
        <p:blipFill>
          <a:blip r:embed="rId3"/>
          <a:stretch>
            <a:fillRect/>
          </a:stretch>
        </p:blipFill>
        <p:spPr>
          <a:xfrm>
            <a:off x="755779" y="3448288"/>
            <a:ext cx="10219048" cy="2695238"/>
          </a:xfrm>
          <a:prstGeom prst="rect">
            <a:avLst/>
          </a:prstGeom>
          <a:ln>
            <a:solidFill>
              <a:schemeClr val="accent1"/>
            </a:solidFill>
          </a:ln>
        </p:spPr>
      </p:pic>
      <p:pic>
        <p:nvPicPr>
          <p:cNvPr id="9" name="Picture 8">
            <a:extLst>
              <a:ext uri="{FF2B5EF4-FFF2-40B4-BE49-F238E27FC236}">
                <a16:creationId xmlns:a16="http://schemas.microsoft.com/office/drawing/2014/main" id="{7EC6EDF8-41A8-44D4-989A-2BFC5B2EF760}"/>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20559232">
            <a:off x="7205950" y="1131236"/>
            <a:ext cx="2809297" cy="2809297"/>
          </a:xfrm>
          <a:prstGeom prst="rect">
            <a:avLst/>
          </a:prstGeom>
        </p:spPr>
      </p:pic>
    </p:spTree>
    <p:extLst>
      <p:ext uri="{BB962C8B-B14F-4D97-AF65-F5344CB8AC3E}">
        <p14:creationId xmlns:p14="http://schemas.microsoft.com/office/powerpoint/2010/main" val="1082279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D9E5C-CA27-454C-916C-F786F63CFC80}"/>
              </a:ext>
            </a:extLst>
          </p:cNvPr>
          <p:cNvSpPr>
            <a:spLocks noGrp="1"/>
          </p:cNvSpPr>
          <p:nvPr>
            <p:ph type="title"/>
          </p:nvPr>
        </p:nvSpPr>
        <p:spPr>
          <a:xfrm>
            <a:off x="838200" y="365125"/>
            <a:ext cx="10901218" cy="1325563"/>
          </a:xfrm>
        </p:spPr>
        <p:txBody>
          <a:bodyPr/>
          <a:lstStyle/>
          <a:p>
            <a:r>
              <a:rPr lang="en-US"/>
              <a:t>Last week reminder – patron experience</a:t>
            </a:r>
          </a:p>
        </p:txBody>
      </p:sp>
      <p:sp>
        <p:nvSpPr>
          <p:cNvPr id="5" name="Slide Number Placeholder 4">
            <a:extLst>
              <a:ext uri="{FF2B5EF4-FFF2-40B4-BE49-F238E27FC236}">
                <a16:creationId xmlns:a16="http://schemas.microsoft.com/office/drawing/2014/main" id="{24004144-3328-4AA9-8F99-2FE50879CEB6}"/>
              </a:ext>
            </a:extLst>
          </p:cNvPr>
          <p:cNvSpPr>
            <a:spLocks noGrp="1"/>
          </p:cNvSpPr>
          <p:nvPr>
            <p:ph type="sldNum" sz="quarter" idx="12"/>
          </p:nvPr>
        </p:nvSpPr>
        <p:spPr/>
        <p:txBody>
          <a:bodyPr/>
          <a:lstStyle/>
          <a:p>
            <a:fld id="{B2E8E252-A4C9-4825-B6A7-DD4A52002440}" type="slidenum">
              <a:rPr lang="en-US" smtClean="0"/>
              <a:t>17</a:t>
            </a:fld>
            <a:endParaRPr lang="en-US"/>
          </a:p>
        </p:txBody>
      </p:sp>
      <p:sp>
        <p:nvSpPr>
          <p:cNvPr id="6" name="Flowchart: Process 5">
            <a:extLst>
              <a:ext uri="{FF2B5EF4-FFF2-40B4-BE49-F238E27FC236}">
                <a16:creationId xmlns:a16="http://schemas.microsoft.com/office/drawing/2014/main" id="{BCE39326-5353-43B6-91FE-486300BCA0B9}"/>
              </a:ext>
            </a:extLst>
          </p:cNvPr>
          <p:cNvSpPr/>
          <p:nvPr/>
        </p:nvSpPr>
        <p:spPr>
          <a:xfrm>
            <a:off x="838200" y="1902691"/>
            <a:ext cx="1674091" cy="7943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Communicate service (Website, newsletter, Facebook, </a:t>
            </a:r>
            <a:r>
              <a:rPr lang="en-US" sz="1200" err="1"/>
              <a:t>etc</a:t>
            </a:r>
            <a:r>
              <a:rPr lang="en-US" sz="1200"/>
              <a:t>)</a:t>
            </a:r>
          </a:p>
        </p:txBody>
      </p:sp>
      <p:sp>
        <p:nvSpPr>
          <p:cNvPr id="7" name="Flowchart: Process 6">
            <a:extLst>
              <a:ext uri="{FF2B5EF4-FFF2-40B4-BE49-F238E27FC236}">
                <a16:creationId xmlns:a16="http://schemas.microsoft.com/office/drawing/2014/main" id="{FC61808E-EE32-4D74-BEF8-787A3D9C7AE7}"/>
              </a:ext>
            </a:extLst>
          </p:cNvPr>
          <p:cNvSpPr/>
          <p:nvPr/>
        </p:nvSpPr>
        <p:spPr>
          <a:xfrm>
            <a:off x="3041073" y="1902690"/>
            <a:ext cx="1674091" cy="7943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Order (shopping cart, hold queue, phone)</a:t>
            </a:r>
          </a:p>
        </p:txBody>
      </p:sp>
      <p:sp>
        <p:nvSpPr>
          <p:cNvPr id="8" name="Flowchart: Process 7">
            <a:extLst>
              <a:ext uri="{FF2B5EF4-FFF2-40B4-BE49-F238E27FC236}">
                <a16:creationId xmlns:a16="http://schemas.microsoft.com/office/drawing/2014/main" id="{A25EFA07-DF68-4562-BB03-97358F1630D7}"/>
              </a:ext>
            </a:extLst>
          </p:cNvPr>
          <p:cNvSpPr/>
          <p:nvPr/>
        </p:nvSpPr>
        <p:spPr>
          <a:xfrm>
            <a:off x="3041072" y="3126508"/>
            <a:ext cx="1674091" cy="7943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Wait to hear when order is ready or select a preferred pick-up time</a:t>
            </a:r>
          </a:p>
        </p:txBody>
      </p:sp>
      <p:sp>
        <p:nvSpPr>
          <p:cNvPr id="9" name="Flowchart: Process 8">
            <a:extLst>
              <a:ext uri="{FF2B5EF4-FFF2-40B4-BE49-F238E27FC236}">
                <a16:creationId xmlns:a16="http://schemas.microsoft.com/office/drawing/2014/main" id="{9D9CE79A-9D93-45D5-A80E-914659A5364B}"/>
              </a:ext>
            </a:extLst>
          </p:cNvPr>
          <p:cNvSpPr/>
          <p:nvPr/>
        </p:nvSpPr>
        <p:spPr>
          <a:xfrm>
            <a:off x="5188527" y="3126508"/>
            <a:ext cx="1674091" cy="7943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I’m here – text or phone</a:t>
            </a:r>
          </a:p>
        </p:txBody>
      </p:sp>
      <p:pic>
        <p:nvPicPr>
          <p:cNvPr id="11" name="Picture 10" descr="A close up of a sign&#10;&#10;Description automatically generated">
            <a:extLst>
              <a:ext uri="{FF2B5EF4-FFF2-40B4-BE49-F238E27FC236}">
                <a16:creationId xmlns:a16="http://schemas.microsoft.com/office/drawing/2014/main" id="{F4100BEC-3EEF-4C29-A3AF-DD711F970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3605" y="2120179"/>
            <a:ext cx="952500" cy="952500"/>
          </a:xfrm>
          <a:prstGeom prst="rect">
            <a:avLst/>
          </a:prstGeom>
        </p:spPr>
      </p:pic>
      <p:pic>
        <p:nvPicPr>
          <p:cNvPr id="13" name="Picture 12" descr="A close up of a sign&#10;&#10;Description automatically generated">
            <a:extLst>
              <a:ext uri="{FF2B5EF4-FFF2-40B4-BE49-F238E27FC236}">
                <a16:creationId xmlns:a16="http://schemas.microsoft.com/office/drawing/2014/main" id="{85FF18F2-4C16-4A62-9EDC-DE5990707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3482" y="3202133"/>
            <a:ext cx="952500" cy="952500"/>
          </a:xfrm>
          <a:prstGeom prst="rect">
            <a:avLst/>
          </a:prstGeom>
        </p:spPr>
      </p:pic>
      <p:pic>
        <p:nvPicPr>
          <p:cNvPr id="15" name="Picture 14" descr="A close up of a sign&#10;&#10;Description automatically generated">
            <a:extLst>
              <a:ext uri="{FF2B5EF4-FFF2-40B4-BE49-F238E27FC236}">
                <a16:creationId xmlns:a16="http://schemas.microsoft.com/office/drawing/2014/main" id="{25CF972C-8FC5-4C30-8B09-5EF094F541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291" y="3294496"/>
            <a:ext cx="952500" cy="952500"/>
          </a:xfrm>
          <a:prstGeom prst="rect">
            <a:avLst/>
          </a:prstGeom>
        </p:spPr>
      </p:pic>
      <p:sp>
        <p:nvSpPr>
          <p:cNvPr id="20" name="Flowchart: Process 19">
            <a:extLst>
              <a:ext uri="{FF2B5EF4-FFF2-40B4-BE49-F238E27FC236}">
                <a16:creationId xmlns:a16="http://schemas.microsoft.com/office/drawing/2014/main" id="{A2021C6B-9CE9-4606-BA34-C404381A257A}"/>
              </a:ext>
            </a:extLst>
          </p:cNvPr>
          <p:cNvSpPr/>
          <p:nvPr/>
        </p:nvSpPr>
        <p:spPr>
          <a:xfrm>
            <a:off x="7387937" y="3110923"/>
            <a:ext cx="1674091" cy="7943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Runner preps order</a:t>
            </a:r>
          </a:p>
        </p:txBody>
      </p:sp>
      <p:pic>
        <p:nvPicPr>
          <p:cNvPr id="17" name="Picture 16" descr="A picture containing drawing&#10;&#10;Description automatically generated">
            <a:extLst>
              <a:ext uri="{FF2B5EF4-FFF2-40B4-BE49-F238E27FC236}">
                <a16:creationId xmlns:a16="http://schemas.microsoft.com/office/drawing/2014/main" id="{E1DDA139-F555-4CE6-8165-87091BDD9C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8051" y="2634673"/>
            <a:ext cx="952500" cy="952500"/>
          </a:xfrm>
          <a:prstGeom prst="rect">
            <a:avLst/>
          </a:prstGeom>
        </p:spPr>
      </p:pic>
      <p:sp>
        <p:nvSpPr>
          <p:cNvPr id="22" name="Flowchart: Process 21">
            <a:extLst>
              <a:ext uri="{FF2B5EF4-FFF2-40B4-BE49-F238E27FC236}">
                <a16:creationId xmlns:a16="http://schemas.microsoft.com/office/drawing/2014/main" id="{BA027714-7510-4F47-ACB7-D13C144B2385}"/>
              </a:ext>
            </a:extLst>
          </p:cNvPr>
          <p:cNvSpPr/>
          <p:nvPr/>
        </p:nvSpPr>
        <p:spPr>
          <a:xfrm>
            <a:off x="7387936" y="4336472"/>
            <a:ext cx="1674091" cy="794327"/>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t>Pop your trunk - ENJOY</a:t>
            </a:r>
          </a:p>
        </p:txBody>
      </p:sp>
      <p:pic>
        <p:nvPicPr>
          <p:cNvPr id="19" name="Picture 18" descr="A picture containing drawing&#10;&#10;Description automatically generated">
            <a:extLst>
              <a:ext uri="{FF2B5EF4-FFF2-40B4-BE49-F238E27FC236}">
                <a16:creationId xmlns:a16="http://schemas.microsoft.com/office/drawing/2014/main" id="{3A3DF89D-CE8B-4898-A2EE-2C34A1C71D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8051" y="4733635"/>
            <a:ext cx="952500" cy="952500"/>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519A2FB0-F7BE-4FFD-B6D7-91652E74213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29434" y="2515972"/>
            <a:ext cx="952500" cy="952500"/>
          </a:xfrm>
          <a:prstGeom prst="rect">
            <a:avLst/>
          </a:prstGeom>
        </p:spPr>
      </p:pic>
    </p:spTree>
    <p:extLst>
      <p:ext uri="{BB962C8B-B14F-4D97-AF65-F5344CB8AC3E}">
        <p14:creationId xmlns:p14="http://schemas.microsoft.com/office/powerpoint/2010/main" val="3927946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7D244F0D-8BB5-405C-ABB2-1D0E5D479DD4}"/>
              </a:ext>
            </a:extLst>
          </p:cNvPr>
          <p:cNvSpPr/>
          <p:nvPr/>
        </p:nvSpPr>
        <p:spPr>
          <a:xfrm>
            <a:off x="2973333" y="1366752"/>
            <a:ext cx="4050965" cy="3412058"/>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D947D3-7BC9-417B-BA42-9CD147E8E319}"/>
              </a:ext>
            </a:extLst>
          </p:cNvPr>
          <p:cNvSpPr>
            <a:spLocks noGrp="1"/>
          </p:cNvSpPr>
          <p:nvPr>
            <p:ph type="title"/>
          </p:nvPr>
        </p:nvSpPr>
        <p:spPr>
          <a:xfrm>
            <a:off x="897948" y="-18690"/>
            <a:ext cx="10515600" cy="1325563"/>
          </a:xfrm>
        </p:spPr>
        <p:txBody>
          <a:bodyPr/>
          <a:lstStyle/>
          <a:p>
            <a:r>
              <a:rPr lang="en-US"/>
              <a:t>Handling Material - staff experience</a:t>
            </a:r>
          </a:p>
        </p:txBody>
      </p:sp>
      <p:sp>
        <p:nvSpPr>
          <p:cNvPr id="4" name="Slide Number Placeholder 3">
            <a:extLst>
              <a:ext uri="{FF2B5EF4-FFF2-40B4-BE49-F238E27FC236}">
                <a16:creationId xmlns:a16="http://schemas.microsoft.com/office/drawing/2014/main" id="{456F1D8F-2A89-4A6B-953D-0AC3105E6FE5}"/>
              </a:ext>
            </a:extLst>
          </p:cNvPr>
          <p:cNvSpPr>
            <a:spLocks noGrp="1"/>
          </p:cNvSpPr>
          <p:nvPr>
            <p:ph type="sldNum" sz="quarter" idx="12"/>
          </p:nvPr>
        </p:nvSpPr>
        <p:spPr/>
        <p:txBody>
          <a:bodyPr/>
          <a:lstStyle/>
          <a:p>
            <a:fld id="{B2E8E252-A4C9-4825-B6A7-DD4A52002440}" type="slidenum">
              <a:rPr lang="en-US" smtClean="0"/>
              <a:t>18</a:t>
            </a:fld>
            <a:endParaRPr lang="en-US"/>
          </a:p>
        </p:txBody>
      </p:sp>
      <p:pic>
        <p:nvPicPr>
          <p:cNvPr id="6" name="Picture 5" descr="A black sign with white text&#10;&#10;Description automatically generated">
            <a:extLst>
              <a:ext uri="{FF2B5EF4-FFF2-40B4-BE49-F238E27FC236}">
                <a16:creationId xmlns:a16="http://schemas.microsoft.com/office/drawing/2014/main" id="{DFFCDB5E-788B-4936-9B7D-F4A00142A8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005" y="3674948"/>
            <a:ext cx="1764330" cy="1764330"/>
          </a:xfrm>
          <a:prstGeom prst="rect">
            <a:avLst/>
          </a:prstGeom>
        </p:spPr>
      </p:pic>
      <p:pic>
        <p:nvPicPr>
          <p:cNvPr id="8" name="Picture 7" descr="A picture containing dark, black, white, room&#10;&#10;Description automatically generated">
            <a:extLst>
              <a:ext uri="{FF2B5EF4-FFF2-40B4-BE49-F238E27FC236}">
                <a16:creationId xmlns:a16="http://schemas.microsoft.com/office/drawing/2014/main" id="{079152E6-5868-4692-8DD5-6D536A6DC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4145" y="2784077"/>
            <a:ext cx="1325563" cy="1325563"/>
          </a:xfrm>
          <a:prstGeom prst="rect">
            <a:avLst/>
          </a:prstGeom>
        </p:spPr>
      </p:pic>
      <p:pic>
        <p:nvPicPr>
          <p:cNvPr id="10" name="Picture 9" descr="A black sign with white text&#10;&#10;Description automatically generated">
            <a:extLst>
              <a:ext uri="{FF2B5EF4-FFF2-40B4-BE49-F238E27FC236}">
                <a16:creationId xmlns:a16="http://schemas.microsoft.com/office/drawing/2014/main" id="{222294FC-74AF-4456-8D63-A8BF7B1DD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4495" y="1909186"/>
            <a:ext cx="1325563" cy="1325563"/>
          </a:xfrm>
          <a:prstGeom prst="rect">
            <a:avLst/>
          </a:prstGeom>
        </p:spPr>
      </p:pic>
      <p:pic>
        <p:nvPicPr>
          <p:cNvPr id="12" name="Picture 11" descr="A close up of a logo&#10;&#10;Description automatically generated">
            <a:extLst>
              <a:ext uri="{FF2B5EF4-FFF2-40B4-BE49-F238E27FC236}">
                <a16:creationId xmlns:a16="http://schemas.microsoft.com/office/drawing/2014/main" id="{00753F4D-16AD-404D-8BDF-61BC5839599B}"/>
              </a:ext>
            </a:extLst>
          </p:cNvPr>
          <p:cNvPicPr>
            <a:picLocks noChangeAspect="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973333" y="1878435"/>
            <a:ext cx="1325564" cy="1325564"/>
          </a:xfrm>
          <a:prstGeom prst="rect">
            <a:avLst/>
          </a:prstGeom>
        </p:spPr>
      </p:pic>
      <p:pic>
        <p:nvPicPr>
          <p:cNvPr id="16" name="Picture 15" descr="A picture containing dark, sign, black, train&#10;&#10;Description automatically generated">
            <a:extLst>
              <a:ext uri="{FF2B5EF4-FFF2-40B4-BE49-F238E27FC236}">
                <a16:creationId xmlns:a16="http://schemas.microsoft.com/office/drawing/2014/main" id="{0CD9A595-D924-465F-AC55-F3DA3DAB4CD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84389" y="2641693"/>
            <a:ext cx="1325563" cy="1325563"/>
          </a:xfrm>
          <a:prstGeom prst="rect">
            <a:avLst/>
          </a:prstGeom>
        </p:spPr>
      </p:pic>
      <p:pic>
        <p:nvPicPr>
          <p:cNvPr id="18" name="Picture 17" descr="A close up of a sign&#10;&#10;Description automatically generated">
            <a:extLst>
              <a:ext uri="{FF2B5EF4-FFF2-40B4-BE49-F238E27FC236}">
                <a16:creationId xmlns:a16="http://schemas.microsoft.com/office/drawing/2014/main" id="{68253947-0188-40CF-8819-F9484292F0F0}"/>
              </a:ext>
            </a:extLst>
          </p:cNvPr>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017579" y="3500525"/>
            <a:ext cx="1218231" cy="1218231"/>
          </a:xfrm>
          <a:prstGeom prst="rect">
            <a:avLst/>
          </a:prstGeom>
        </p:spPr>
      </p:pic>
      <p:pic>
        <p:nvPicPr>
          <p:cNvPr id="19" name="Picture 18" descr="A black sign with white text&#10;&#10;Description automatically generated">
            <a:extLst>
              <a:ext uri="{FF2B5EF4-FFF2-40B4-BE49-F238E27FC236}">
                <a16:creationId xmlns:a16="http://schemas.microsoft.com/office/drawing/2014/main" id="{5B681906-BC57-4DB0-83D2-CD8C3BA22B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1569" y="3453247"/>
            <a:ext cx="1325563" cy="1325563"/>
          </a:xfrm>
          <a:prstGeom prst="rect">
            <a:avLst/>
          </a:prstGeom>
        </p:spPr>
      </p:pic>
      <p:pic>
        <p:nvPicPr>
          <p:cNvPr id="22" name="Picture 21" descr="A close up of a logo&#10;&#10;Description automatically generated">
            <a:extLst>
              <a:ext uri="{FF2B5EF4-FFF2-40B4-BE49-F238E27FC236}">
                <a16:creationId xmlns:a16="http://schemas.microsoft.com/office/drawing/2014/main" id="{BF20152C-2BA7-4F8B-9675-6C5BA1D799BE}"/>
              </a:ext>
            </a:extLst>
          </p:cNvPr>
          <p:cNvPicPr>
            <a:picLocks noChangeAspect="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flipH="1">
            <a:off x="5678101" y="1903073"/>
            <a:ext cx="1325564" cy="1325564"/>
          </a:xfrm>
          <a:prstGeom prst="rect">
            <a:avLst/>
          </a:prstGeom>
        </p:spPr>
      </p:pic>
      <p:pic>
        <p:nvPicPr>
          <p:cNvPr id="24" name="Picture 23" descr="A picture containing room&#10;&#10;Description automatically generated">
            <a:extLst>
              <a:ext uri="{FF2B5EF4-FFF2-40B4-BE49-F238E27FC236}">
                <a16:creationId xmlns:a16="http://schemas.microsoft.com/office/drawing/2014/main" id="{622640C2-B769-4DE3-97C7-5CBA8E26D363}"/>
              </a:ext>
            </a:extLst>
          </p:cNvPr>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616009" y="3447719"/>
            <a:ext cx="1408289" cy="1408289"/>
          </a:xfrm>
          <a:prstGeom prst="rect">
            <a:avLst/>
          </a:prstGeom>
        </p:spPr>
      </p:pic>
      <p:pic>
        <p:nvPicPr>
          <p:cNvPr id="26" name="Picture 25" descr="A close up of a logo&#10;&#10;Description automatically generated">
            <a:extLst>
              <a:ext uri="{FF2B5EF4-FFF2-40B4-BE49-F238E27FC236}">
                <a16:creationId xmlns:a16="http://schemas.microsoft.com/office/drawing/2014/main" id="{0C728886-A6F2-4551-AA1C-267579262A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3021" y="2469075"/>
            <a:ext cx="1072260" cy="1072260"/>
          </a:xfrm>
          <a:prstGeom prst="rect">
            <a:avLst/>
          </a:prstGeom>
        </p:spPr>
      </p:pic>
      <p:pic>
        <p:nvPicPr>
          <p:cNvPr id="28" name="Picture 27" descr="A picture containing light&#10;&#10;Description automatically generated">
            <a:extLst>
              <a:ext uri="{FF2B5EF4-FFF2-40B4-BE49-F238E27FC236}">
                <a16:creationId xmlns:a16="http://schemas.microsoft.com/office/drawing/2014/main" id="{3FCFD2BE-EA3E-4ED7-82D3-76968F93EE0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717736" y="1627857"/>
            <a:ext cx="1442155" cy="1442155"/>
          </a:xfrm>
          <a:prstGeom prst="rect">
            <a:avLst/>
          </a:prstGeom>
        </p:spPr>
      </p:pic>
      <p:pic>
        <p:nvPicPr>
          <p:cNvPr id="29" name="Picture 28" descr="A picture containing drawing&#10;&#10;Description automatically generated">
            <a:extLst>
              <a:ext uri="{FF2B5EF4-FFF2-40B4-BE49-F238E27FC236}">
                <a16:creationId xmlns:a16="http://schemas.microsoft.com/office/drawing/2014/main" id="{2AAEFD79-4A2A-4B60-A92B-1DF01DCAB0E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937298" y="4039421"/>
            <a:ext cx="952500" cy="952500"/>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A2F06FB6-2E4D-4442-9D20-0248C67156C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291930" y="4949243"/>
            <a:ext cx="952500" cy="952500"/>
          </a:xfrm>
          <a:prstGeom prst="rect">
            <a:avLst/>
          </a:prstGeom>
        </p:spPr>
      </p:pic>
      <p:sp>
        <p:nvSpPr>
          <p:cNvPr id="31" name="TextBox 30">
            <a:extLst>
              <a:ext uri="{FF2B5EF4-FFF2-40B4-BE49-F238E27FC236}">
                <a16:creationId xmlns:a16="http://schemas.microsoft.com/office/drawing/2014/main" id="{4EE13DA4-26FF-41B0-BFEB-4E24AB235C67}"/>
              </a:ext>
            </a:extLst>
          </p:cNvPr>
          <p:cNvSpPr txBox="1"/>
          <p:nvPr/>
        </p:nvSpPr>
        <p:spPr>
          <a:xfrm>
            <a:off x="332918" y="2935142"/>
            <a:ext cx="1330301" cy="369332"/>
          </a:xfrm>
          <a:prstGeom prst="rect">
            <a:avLst/>
          </a:prstGeom>
          <a:noFill/>
        </p:spPr>
        <p:txBody>
          <a:bodyPr wrap="none" rtlCol="0">
            <a:spAutoFit/>
          </a:bodyPr>
          <a:lstStyle/>
          <a:p>
            <a:r>
              <a:rPr lang="en-US"/>
              <a:t>Wear gloves</a:t>
            </a:r>
          </a:p>
        </p:txBody>
      </p:sp>
      <p:sp>
        <p:nvSpPr>
          <p:cNvPr id="32" name="TextBox 31">
            <a:extLst>
              <a:ext uri="{FF2B5EF4-FFF2-40B4-BE49-F238E27FC236}">
                <a16:creationId xmlns:a16="http://schemas.microsoft.com/office/drawing/2014/main" id="{B545E7DD-5A45-462E-BAF4-1FF673CB4304}"/>
              </a:ext>
            </a:extLst>
          </p:cNvPr>
          <p:cNvSpPr txBox="1"/>
          <p:nvPr/>
        </p:nvSpPr>
        <p:spPr>
          <a:xfrm>
            <a:off x="1596219" y="2188824"/>
            <a:ext cx="1093184" cy="646331"/>
          </a:xfrm>
          <a:prstGeom prst="rect">
            <a:avLst/>
          </a:prstGeom>
          <a:noFill/>
        </p:spPr>
        <p:txBody>
          <a:bodyPr wrap="none" rtlCol="0">
            <a:spAutoFit/>
          </a:bodyPr>
          <a:lstStyle/>
          <a:p>
            <a:r>
              <a:rPr lang="en-US"/>
              <a:t>Empty </a:t>
            </a:r>
          </a:p>
          <a:p>
            <a:r>
              <a:rPr lang="en-US"/>
              <a:t>Bookdrop</a:t>
            </a:r>
          </a:p>
        </p:txBody>
      </p:sp>
      <p:sp>
        <p:nvSpPr>
          <p:cNvPr id="33" name="TextBox 32">
            <a:extLst>
              <a:ext uri="{FF2B5EF4-FFF2-40B4-BE49-F238E27FC236}">
                <a16:creationId xmlns:a16="http://schemas.microsoft.com/office/drawing/2014/main" id="{B124768D-AA0B-4918-9442-1A27143C76C0}"/>
              </a:ext>
            </a:extLst>
          </p:cNvPr>
          <p:cNvSpPr txBox="1"/>
          <p:nvPr/>
        </p:nvSpPr>
        <p:spPr>
          <a:xfrm>
            <a:off x="1265005" y="4861635"/>
            <a:ext cx="1312475" cy="646331"/>
          </a:xfrm>
          <a:prstGeom prst="rect">
            <a:avLst/>
          </a:prstGeom>
          <a:noFill/>
        </p:spPr>
        <p:txBody>
          <a:bodyPr wrap="none" rtlCol="0">
            <a:spAutoFit/>
          </a:bodyPr>
          <a:lstStyle/>
          <a:p>
            <a:r>
              <a:rPr lang="en-US"/>
              <a:t>Receive</a:t>
            </a:r>
          </a:p>
          <a:p>
            <a:r>
              <a:rPr lang="en-US"/>
              <a:t>Book orders</a:t>
            </a:r>
          </a:p>
        </p:txBody>
      </p:sp>
      <p:sp>
        <p:nvSpPr>
          <p:cNvPr id="34" name="TextBox 33">
            <a:extLst>
              <a:ext uri="{FF2B5EF4-FFF2-40B4-BE49-F238E27FC236}">
                <a16:creationId xmlns:a16="http://schemas.microsoft.com/office/drawing/2014/main" id="{74A65B1A-3FAB-4846-8465-5C896DBE5DAD}"/>
              </a:ext>
            </a:extLst>
          </p:cNvPr>
          <p:cNvSpPr txBox="1"/>
          <p:nvPr/>
        </p:nvSpPr>
        <p:spPr>
          <a:xfrm>
            <a:off x="3019107" y="1565807"/>
            <a:ext cx="1245406" cy="369332"/>
          </a:xfrm>
          <a:prstGeom prst="rect">
            <a:avLst/>
          </a:prstGeom>
          <a:noFill/>
        </p:spPr>
        <p:txBody>
          <a:bodyPr wrap="none" rtlCol="0">
            <a:spAutoFit/>
          </a:bodyPr>
          <a:lstStyle/>
          <a:p>
            <a:r>
              <a:rPr lang="en-US"/>
              <a:t>Quarantine</a:t>
            </a:r>
          </a:p>
        </p:txBody>
      </p:sp>
      <p:sp>
        <p:nvSpPr>
          <p:cNvPr id="35" name="TextBox 34">
            <a:extLst>
              <a:ext uri="{FF2B5EF4-FFF2-40B4-BE49-F238E27FC236}">
                <a16:creationId xmlns:a16="http://schemas.microsoft.com/office/drawing/2014/main" id="{613FC9AF-93B1-4571-8750-3D9F3B736405}"/>
              </a:ext>
            </a:extLst>
          </p:cNvPr>
          <p:cNvSpPr txBox="1"/>
          <p:nvPr/>
        </p:nvSpPr>
        <p:spPr>
          <a:xfrm>
            <a:off x="4122625" y="3128582"/>
            <a:ext cx="1641283" cy="369332"/>
          </a:xfrm>
          <a:prstGeom prst="rect">
            <a:avLst/>
          </a:prstGeom>
          <a:noFill/>
        </p:spPr>
        <p:txBody>
          <a:bodyPr wrap="none" rtlCol="0">
            <a:spAutoFit/>
          </a:bodyPr>
          <a:lstStyle/>
          <a:p>
            <a:r>
              <a:rPr lang="en-US"/>
              <a:t>Date/Segregate</a:t>
            </a:r>
          </a:p>
        </p:txBody>
      </p:sp>
      <p:sp>
        <p:nvSpPr>
          <p:cNvPr id="36" name="TextBox 35">
            <a:extLst>
              <a:ext uri="{FF2B5EF4-FFF2-40B4-BE49-F238E27FC236}">
                <a16:creationId xmlns:a16="http://schemas.microsoft.com/office/drawing/2014/main" id="{77885EC7-1067-47E2-AC12-478E48AB5C49}"/>
              </a:ext>
            </a:extLst>
          </p:cNvPr>
          <p:cNvSpPr txBox="1"/>
          <p:nvPr/>
        </p:nvSpPr>
        <p:spPr>
          <a:xfrm>
            <a:off x="5671002" y="1366752"/>
            <a:ext cx="1298304" cy="646331"/>
          </a:xfrm>
          <a:prstGeom prst="rect">
            <a:avLst/>
          </a:prstGeom>
          <a:noFill/>
        </p:spPr>
        <p:txBody>
          <a:bodyPr wrap="none" rtlCol="0">
            <a:spAutoFit/>
          </a:bodyPr>
          <a:lstStyle/>
          <a:p>
            <a:r>
              <a:rPr lang="en-US"/>
              <a:t>Quarantine </a:t>
            </a:r>
          </a:p>
          <a:p>
            <a:r>
              <a:rPr lang="en-US"/>
              <a:t>Ends</a:t>
            </a:r>
          </a:p>
        </p:txBody>
      </p:sp>
      <p:sp>
        <p:nvSpPr>
          <p:cNvPr id="37" name="TextBox 36">
            <a:extLst>
              <a:ext uri="{FF2B5EF4-FFF2-40B4-BE49-F238E27FC236}">
                <a16:creationId xmlns:a16="http://schemas.microsoft.com/office/drawing/2014/main" id="{E47EDBD4-E989-405C-A6AE-AC0035798D5B}"/>
              </a:ext>
            </a:extLst>
          </p:cNvPr>
          <p:cNvSpPr txBox="1"/>
          <p:nvPr/>
        </p:nvSpPr>
        <p:spPr>
          <a:xfrm>
            <a:off x="7043958" y="3648394"/>
            <a:ext cx="1322798" cy="369332"/>
          </a:xfrm>
          <a:prstGeom prst="rect">
            <a:avLst/>
          </a:prstGeom>
          <a:noFill/>
        </p:spPr>
        <p:txBody>
          <a:bodyPr wrap="none" rtlCol="0">
            <a:spAutoFit/>
          </a:bodyPr>
          <a:lstStyle/>
          <a:p>
            <a:r>
              <a:rPr lang="en-US"/>
              <a:t>Wash hands</a:t>
            </a:r>
          </a:p>
        </p:txBody>
      </p:sp>
      <p:pic>
        <p:nvPicPr>
          <p:cNvPr id="39" name="Picture 38" descr="A black sign with white text&#10;&#10;Description automatically generated">
            <a:extLst>
              <a:ext uri="{FF2B5EF4-FFF2-40B4-BE49-F238E27FC236}">
                <a16:creationId xmlns:a16="http://schemas.microsoft.com/office/drawing/2014/main" id="{4241F92C-0871-40F9-A260-FBCE8B103FD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65813" y="1014815"/>
            <a:ext cx="1123834" cy="1123834"/>
          </a:xfrm>
          <a:prstGeom prst="rect">
            <a:avLst/>
          </a:prstGeom>
        </p:spPr>
      </p:pic>
      <p:sp>
        <p:nvSpPr>
          <p:cNvPr id="40" name="TextBox 39">
            <a:extLst>
              <a:ext uri="{FF2B5EF4-FFF2-40B4-BE49-F238E27FC236}">
                <a16:creationId xmlns:a16="http://schemas.microsoft.com/office/drawing/2014/main" id="{5496D66C-6D48-43D7-A984-60CBE659111E}"/>
              </a:ext>
            </a:extLst>
          </p:cNvPr>
          <p:cNvSpPr txBox="1"/>
          <p:nvPr/>
        </p:nvSpPr>
        <p:spPr>
          <a:xfrm>
            <a:off x="9220414" y="2025768"/>
            <a:ext cx="1108124" cy="646331"/>
          </a:xfrm>
          <a:prstGeom prst="rect">
            <a:avLst/>
          </a:prstGeom>
          <a:noFill/>
        </p:spPr>
        <p:txBody>
          <a:bodyPr wrap="none" rtlCol="0">
            <a:spAutoFit/>
          </a:bodyPr>
          <a:lstStyle/>
          <a:p>
            <a:r>
              <a:rPr lang="en-US" err="1"/>
              <a:t>Reshelve</a:t>
            </a:r>
            <a:r>
              <a:rPr lang="en-US"/>
              <a:t>/</a:t>
            </a:r>
          </a:p>
          <a:p>
            <a:r>
              <a:rPr lang="en-US"/>
              <a:t>process</a:t>
            </a:r>
          </a:p>
        </p:txBody>
      </p:sp>
      <p:sp>
        <p:nvSpPr>
          <p:cNvPr id="41" name="TextBox 40">
            <a:extLst>
              <a:ext uri="{FF2B5EF4-FFF2-40B4-BE49-F238E27FC236}">
                <a16:creationId xmlns:a16="http://schemas.microsoft.com/office/drawing/2014/main" id="{B29CEB2C-4108-4D69-B899-269BB443F9B3}"/>
              </a:ext>
            </a:extLst>
          </p:cNvPr>
          <p:cNvSpPr txBox="1"/>
          <p:nvPr/>
        </p:nvSpPr>
        <p:spPr>
          <a:xfrm>
            <a:off x="9325347" y="4434782"/>
            <a:ext cx="1721305" cy="369332"/>
          </a:xfrm>
          <a:prstGeom prst="rect">
            <a:avLst/>
          </a:prstGeom>
          <a:noFill/>
        </p:spPr>
        <p:txBody>
          <a:bodyPr wrap="none" rtlCol="0">
            <a:spAutoFit/>
          </a:bodyPr>
          <a:lstStyle/>
          <a:p>
            <a:r>
              <a:rPr lang="en-US"/>
              <a:t>Curbside service</a:t>
            </a:r>
          </a:p>
        </p:txBody>
      </p:sp>
      <p:pic>
        <p:nvPicPr>
          <p:cNvPr id="43" name="Picture 42" descr="A close up of a logo&#10;&#10;Description automatically generated">
            <a:extLst>
              <a:ext uri="{FF2B5EF4-FFF2-40B4-BE49-F238E27FC236}">
                <a16:creationId xmlns:a16="http://schemas.microsoft.com/office/drawing/2014/main" id="{44F3E11B-81D6-4304-BACA-F55079F09D9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0078" y="1618720"/>
            <a:ext cx="1517152" cy="1517152"/>
          </a:xfrm>
          <a:prstGeom prst="rect">
            <a:avLst/>
          </a:prstGeom>
        </p:spPr>
      </p:pic>
      <p:pic>
        <p:nvPicPr>
          <p:cNvPr id="45" name="Picture 44" descr="A close up of a sign&#10;&#10;Description automatically generated">
            <a:extLst>
              <a:ext uri="{FF2B5EF4-FFF2-40B4-BE49-F238E27FC236}">
                <a16:creationId xmlns:a16="http://schemas.microsoft.com/office/drawing/2014/main" id="{E6651303-1E8B-4B90-A167-7D3127695F9C}"/>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68079" y="2598196"/>
            <a:ext cx="1123834" cy="1123834"/>
          </a:xfrm>
          <a:prstGeom prst="rect">
            <a:avLst/>
          </a:prstGeom>
        </p:spPr>
      </p:pic>
      <p:sp>
        <p:nvSpPr>
          <p:cNvPr id="46" name="TextBox 45">
            <a:extLst>
              <a:ext uri="{FF2B5EF4-FFF2-40B4-BE49-F238E27FC236}">
                <a16:creationId xmlns:a16="http://schemas.microsoft.com/office/drawing/2014/main" id="{73A48FEE-229A-4BAC-B8DD-D814BE2274B7}"/>
              </a:ext>
            </a:extLst>
          </p:cNvPr>
          <p:cNvSpPr txBox="1"/>
          <p:nvPr/>
        </p:nvSpPr>
        <p:spPr>
          <a:xfrm>
            <a:off x="10698383" y="2348933"/>
            <a:ext cx="973728" cy="646331"/>
          </a:xfrm>
          <a:prstGeom prst="rect">
            <a:avLst/>
          </a:prstGeom>
          <a:noFill/>
        </p:spPr>
        <p:txBody>
          <a:bodyPr wrap="none" rtlCol="0">
            <a:spAutoFit/>
          </a:bodyPr>
          <a:lstStyle/>
          <a:p>
            <a:r>
              <a:rPr lang="en-US"/>
              <a:t>Prepare </a:t>
            </a:r>
          </a:p>
          <a:p>
            <a:r>
              <a:rPr lang="en-US"/>
              <a:t>Pick-up</a:t>
            </a:r>
          </a:p>
        </p:txBody>
      </p:sp>
      <p:sp>
        <p:nvSpPr>
          <p:cNvPr id="48" name="TextBox 47">
            <a:extLst>
              <a:ext uri="{FF2B5EF4-FFF2-40B4-BE49-F238E27FC236}">
                <a16:creationId xmlns:a16="http://schemas.microsoft.com/office/drawing/2014/main" id="{63046F16-807E-4D8F-8244-B93DF0D53C19}"/>
              </a:ext>
            </a:extLst>
          </p:cNvPr>
          <p:cNvSpPr txBox="1"/>
          <p:nvPr/>
        </p:nvSpPr>
        <p:spPr>
          <a:xfrm>
            <a:off x="3095544" y="4780309"/>
            <a:ext cx="4350327" cy="646331"/>
          </a:xfrm>
          <a:prstGeom prst="rect">
            <a:avLst/>
          </a:prstGeom>
          <a:noFill/>
        </p:spPr>
        <p:txBody>
          <a:bodyPr wrap="square" rtlCol="0">
            <a:spAutoFit/>
          </a:bodyPr>
          <a:lstStyle/>
          <a:p>
            <a:r>
              <a:rPr lang="en-US"/>
              <a:t>Prepare storage for housing material for 3 days in quarantine before processing.</a:t>
            </a:r>
          </a:p>
        </p:txBody>
      </p:sp>
    </p:spTree>
    <p:extLst>
      <p:ext uri="{BB962C8B-B14F-4D97-AF65-F5344CB8AC3E}">
        <p14:creationId xmlns:p14="http://schemas.microsoft.com/office/powerpoint/2010/main" val="3854560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1226-C293-49EB-80DA-7FEFF4704B4A}"/>
              </a:ext>
            </a:extLst>
          </p:cNvPr>
          <p:cNvSpPr>
            <a:spLocks noGrp="1"/>
          </p:cNvSpPr>
          <p:nvPr>
            <p:ph type="title"/>
          </p:nvPr>
        </p:nvSpPr>
        <p:spPr>
          <a:xfrm>
            <a:off x="838200" y="365125"/>
            <a:ext cx="3622964" cy="1325563"/>
          </a:xfrm>
        </p:spPr>
        <p:txBody>
          <a:bodyPr>
            <a:normAutofit/>
          </a:bodyPr>
          <a:lstStyle/>
          <a:p>
            <a:r>
              <a:rPr lang="en-US" sz="3600"/>
              <a:t>Enterprise – local service model</a:t>
            </a:r>
          </a:p>
        </p:txBody>
      </p:sp>
      <p:sp>
        <p:nvSpPr>
          <p:cNvPr id="4" name="Slide Number Placeholder 3">
            <a:extLst>
              <a:ext uri="{FF2B5EF4-FFF2-40B4-BE49-F238E27FC236}">
                <a16:creationId xmlns:a16="http://schemas.microsoft.com/office/drawing/2014/main" id="{3F86D385-CD36-483D-B679-705770B0B907}"/>
              </a:ext>
            </a:extLst>
          </p:cNvPr>
          <p:cNvSpPr>
            <a:spLocks noGrp="1"/>
          </p:cNvSpPr>
          <p:nvPr>
            <p:ph type="sldNum" sz="quarter" idx="12"/>
          </p:nvPr>
        </p:nvSpPr>
        <p:spPr/>
        <p:txBody>
          <a:bodyPr/>
          <a:lstStyle/>
          <a:p>
            <a:fld id="{B2E8E252-A4C9-4825-B6A7-DD4A52002440}" type="slidenum">
              <a:rPr lang="en-US" smtClean="0"/>
              <a:t>19</a:t>
            </a:fld>
            <a:endParaRPr lang="en-US"/>
          </a:p>
        </p:txBody>
      </p:sp>
      <p:sp>
        <p:nvSpPr>
          <p:cNvPr id="6" name="Content Placeholder 5">
            <a:extLst>
              <a:ext uri="{FF2B5EF4-FFF2-40B4-BE49-F238E27FC236}">
                <a16:creationId xmlns:a16="http://schemas.microsoft.com/office/drawing/2014/main" id="{E36A151B-FF1E-41AC-B989-6FC8D7FEC1E3}"/>
              </a:ext>
            </a:extLst>
          </p:cNvPr>
          <p:cNvSpPr>
            <a:spLocks noGrp="1"/>
          </p:cNvSpPr>
          <p:nvPr>
            <p:ph idx="1"/>
          </p:nvPr>
        </p:nvSpPr>
        <p:spPr>
          <a:xfrm>
            <a:off x="838200" y="1690688"/>
            <a:ext cx="3493655" cy="4351338"/>
          </a:xfrm>
        </p:spPr>
        <p:txBody>
          <a:bodyPr vert="horz" lIns="91440" tIns="45720" rIns="91440" bIns="45720" rtlCol="0" anchor="t">
            <a:normAutofit lnSpcReduction="10000"/>
          </a:bodyPr>
          <a:lstStyle/>
          <a:p>
            <a:pPr marL="0" indent="0">
              <a:buNone/>
            </a:pPr>
            <a:r>
              <a:rPr lang="en-US"/>
              <a:t>Considerations for limited access to collections/curbside support</a:t>
            </a:r>
          </a:p>
          <a:p>
            <a:pPr marL="514350" indent="-514350">
              <a:buFont typeface="+mj-lt"/>
              <a:buAutoNum type="arabicPeriod"/>
            </a:pPr>
            <a:r>
              <a:rPr lang="en-US"/>
              <a:t>Messaging and link to local instructions</a:t>
            </a:r>
          </a:p>
          <a:p>
            <a:pPr marL="514350" indent="-514350">
              <a:buFont typeface="+mj-lt"/>
              <a:buAutoNum type="arabicPeriod"/>
            </a:pPr>
            <a:r>
              <a:rPr lang="en-US"/>
              <a:t>Scope search local</a:t>
            </a:r>
          </a:p>
          <a:p>
            <a:pPr marL="514350" indent="-514350">
              <a:buFont typeface="+mj-lt"/>
              <a:buAutoNum type="arabicPeriod"/>
            </a:pPr>
            <a:r>
              <a:rPr lang="en-US"/>
              <a:t>Encourage patrons to look for on shelf items</a:t>
            </a:r>
          </a:p>
        </p:txBody>
      </p:sp>
      <p:pic>
        <p:nvPicPr>
          <p:cNvPr id="3" name="Picture 4" descr="A screenshot of a cell phone&#10;&#10;Description generated with very high confidence">
            <a:extLst>
              <a:ext uri="{FF2B5EF4-FFF2-40B4-BE49-F238E27FC236}">
                <a16:creationId xmlns:a16="http://schemas.microsoft.com/office/drawing/2014/main" id="{3B585E86-4387-4845-B48B-8FE6029CBD7D}"/>
              </a:ext>
            </a:extLst>
          </p:cNvPr>
          <p:cNvPicPr>
            <a:picLocks noChangeAspect="1"/>
          </p:cNvPicPr>
          <p:nvPr/>
        </p:nvPicPr>
        <p:blipFill>
          <a:blip r:embed="rId3"/>
          <a:stretch>
            <a:fillRect/>
          </a:stretch>
        </p:blipFill>
        <p:spPr>
          <a:xfrm>
            <a:off x="4461164" y="615937"/>
            <a:ext cx="7588369" cy="5426089"/>
          </a:xfrm>
          <a:prstGeom prst="rect">
            <a:avLst/>
          </a:prstGeom>
          <a:ln>
            <a:solidFill>
              <a:schemeClr val="accent1">
                <a:shade val="50000"/>
              </a:schemeClr>
            </a:solidFill>
          </a:ln>
        </p:spPr>
      </p:pic>
    </p:spTree>
    <p:extLst>
      <p:ext uri="{BB962C8B-B14F-4D97-AF65-F5344CB8AC3E}">
        <p14:creationId xmlns:p14="http://schemas.microsoft.com/office/powerpoint/2010/main" val="1536724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C13EFF-508C-466E-A658-6590160216B5}"/>
              </a:ext>
            </a:extLst>
          </p:cNvPr>
          <p:cNvSpPr>
            <a:spLocks noGrp="1"/>
          </p:cNvSpPr>
          <p:nvPr>
            <p:ph type="title"/>
          </p:nvPr>
        </p:nvSpPr>
        <p:spPr>
          <a:xfrm>
            <a:off x="838200" y="365125"/>
            <a:ext cx="10515600" cy="1325563"/>
          </a:xfrm>
        </p:spPr>
        <p:txBody>
          <a:bodyPr/>
          <a:lstStyle/>
          <a:p>
            <a:r>
              <a:rPr lang="en-US"/>
              <a:t>Topics</a:t>
            </a:r>
          </a:p>
        </p:txBody>
      </p:sp>
      <p:sp>
        <p:nvSpPr>
          <p:cNvPr id="6" name="Content Placeholder 5">
            <a:extLst>
              <a:ext uri="{FF2B5EF4-FFF2-40B4-BE49-F238E27FC236}">
                <a16:creationId xmlns:a16="http://schemas.microsoft.com/office/drawing/2014/main" id="{72E0DB8A-C8D2-4EE1-87A9-BF6CB8066081}"/>
              </a:ext>
            </a:extLst>
          </p:cNvPr>
          <p:cNvSpPr>
            <a:spLocks noGrp="1"/>
          </p:cNvSpPr>
          <p:nvPr>
            <p:ph idx="1"/>
          </p:nvPr>
        </p:nvSpPr>
        <p:spPr/>
        <p:txBody>
          <a:bodyPr vert="horz" lIns="91440" tIns="45720" rIns="91440" bIns="45720" rtlCol="0" anchor="t">
            <a:normAutofit lnSpcReduction="10000"/>
          </a:bodyPr>
          <a:lstStyle/>
          <a:p>
            <a:r>
              <a:rPr lang="en-US"/>
              <a:t>Action Recap</a:t>
            </a:r>
          </a:p>
          <a:p>
            <a:r>
              <a:rPr lang="en-US">
                <a:cs typeface="Calibri" panose="020F0502020204030204"/>
              </a:rPr>
              <a:t>Fine Free for Now FF4NOW option</a:t>
            </a:r>
          </a:p>
          <a:p>
            <a:r>
              <a:rPr lang="en-US"/>
              <a:t>Cataloging update</a:t>
            </a:r>
          </a:p>
          <a:p>
            <a:r>
              <a:rPr lang="en-US"/>
              <a:t>Non-resident discussion</a:t>
            </a:r>
          </a:p>
          <a:p>
            <a:r>
              <a:rPr lang="en-US"/>
              <a:t>Library consortia meeting recap</a:t>
            </a:r>
          </a:p>
          <a:p>
            <a:r>
              <a:rPr lang="en-US"/>
              <a:t>Library plans</a:t>
            </a:r>
          </a:p>
          <a:p>
            <a:r>
              <a:rPr lang="en-US"/>
              <a:t>Library staff PPE</a:t>
            </a:r>
          </a:p>
          <a:p>
            <a:r>
              <a:rPr lang="en-US" err="1">
                <a:cs typeface="Calibri" panose="020F0502020204030204"/>
              </a:rPr>
              <a:t>eResources</a:t>
            </a:r>
            <a:r>
              <a:rPr lang="en-US">
                <a:cs typeface="Calibri" panose="020F0502020204030204"/>
              </a:rPr>
              <a:t> Update</a:t>
            </a:r>
          </a:p>
          <a:p>
            <a:r>
              <a:rPr lang="en-US"/>
              <a:t>SWAN eXpo 2020 Web Series</a:t>
            </a:r>
          </a:p>
        </p:txBody>
      </p:sp>
      <p:sp>
        <p:nvSpPr>
          <p:cNvPr id="4" name="Slide Number Placeholder 3">
            <a:extLst>
              <a:ext uri="{FF2B5EF4-FFF2-40B4-BE49-F238E27FC236}">
                <a16:creationId xmlns:a16="http://schemas.microsoft.com/office/drawing/2014/main" id="{1A7EB7AE-4987-44E9-B870-FB1A9B2A8417}"/>
              </a:ext>
            </a:extLst>
          </p:cNvPr>
          <p:cNvSpPr>
            <a:spLocks noGrp="1"/>
          </p:cNvSpPr>
          <p:nvPr>
            <p:ph type="sldNum" sz="quarter" idx="12"/>
          </p:nvPr>
        </p:nvSpPr>
        <p:spPr>
          <a:xfrm>
            <a:off x="8610599" y="6356350"/>
            <a:ext cx="3419475" cy="365125"/>
          </a:xfrm>
        </p:spPr>
        <p:txBody>
          <a:bodyPr/>
          <a:lstStyle/>
          <a:p>
            <a:fld id="{B2E8E252-A4C9-4825-B6A7-DD4A52002440}" type="slidenum">
              <a:rPr lang="en-US" smtClean="0"/>
              <a:t>2</a:t>
            </a:fld>
            <a:endParaRPr lang="en-US"/>
          </a:p>
        </p:txBody>
      </p:sp>
      <p:pic>
        <p:nvPicPr>
          <p:cNvPr id="2" name="Picture 1">
            <a:extLst>
              <a:ext uri="{FF2B5EF4-FFF2-40B4-BE49-F238E27FC236}">
                <a16:creationId xmlns:a16="http://schemas.microsoft.com/office/drawing/2014/main" id="{17DBFA7E-881C-4A28-8375-B3FFCB9B5797}"/>
              </a:ext>
            </a:extLst>
          </p:cNvPr>
          <p:cNvPicPr>
            <a:picLocks noChangeAspect="1"/>
          </p:cNvPicPr>
          <p:nvPr/>
        </p:nvPicPr>
        <p:blipFill>
          <a:blip r:embed="rId3"/>
          <a:stretch>
            <a:fillRect/>
          </a:stretch>
        </p:blipFill>
        <p:spPr>
          <a:xfrm>
            <a:off x="7941881" y="365125"/>
            <a:ext cx="3673359" cy="6219665"/>
          </a:xfrm>
          <a:prstGeom prst="rect">
            <a:avLst/>
          </a:prstGeom>
          <a:ln>
            <a:solidFill>
              <a:schemeClr val="accent1">
                <a:shade val="50000"/>
              </a:schemeClr>
            </a:solidFill>
          </a:ln>
        </p:spPr>
      </p:pic>
      <p:sp>
        <p:nvSpPr>
          <p:cNvPr id="3" name="TextBox 2">
            <a:extLst>
              <a:ext uri="{FF2B5EF4-FFF2-40B4-BE49-F238E27FC236}">
                <a16:creationId xmlns:a16="http://schemas.microsoft.com/office/drawing/2014/main" id="{FD2FF19B-E94F-4D70-8767-11686DF1A5A5}"/>
              </a:ext>
            </a:extLst>
          </p:cNvPr>
          <p:cNvSpPr txBox="1"/>
          <p:nvPr/>
        </p:nvSpPr>
        <p:spPr>
          <a:xfrm>
            <a:off x="5787411" y="514783"/>
            <a:ext cx="2052870" cy="646331"/>
          </a:xfrm>
          <a:prstGeom prst="rect">
            <a:avLst/>
          </a:prstGeom>
          <a:noFill/>
        </p:spPr>
        <p:txBody>
          <a:bodyPr wrap="none" rtlCol="0">
            <a:spAutoFit/>
          </a:bodyPr>
          <a:lstStyle/>
          <a:p>
            <a:r>
              <a:rPr lang="en-US"/>
              <a:t>Snapshot:</a:t>
            </a:r>
          </a:p>
          <a:p>
            <a:r>
              <a:rPr lang="en-US"/>
              <a:t>Items due 6/3/2020</a:t>
            </a:r>
          </a:p>
        </p:txBody>
      </p:sp>
    </p:spTree>
    <p:extLst>
      <p:ext uri="{BB962C8B-B14F-4D97-AF65-F5344CB8AC3E}">
        <p14:creationId xmlns:p14="http://schemas.microsoft.com/office/powerpoint/2010/main" val="3284720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702D1-3688-4BF5-8AC7-6478509112DA}"/>
              </a:ext>
            </a:extLst>
          </p:cNvPr>
          <p:cNvSpPr>
            <a:spLocks noGrp="1"/>
          </p:cNvSpPr>
          <p:nvPr>
            <p:ph type="title"/>
          </p:nvPr>
        </p:nvSpPr>
        <p:spPr/>
        <p:txBody>
          <a:bodyPr/>
          <a:lstStyle/>
          <a:p>
            <a:r>
              <a:rPr lang="en-US" err="1">
                <a:cs typeface="Calibri Light"/>
              </a:rPr>
              <a:t>eResources</a:t>
            </a:r>
            <a:r>
              <a:rPr lang="en-US">
                <a:cs typeface="Calibri Light"/>
              </a:rPr>
              <a:t> Update</a:t>
            </a:r>
            <a:endParaRPr lang="en-US"/>
          </a:p>
        </p:txBody>
      </p:sp>
      <p:pic>
        <p:nvPicPr>
          <p:cNvPr id="5" name="Picture 5" descr="A screenshot of a cell phone&#10;&#10;Description generated with very high confidence">
            <a:extLst>
              <a:ext uri="{FF2B5EF4-FFF2-40B4-BE49-F238E27FC236}">
                <a16:creationId xmlns:a16="http://schemas.microsoft.com/office/drawing/2014/main" id="{C6A76C99-40E6-424B-ADA1-886AA3A5EDA4}"/>
              </a:ext>
            </a:extLst>
          </p:cNvPr>
          <p:cNvPicPr>
            <a:picLocks noGrp="1" noChangeAspect="1"/>
          </p:cNvPicPr>
          <p:nvPr>
            <p:ph idx="1"/>
          </p:nvPr>
        </p:nvPicPr>
        <p:blipFill>
          <a:blip r:embed="rId3"/>
          <a:stretch>
            <a:fillRect/>
          </a:stretch>
        </p:blipFill>
        <p:spPr>
          <a:xfrm>
            <a:off x="5167964" y="1886065"/>
            <a:ext cx="6601005" cy="27582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9ABE559D-59CF-4BFB-A598-07B3B76B660C}"/>
              </a:ext>
            </a:extLst>
          </p:cNvPr>
          <p:cNvSpPr>
            <a:spLocks noGrp="1"/>
          </p:cNvSpPr>
          <p:nvPr>
            <p:ph type="sldNum" sz="quarter" idx="12"/>
          </p:nvPr>
        </p:nvSpPr>
        <p:spPr/>
        <p:txBody>
          <a:bodyPr/>
          <a:lstStyle/>
          <a:p>
            <a:fld id="{B2E8E252-A4C9-4825-B6A7-DD4A52002440}" type="slidenum">
              <a:rPr lang="en-US" smtClean="0"/>
              <a:t>20</a:t>
            </a:fld>
            <a:endParaRPr lang="en-US"/>
          </a:p>
        </p:txBody>
      </p:sp>
      <p:sp>
        <p:nvSpPr>
          <p:cNvPr id="7" name="TextBox 6">
            <a:extLst>
              <a:ext uri="{FF2B5EF4-FFF2-40B4-BE49-F238E27FC236}">
                <a16:creationId xmlns:a16="http://schemas.microsoft.com/office/drawing/2014/main" id="{20E88586-C1B9-49EC-A8E8-D54399B40FBC}"/>
              </a:ext>
            </a:extLst>
          </p:cNvPr>
          <p:cNvSpPr txBox="1"/>
          <p:nvPr/>
        </p:nvSpPr>
        <p:spPr>
          <a:xfrm>
            <a:off x="841829" y="2434822"/>
            <a:ext cx="3940628"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t>Ancestry online access extended through May 31st</a:t>
            </a:r>
          </a:p>
          <a:p>
            <a:pPr marL="285750" indent="-285750">
              <a:buFont typeface="Arial"/>
              <a:buChar char="•"/>
            </a:pPr>
            <a:endParaRPr lang="en-US" sz="2800" b="1">
              <a:cs typeface="Calibri"/>
            </a:endParaRPr>
          </a:p>
        </p:txBody>
      </p:sp>
    </p:spTree>
    <p:extLst>
      <p:ext uri="{BB962C8B-B14F-4D97-AF65-F5344CB8AC3E}">
        <p14:creationId xmlns:p14="http://schemas.microsoft.com/office/powerpoint/2010/main" val="20581633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30EDE-11A1-414C-A7DE-4532E939F2CB}"/>
              </a:ext>
            </a:extLst>
          </p:cNvPr>
          <p:cNvSpPr>
            <a:spLocks noGrp="1"/>
          </p:cNvSpPr>
          <p:nvPr>
            <p:ph type="title"/>
          </p:nvPr>
        </p:nvSpPr>
        <p:spPr/>
        <p:txBody>
          <a:bodyPr/>
          <a:lstStyle/>
          <a:p>
            <a:r>
              <a:rPr lang="en-US" err="1">
                <a:cs typeface="Calibri Light"/>
              </a:rPr>
              <a:t>eResources</a:t>
            </a:r>
            <a:r>
              <a:rPr lang="en-US">
                <a:cs typeface="Calibri Light"/>
              </a:rPr>
              <a:t> Update</a:t>
            </a:r>
            <a:endParaRPr lang="en-US"/>
          </a:p>
        </p:txBody>
      </p:sp>
      <p:sp>
        <p:nvSpPr>
          <p:cNvPr id="3" name="Content Placeholder 2">
            <a:extLst>
              <a:ext uri="{FF2B5EF4-FFF2-40B4-BE49-F238E27FC236}">
                <a16:creationId xmlns:a16="http://schemas.microsoft.com/office/drawing/2014/main" id="{C99E82F3-C85A-4EF6-8519-0DEC75C79998}"/>
              </a:ext>
            </a:extLst>
          </p:cNvPr>
          <p:cNvSpPr>
            <a:spLocks noGrp="1"/>
          </p:cNvSpPr>
          <p:nvPr>
            <p:ph sz="half" idx="1"/>
          </p:nvPr>
        </p:nvSpPr>
        <p:spPr>
          <a:xfrm>
            <a:off x="838200" y="1825625"/>
            <a:ext cx="4548997" cy="4351338"/>
          </a:xfrm>
        </p:spPr>
        <p:txBody>
          <a:bodyPr vert="horz" lIns="91440" tIns="45720" rIns="91440" bIns="45720" rtlCol="0" anchor="t">
            <a:normAutofit lnSpcReduction="10000"/>
          </a:bodyPr>
          <a:lstStyle/>
          <a:p>
            <a:r>
              <a:rPr lang="en-US">
                <a:cs typeface="Calibri"/>
              </a:rPr>
              <a:t>Database selections are due </a:t>
            </a:r>
            <a:r>
              <a:rPr lang="en-US" b="1">
                <a:cs typeface="Calibri"/>
              </a:rPr>
              <a:t>April 30th</a:t>
            </a:r>
            <a:endParaRPr lang="en-US">
              <a:cs typeface="Calibri"/>
            </a:endParaRPr>
          </a:p>
          <a:p>
            <a:r>
              <a:rPr lang="en-US">
                <a:cs typeface="Calibri"/>
              </a:rPr>
              <a:t>See your options and complete the form on the SWAN Support Site: </a:t>
            </a:r>
            <a:r>
              <a:rPr lang="en-US">
                <a:cs typeface="Calibri"/>
                <a:hlinkClick r:id="rId3"/>
              </a:rPr>
              <a:t>https</a:t>
            </a:r>
            <a:r>
              <a:rPr lang="en-US">
                <a:ea typeface="+mn-lt"/>
                <a:cs typeface="+mn-lt"/>
                <a:hlinkClick r:id="rId3"/>
              </a:rPr>
              <a:t>://support.swanlibraries.net/news/2020-04/69763</a:t>
            </a:r>
          </a:p>
          <a:p>
            <a:r>
              <a:rPr lang="en-US">
                <a:cs typeface="Calibri"/>
              </a:rPr>
              <a:t>Thanks to these 39 libraries who have responded as of April 20th</a:t>
            </a:r>
          </a:p>
          <a:p>
            <a:pPr marL="0" indent="0">
              <a:buNone/>
            </a:pPr>
            <a:endParaRPr lang="en-US">
              <a:cs typeface="Calibri"/>
            </a:endParaRPr>
          </a:p>
          <a:p>
            <a:endParaRPr lang="en-US">
              <a:cs typeface="Calibri"/>
            </a:endParaRPr>
          </a:p>
        </p:txBody>
      </p:sp>
      <p:graphicFrame>
        <p:nvGraphicFramePr>
          <p:cNvPr id="11" name="Content Placeholder 10">
            <a:extLst>
              <a:ext uri="{FF2B5EF4-FFF2-40B4-BE49-F238E27FC236}">
                <a16:creationId xmlns:a16="http://schemas.microsoft.com/office/drawing/2014/main" id="{7A5606B8-0460-4F64-A788-722A9C3BBA05}"/>
              </a:ext>
            </a:extLst>
          </p:cNvPr>
          <p:cNvGraphicFramePr>
            <a:graphicFrameLocks noGrp="1"/>
          </p:cNvGraphicFramePr>
          <p:nvPr>
            <p:ph sz="half" idx="2"/>
            <p:extLst>
              <p:ext uri="{D42A27DB-BD31-4B8C-83A1-F6EECF244321}">
                <p14:modId xmlns:p14="http://schemas.microsoft.com/office/powerpoint/2010/main" val="1365962368"/>
              </p:ext>
            </p:extLst>
          </p:nvPr>
        </p:nvGraphicFramePr>
        <p:xfrm>
          <a:off x="5650301" y="589471"/>
          <a:ext cx="2965190" cy="5592479"/>
        </p:xfrm>
        <a:graphic>
          <a:graphicData uri="http://schemas.openxmlformats.org/drawingml/2006/table">
            <a:tbl>
              <a:tblPr bandRow="1">
                <a:tableStyleId>{7DF18680-E054-41AD-8BC1-D1AEF772440D}</a:tableStyleId>
              </a:tblPr>
              <a:tblGrid>
                <a:gridCol w="2965190">
                  <a:extLst>
                    <a:ext uri="{9D8B030D-6E8A-4147-A177-3AD203B41FA5}">
                      <a16:colId xmlns:a16="http://schemas.microsoft.com/office/drawing/2014/main" val="2458435920"/>
                    </a:ext>
                  </a:extLst>
                </a:gridCol>
              </a:tblGrid>
              <a:tr h="294341">
                <a:tc>
                  <a:txBody>
                    <a:bodyPr/>
                    <a:lstStyle/>
                    <a:p>
                      <a:r>
                        <a:rPr lang="en-US" sz="1600">
                          <a:effectLst/>
                        </a:rPr>
                        <a:t>Acorn Public Library District</a:t>
                      </a:r>
                    </a:p>
                  </a:txBody>
                  <a:tcPr marL="0" marR="0" marT="0" marB="0" anchor="ctr"/>
                </a:tc>
                <a:extLst>
                  <a:ext uri="{0D108BD9-81ED-4DB2-BD59-A6C34878D82A}">
                    <a16:rowId xmlns:a16="http://schemas.microsoft.com/office/drawing/2014/main" val="2522189163"/>
                  </a:ext>
                </a:extLst>
              </a:tr>
              <a:tr h="294341">
                <a:tc>
                  <a:txBody>
                    <a:bodyPr/>
                    <a:lstStyle/>
                    <a:p>
                      <a:r>
                        <a:rPr lang="en-US" sz="1600">
                          <a:effectLst/>
                        </a:rPr>
                        <a:t>Batavia Public Library District</a:t>
                      </a:r>
                    </a:p>
                  </a:txBody>
                  <a:tcPr marL="0" marR="0" marT="0" marB="0" anchor="ctr"/>
                </a:tc>
                <a:extLst>
                  <a:ext uri="{0D108BD9-81ED-4DB2-BD59-A6C34878D82A}">
                    <a16:rowId xmlns:a16="http://schemas.microsoft.com/office/drawing/2014/main" val="1539451674"/>
                  </a:ext>
                </a:extLst>
              </a:tr>
              <a:tr h="294341">
                <a:tc>
                  <a:txBody>
                    <a:bodyPr/>
                    <a:lstStyle/>
                    <a:p>
                      <a:r>
                        <a:rPr lang="en-US" sz="1600">
                          <a:effectLst/>
                        </a:rPr>
                        <a:t>Bedford Park Public Library District</a:t>
                      </a:r>
                    </a:p>
                  </a:txBody>
                  <a:tcPr marL="0" marR="0" marT="0" marB="0" anchor="ctr"/>
                </a:tc>
                <a:extLst>
                  <a:ext uri="{0D108BD9-81ED-4DB2-BD59-A6C34878D82A}">
                    <a16:rowId xmlns:a16="http://schemas.microsoft.com/office/drawing/2014/main" val="1806799605"/>
                  </a:ext>
                </a:extLst>
              </a:tr>
              <a:tr h="294341">
                <a:tc>
                  <a:txBody>
                    <a:bodyPr/>
                    <a:lstStyle/>
                    <a:p>
                      <a:r>
                        <a:rPr lang="en-US" sz="1600">
                          <a:effectLst/>
                        </a:rPr>
                        <a:t>Bellwood Public Library</a:t>
                      </a:r>
                    </a:p>
                  </a:txBody>
                  <a:tcPr marL="0" marR="0" marT="0" marB="0" anchor="ctr"/>
                </a:tc>
                <a:extLst>
                  <a:ext uri="{0D108BD9-81ED-4DB2-BD59-A6C34878D82A}">
                    <a16:rowId xmlns:a16="http://schemas.microsoft.com/office/drawing/2014/main" val="1123954466"/>
                  </a:ext>
                </a:extLst>
              </a:tr>
              <a:tr h="294341">
                <a:tc>
                  <a:txBody>
                    <a:bodyPr/>
                    <a:lstStyle/>
                    <a:p>
                      <a:r>
                        <a:rPr lang="en-US" sz="1600">
                          <a:effectLst/>
                        </a:rPr>
                        <a:t>Berkeley Public Library</a:t>
                      </a:r>
                    </a:p>
                  </a:txBody>
                  <a:tcPr marL="0" marR="0" marT="0" marB="0" anchor="ctr"/>
                </a:tc>
                <a:extLst>
                  <a:ext uri="{0D108BD9-81ED-4DB2-BD59-A6C34878D82A}">
                    <a16:rowId xmlns:a16="http://schemas.microsoft.com/office/drawing/2014/main" val="3396061263"/>
                  </a:ext>
                </a:extLst>
              </a:tr>
              <a:tr h="294341">
                <a:tc>
                  <a:txBody>
                    <a:bodyPr/>
                    <a:lstStyle/>
                    <a:p>
                      <a:r>
                        <a:rPr lang="en-US" sz="1600">
                          <a:effectLst/>
                        </a:rPr>
                        <a:t>Bloomingdale Public Library</a:t>
                      </a:r>
                    </a:p>
                  </a:txBody>
                  <a:tcPr marL="0" marR="0" marT="0" marB="0" anchor="ctr"/>
                </a:tc>
                <a:extLst>
                  <a:ext uri="{0D108BD9-81ED-4DB2-BD59-A6C34878D82A}">
                    <a16:rowId xmlns:a16="http://schemas.microsoft.com/office/drawing/2014/main" val="3528729333"/>
                  </a:ext>
                </a:extLst>
              </a:tr>
              <a:tr h="294341">
                <a:tc>
                  <a:txBody>
                    <a:bodyPr/>
                    <a:lstStyle/>
                    <a:p>
                      <a:r>
                        <a:rPr lang="en-US" sz="1600">
                          <a:effectLst/>
                        </a:rPr>
                        <a:t>Bridgeview Public Library</a:t>
                      </a:r>
                    </a:p>
                  </a:txBody>
                  <a:tcPr marL="0" marR="0" marT="0" marB="0" anchor="ctr"/>
                </a:tc>
                <a:extLst>
                  <a:ext uri="{0D108BD9-81ED-4DB2-BD59-A6C34878D82A}">
                    <a16:rowId xmlns:a16="http://schemas.microsoft.com/office/drawing/2014/main" val="2602311970"/>
                  </a:ext>
                </a:extLst>
              </a:tr>
              <a:tr h="294341">
                <a:tc>
                  <a:txBody>
                    <a:bodyPr/>
                    <a:lstStyle/>
                    <a:p>
                      <a:r>
                        <a:rPr lang="en-US" sz="1600">
                          <a:effectLst/>
                        </a:rPr>
                        <a:t>Broadview Public Library District</a:t>
                      </a:r>
                    </a:p>
                  </a:txBody>
                  <a:tcPr marL="0" marR="0" marT="0" marB="0" anchor="ctr"/>
                </a:tc>
                <a:extLst>
                  <a:ext uri="{0D108BD9-81ED-4DB2-BD59-A6C34878D82A}">
                    <a16:rowId xmlns:a16="http://schemas.microsoft.com/office/drawing/2014/main" val="3105697985"/>
                  </a:ext>
                </a:extLst>
              </a:tr>
              <a:tr h="294341">
                <a:tc>
                  <a:txBody>
                    <a:bodyPr/>
                    <a:lstStyle/>
                    <a:p>
                      <a:r>
                        <a:rPr lang="en-US" sz="1600">
                          <a:effectLst/>
                        </a:rPr>
                        <a:t>Calumet City Public Library</a:t>
                      </a:r>
                    </a:p>
                  </a:txBody>
                  <a:tcPr marL="0" marR="0" marT="0" marB="0" anchor="ctr"/>
                </a:tc>
                <a:extLst>
                  <a:ext uri="{0D108BD9-81ED-4DB2-BD59-A6C34878D82A}">
                    <a16:rowId xmlns:a16="http://schemas.microsoft.com/office/drawing/2014/main" val="2206844113"/>
                  </a:ext>
                </a:extLst>
              </a:tr>
              <a:tr h="294341">
                <a:tc>
                  <a:txBody>
                    <a:bodyPr/>
                    <a:lstStyle/>
                    <a:p>
                      <a:r>
                        <a:rPr lang="en-US" sz="1600">
                          <a:effectLst/>
                        </a:rPr>
                        <a:t>Clarendon Hills Public Library</a:t>
                      </a:r>
                    </a:p>
                  </a:txBody>
                  <a:tcPr marL="0" marR="0" marT="0" marB="0" anchor="ctr"/>
                </a:tc>
                <a:extLst>
                  <a:ext uri="{0D108BD9-81ED-4DB2-BD59-A6C34878D82A}">
                    <a16:rowId xmlns:a16="http://schemas.microsoft.com/office/drawing/2014/main" val="1400550766"/>
                  </a:ext>
                </a:extLst>
              </a:tr>
              <a:tr h="294341">
                <a:tc>
                  <a:txBody>
                    <a:bodyPr/>
                    <a:lstStyle/>
                    <a:p>
                      <a:r>
                        <a:rPr lang="en-US" sz="1600">
                          <a:effectLst/>
                        </a:rPr>
                        <a:t>Crestwood Public Library District</a:t>
                      </a:r>
                    </a:p>
                  </a:txBody>
                  <a:tcPr marL="0" marR="0" marT="0" marB="0" anchor="ctr"/>
                </a:tc>
                <a:extLst>
                  <a:ext uri="{0D108BD9-81ED-4DB2-BD59-A6C34878D82A}">
                    <a16:rowId xmlns:a16="http://schemas.microsoft.com/office/drawing/2014/main" val="251698844"/>
                  </a:ext>
                </a:extLst>
              </a:tr>
              <a:tr h="294341">
                <a:tc>
                  <a:txBody>
                    <a:bodyPr/>
                    <a:lstStyle/>
                    <a:p>
                      <a:r>
                        <a:rPr lang="en-US" sz="1600">
                          <a:effectLst/>
                        </a:rPr>
                        <a:t>Crete Public Library District</a:t>
                      </a:r>
                    </a:p>
                  </a:txBody>
                  <a:tcPr marL="0" marR="0" marT="0" marB="0" anchor="ctr"/>
                </a:tc>
                <a:extLst>
                  <a:ext uri="{0D108BD9-81ED-4DB2-BD59-A6C34878D82A}">
                    <a16:rowId xmlns:a16="http://schemas.microsoft.com/office/drawing/2014/main" val="3489267374"/>
                  </a:ext>
                </a:extLst>
              </a:tr>
              <a:tr h="294341">
                <a:tc>
                  <a:txBody>
                    <a:bodyPr/>
                    <a:lstStyle/>
                    <a:p>
                      <a:r>
                        <a:rPr lang="en-US" sz="1600">
                          <a:effectLst/>
                        </a:rPr>
                        <a:t>Downers Grove Public Library</a:t>
                      </a:r>
                    </a:p>
                  </a:txBody>
                  <a:tcPr marL="0" marR="0" marT="0" marB="0" anchor="ctr"/>
                </a:tc>
                <a:extLst>
                  <a:ext uri="{0D108BD9-81ED-4DB2-BD59-A6C34878D82A}">
                    <a16:rowId xmlns:a16="http://schemas.microsoft.com/office/drawing/2014/main" val="4267239096"/>
                  </a:ext>
                </a:extLst>
              </a:tr>
              <a:tr h="294341">
                <a:tc>
                  <a:txBody>
                    <a:bodyPr/>
                    <a:lstStyle/>
                    <a:p>
                      <a:r>
                        <a:rPr lang="en-US" sz="1600">
                          <a:effectLst/>
                        </a:rPr>
                        <a:t>Evergreen Park Public Library</a:t>
                      </a:r>
                    </a:p>
                  </a:txBody>
                  <a:tcPr marL="0" marR="0" marT="0" marB="0" anchor="ctr"/>
                </a:tc>
                <a:extLst>
                  <a:ext uri="{0D108BD9-81ED-4DB2-BD59-A6C34878D82A}">
                    <a16:rowId xmlns:a16="http://schemas.microsoft.com/office/drawing/2014/main" val="90465556"/>
                  </a:ext>
                </a:extLst>
              </a:tr>
              <a:tr h="294341">
                <a:tc>
                  <a:txBody>
                    <a:bodyPr/>
                    <a:lstStyle/>
                    <a:p>
                      <a:r>
                        <a:rPr lang="en-US" sz="1600">
                          <a:effectLst/>
                        </a:rPr>
                        <a:t>Flossmoor Public Library</a:t>
                      </a:r>
                    </a:p>
                  </a:txBody>
                  <a:tcPr marL="0" marR="0" marT="0" marB="0" anchor="ctr"/>
                </a:tc>
                <a:extLst>
                  <a:ext uri="{0D108BD9-81ED-4DB2-BD59-A6C34878D82A}">
                    <a16:rowId xmlns:a16="http://schemas.microsoft.com/office/drawing/2014/main" val="887908457"/>
                  </a:ext>
                </a:extLst>
              </a:tr>
              <a:tr h="294341">
                <a:tc>
                  <a:txBody>
                    <a:bodyPr/>
                    <a:lstStyle/>
                    <a:p>
                      <a:r>
                        <a:rPr lang="en-US" sz="1600">
                          <a:effectLst/>
                        </a:rPr>
                        <a:t>Frankfort Public Library District</a:t>
                      </a:r>
                    </a:p>
                  </a:txBody>
                  <a:tcPr marL="0" marR="0" marT="0" marB="0" anchor="ctr"/>
                </a:tc>
                <a:extLst>
                  <a:ext uri="{0D108BD9-81ED-4DB2-BD59-A6C34878D82A}">
                    <a16:rowId xmlns:a16="http://schemas.microsoft.com/office/drawing/2014/main" val="937849230"/>
                  </a:ext>
                </a:extLst>
              </a:tr>
              <a:tr h="294341">
                <a:tc>
                  <a:txBody>
                    <a:bodyPr/>
                    <a:lstStyle/>
                    <a:p>
                      <a:r>
                        <a:rPr lang="en-US" sz="1600">
                          <a:effectLst/>
                        </a:rPr>
                        <a:t>Franklin Park Public Library District</a:t>
                      </a:r>
                    </a:p>
                  </a:txBody>
                  <a:tcPr marL="0" marR="0" marT="0" marB="0" anchor="ctr"/>
                </a:tc>
                <a:extLst>
                  <a:ext uri="{0D108BD9-81ED-4DB2-BD59-A6C34878D82A}">
                    <a16:rowId xmlns:a16="http://schemas.microsoft.com/office/drawing/2014/main" val="4004777558"/>
                  </a:ext>
                </a:extLst>
              </a:tr>
              <a:tr h="294341">
                <a:tc>
                  <a:txBody>
                    <a:bodyPr/>
                    <a:lstStyle/>
                    <a:p>
                      <a:r>
                        <a:rPr lang="en-US" sz="1600">
                          <a:effectLst/>
                        </a:rPr>
                        <a:t>Geneva Public Library District</a:t>
                      </a:r>
                    </a:p>
                  </a:txBody>
                  <a:tcPr marL="0" marR="0" marT="0" marB="0" anchor="ctr"/>
                </a:tc>
                <a:extLst>
                  <a:ext uri="{0D108BD9-81ED-4DB2-BD59-A6C34878D82A}">
                    <a16:rowId xmlns:a16="http://schemas.microsoft.com/office/drawing/2014/main" val="3486866007"/>
                  </a:ext>
                </a:extLst>
              </a:tr>
              <a:tr h="294341">
                <a:tc>
                  <a:txBody>
                    <a:bodyPr/>
                    <a:lstStyle/>
                    <a:p>
                      <a:r>
                        <a:rPr lang="en-US" sz="1600">
                          <a:effectLst/>
                        </a:rPr>
                        <a:t>Green Hills Public Library District</a:t>
                      </a:r>
                    </a:p>
                  </a:txBody>
                  <a:tcPr marL="0" marR="0" marT="0" marB="0" anchor="ctr"/>
                </a:tc>
                <a:extLst>
                  <a:ext uri="{0D108BD9-81ED-4DB2-BD59-A6C34878D82A}">
                    <a16:rowId xmlns:a16="http://schemas.microsoft.com/office/drawing/2014/main" val="1291150615"/>
                  </a:ext>
                </a:extLst>
              </a:tr>
            </a:tbl>
          </a:graphicData>
        </a:graphic>
      </p:graphicFrame>
      <p:sp>
        <p:nvSpPr>
          <p:cNvPr id="4" name="Slide Number Placeholder 3">
            <a:extLst>
              <a:ext uri="{FF2B5EF4-FFF2-40B4-BE49-F238E27FC236}">
                <a16:creationId xmlns:a16="http://schemas.microsoft.com/office/drawing/2014/main" id="{4845F1A3-D1FC-4F37-8D71-E13DA3C38BEC}"/>
              </a:ext>
            </a:extLst>
          </p:cNvPr>
          <p:cNvSpPr>
            <a:spLocks noGrp="1"/>
          </p:cNvSpPr>
          <p:nvPr>
            <p:ph type="sldNum" sz="quarter" idx="12"/>
          </p:nvPr>
        </p:nvSpPr>
        <p:spPr/>
        <p:txBody>
          <a:bodyPr/>
          <a:lstStyle/>
          <a:p>
            <a:fld id="{B2E8E252-A4C9-4825-B6A7-DD4A52002440}" type="slidenum">
              <a:rPr lang="en-US" smtClean="0"/>
              <a:t>21</a:t>
            </a:fld>
            <a:endParaRPr lang="en-US"/>
          </a:p>
        </p:txBody>
      </p:sp>
      <p:graphicFrame>
        <p:nvGraphicFramePr>
          <p:cNvPr id="13" name="Table 12">
            <a:extLst>
              <a:ext uri="{FF2B5EF4-FFF2-40B4-BE49-F238E27FC236}">
                <a16:creationId xmlns:a16="http://schemas.microsoft.com/office/drawing/2014/main" id="{53A2973E-7388-4970-B88F-8424579D6A58}"/>
              </a:ext>
            </a:extLst>
          </p:cNvPr>
          <p:cNvGraphicFramePr>
            <a:graphicFrameLocks noGrp="1"/>
          </p:cNvGraphicFramePr>
          <p:nvPr>
            <p:extLst>
              <p:ext uri="{D42A27DB-BD31-4B8C-83A1-F6EECF244321}">
                <p14:modId xmlns:p14="http://schemas.microsoft.com/office/powerpoint/2010/main" val="911485112"/>
              </p:ext>
            </p:extLst>
          </p:nvPr>
        </p:nvGraphicFramePr>
        <p:xfrm>
          <a:off x="8626415" y="531962"/>
          <a:ext cx="3377239" cy="5984216"/>
        </p:xfrm>
        <a:graphic>
          <a:graphicData uri="http://schemas.openxmlformats.org/drawingml/2006/table">
            <a:tbl>
              <a:tblPr bandRow="1">
                <a:tableStyleId>{7DF18680-E054-41AD-8BC1-D1AEF772440D}</a:tableStyleId>
              </a:tblPr>
              <a:tblGrid>
                <a:gridCol w="3377239">
                  <a:extLst>
                    <a:ext uri="{9D8B030D-6E8A-4147-A177-3AD203B41FA5}">
                      <a16:colId xmlns:a16="http://schemas.microsoft.com/office/drawing/2014/main" val="3248126536"/>
                    </a:ext>
                  </a:extLst>
                </a:gridCol>
              </a:tblGrid>
              <a:tr h="380166">
                <a:tc>
                  <a:txBody>
                    <a:bodyPr/>
                    <a:lstStyle/>
                    <a:p>
                      <a:r>
                        <a:rPr lang="en-US" sz="1600">
                          <a:effectLst/>
                        </a:rPr>
                        <a:t>Indian Prairie Public Library District</a:t>
                      </a:r>
                    </a:p>
                  </a:txBody>
                  <a:tcPr marL="0" marR="0" marT="0" marB="0" anchor="ctr"/>
                </a:tc>
                <a:extLst>
                  <a:ext uri="{0D108BD9-81ED-4DB2-BD59-A6C34878D82A}">
                    <a16:rowId xmlns:a16="http://schemas.microsoft.com/office/drawing/2014/main" val="1138646652"/>
                  </a:ext>
                </a:extLst>
              </a:tr>
              <a:tr h="228099">
                <a:tc>
                  <a:txBody>
                    <a:bodyPr/>
                    <a:lstStyle/>
                    <a:p>
                      <a:r>
                        <a:rPr lang="en-US" sz="1600">
                          <a:effectLst/>
                        </a:rPr>
                        <a:t>Justice Public Library District</a:t>
                      </a:r>
                    </a:p>
                  </a:txBody>
                  <a:tcPr marL="0" marR="0" marT="0" marB="0" anchor="ctr"/>
                </a:tc>
                <a:extLst>
                  <a:ext uri="{0D108BD9-81ED-4DB2-BD59-A6C34878D82A}">
                    <a16:rowId xmlns:a16="http://schemas.microsoft.com/office/drawing/2014/main" val="3476029765"/>
                  </a:ext>
                </a:extLst>
              </a:tr>
              <a:tr h="380166">
                <a:tc>
                  <a:txBody>
                    <a:bodyPr/>
                    <a:lstStyle/>
                    <a:p>
                      <a:r>
                        <a:rPr lang="en-US" sz="1600">
                          <a:effectLst/>
                        </a:rPr>
                        <a:t>LaGrange Park Public Library District</a:t>
                      </a:r>
                    </a:p>
                  </a:txBody>
                  <a:tcPr marL="0" marR="0" marT="0" marB="0" anchor="ctr"/>
                </a:tc>
                <a:extLst>
                  <a:ext uri="{0D108BD9-81ED-4DB2-BD59-A6C34878D82A}">
                    <a16:rowId xmlns:a16="http://schemas.microsoft.com/office/drawing/2014/main" val="1977722295"/>
                  </a:ext>
                </a:extLst>
              </a:tr>
              <a:tr h="228099">
                <a:tc>
                  <a:txBody>
                    <a:bodyPr/>
                    <a:lstStyle/>
                    <a:p>
                      <a:r>
                        <a:rPr lang="en-US" sz="1600">
                          <a:effectLst/>
                        </a:rPr>
                        <a:t>Lansing Public Library</a:t>
                      </a:r>
                    </a:p>
                  </a:txBody>
                  <a:tcPr marL="0" marR="0" marT="0" marB="0" anchor="ctr"/>
                </a:tc>
                <a:extLst>
                  <a:ext uri="{0D108BD9-81ED-4DB2-BD59-A6C34878D82A}">
                    <a16:rowId xmlns:a16="http://schemas.microsoft.com/office/drawing/2014/main" val="527553921"/>
                  </a:ext>
                </a:extLst>
              </a:tr>
              <a:tr h="228099">
                <a:tc>
                  <a:txBody>
                    <a:bodyPr/>
                    <a:lstStyle/>
                    <a:p>
                      <a:r>
                        <a:rPr lang="en-US" sz="1600">
                          <a:effectLst/>
                        </a:rPr>
                        <a:t>Markham Public Library</a:t>
                      </a:r>
                    </a:p>
                  </a:txBody>
                  <a:tcPr marL="0" marR="0" marT="0" marB="0" anchor="ctr"/>
                </a:tc>
                <a:extLst>
                  <a:ext uri="{0D108BD9-81ED-4DB2-BD59-A6C34878D82A}">
                    <a16:rowId xmlns:a16="http://schemas.microsoft.com/office/drawing/2014/main" val="3279698300"/>
                  </a:ext>
                </a:extLst>
              </a:tr>
              <a:tr h="380166">
                <a:tc>
                  <a:txBody>
                    <a:bodyPr/>
                    <a:lstStyle/>
                    <a:p>
                      <a:r>
                        <a:rPr lang="en-US" sz="1600">
                          <a:effectLst/>
                        </a:rPr>
                        <a:t>North Riverside Public Library District</a:t>
                      </a:r>
                    </a:p>
                  </a:txBody>
                  <a:tcPr marL="0" marR="0" marT="0" marB="0" anchor="ctr"/>
                </a:tc>
                <a:extLst>
                  <a:ext uri="{0D108BD9-81ED-4DB2-BD59-A6C34878D82A}">
                    <a16:rowId xmlns:a16="http://schemas.microsoft.com/office/drawing/2014/main" val="1670037243"/>
                  </a:ext>
                </a:extLst>
              </a:tr>
              <a:tr h="380166">
                <a:tc>
                  <a:txBody>
                    <a:bodyPr/>
                    <a:lstStyle/>
                    <a:p>
                      <a:r>
                        <a:rPr lang="en-US" sz="1600">
                          <a:effectLst/>
                        </a:rPr>
                        <a:t>Northlake Public Library District</a:t>
                      </a:r>
                    </a:p>
                  </a:txBody>
                  <a:tcPr marL="0" marR="0" marT="0" marB="0" anchor="ctr"/>
                </a:tc>
                <a:extLst>
                  <a:ext uri="{0D108BD9-81ED-4DB2-BD59-A6C34878D82A}">
                    <a16:rowId xmlns:a16="http://schemas.microsoft.com/office/drawing/2014/main" val="1694860332"/>
                  </a:ext>
                </a:extLst>
              </a:tr>
              <a:tr h="228099">
                <a:tc>
                  <a:txBody>
                    <a:bodyPr/>
                    <a:lstStyle/>
                    <a:p>
                      <a:r>
                        <a:rPr lang="en-US" sz="1600">
                          <a:effectLst/>
                        </a:rPr>
                        <a:t>Oak Park Public Library</a:t>
                      </a:r>
                    </a:p>
                  </a:txBody>
                  <a:tcPr marL="0" marR="0" marT="0" marB="0" anchor="ctr"/>
                </a:tc>
                <a:extLst>
                  <a:ext uri="{0D108BD9-81ED-4DB2-BD59-A6C34878D82A}">
                    <a16:rowId xmlns:a16="http://schemas.microsoft.com/office/drawing/2014/main" val="3681817784"/>
                  </a:ext>
                </a:extLst>
              </a:tr>
              <a:tr h="228099">
                <a:tc>
                  <a:txBody>
                    <a:bodyPr/>
                    <a:lstStyle/>
                    <a:p>
                      <a:r>
                        <a:rPr lang="en-US" sz="1600">
                          <a:effectLst/>
                        </a:rPr>
                        <a:t>Palos Heights Public Library</a:t>
                      </a:r>
                    </a:p>
                  </a:txBody>
                  <a:tcPr marL="0" marR="0" marT="0" marB="0" anchor="ctr"/>
                </a:tc>
                <a:extLst>
                  <a:ext uri="{0D108BD9-81ED-4DB2-BD59-A6C34878D82A}">
                    <a16:rowId xmlns:a16="http://schemas.microsoft.com/office/drawing/2014/main" val="2154019326"/>
                  </a:ext>
                </a:extLst>
              </a:tr>
              <a:tr h="228099">
                <a:tc>
                  <a:txBody>
                    <a:bodyPr/>
                    <a:lstStyle/>
                    <a:p>
                      <a:r>
                        <a:rPr lang="en-US" sz="1600">
                          <a:effectLst/>
                        </a:rPr>
                        <a:t>Palos Park Public Library</a:t>
                      </a:r>
                    </a:p>
                  </a:txBody>
                  <a:tcPr marL="0" marR="0" marT="0" marB="0" anchor="ctr"/>
                </a:tc>
                <a:extLst>
                  <a:ext uri="{0D108BD9-81ED-4DB2-BD59-A6C34878D82A}">
                    <a16:rowId xmlns:a16="http://schemas.microsoft.com/office/drawing/2014/main" val="3988692437"/>
                  </a:ext>
                </a:extLst>
              </a:tr>
              <a:tr h="228099">
                <a:tc>
                  <a:txBody>
                    <a:bodyPr/>
                    <a:lstStyle/>
                    <a:p>
                      <a:r>
                        <a:rPr lang="en-US" sz="1600">
                          <a:effectLst/>
                        </a:rPr>
                        <a:t>River Forest Public Library</a:t>
                      </a:r>
                    </a:p>
                  </a:txBody>
                  <a:tcPr marL="0" marR="0" marT="0" marB="0" anchor="ctr"/>
                </a:tc>
                <a:extLst>
                  <a:ext uri="{0D108BD9-81ED-4DB2-BD59-A6C34878D82A}">
                    <a16:rowId xmlns:a16="http://schemas.microsoft.com/office/drawing/2014/main" val="1589546356"/>
                  </a:ext>
                </a:extLst>
              </a:tr>
              <a:tr h="380166">
                <a:tc>
                  <a:txBody>
                    <a:bodyPr/>
                    <a:lstStyle/>
                    <a:p>
                      <a:r>
                        <a:rPr lang="en-US" sz="1600">
                          <a:effectLst/>
                        </a:rPr>
                        <a:t>River Grove Public Library District</a:t>
                      </a:r>
                    </a:p>
                  </a:txBody>
                  <a:tcPr marL="0" marR="0" marT="0" marB="0" anchor="ctr"/>
                </a:tc>
                <a:extLst>
                  <a:ext uri="{0D108BD9-81ED-4DB2-BD59-A6C34878D82A}">
                    <a16:rowId xmlns:a16="http://schemas.microsoft.com/office/drawing/2014/main" val="3474733995"/>
                  </a:ext>
                </a:extLst>
              </a:tr>
              <a:tr h="228099">
                <a:tc>
                  <a:txBody>
                    <a:bodyPr/>
                    <a:lstStyle/>
                    <a:p>
                      <a:r>
                        <a:rPr lang="en-US" sz="1600">
                          <a:effectLst/>
                        </a:rPr>
                        <a:t>Riverside Public Library</a:t>
                      </a:r>
                    </a:p>
                  </a:txBody>
                  <a:tcPr marL="0" marR="0" marT="0" marB="0" anchor="ctr"/>
                </a:tc>
                <a:extLst>
                  <a:ext uri="{0D108BD9-81ED-4DB2-BD59-A6C34878D82A}">
                    <a16:rowId xmlns:a16="http://schemas.microsoft.com/office/drawing/2014/main" val="1306053826"/>
                  </a:ext>
                </a:extLst>
              </a:tr>
              <a:tr h="228099">
                <a:tc>
                  <a:txBody>
                    <a:bodyPr/>
                    <a:lstStyle/>
                    <a:p>
                      <a:r>
                        <a:rPr lang="en-US" sz="1600">
                          <a:effectLst/>
                        </a:rPr>
                        <a:t>Schiller Park Public Library</a:t>
                      </a:r>
                    </a:p>
                  </a:txBody>
                  <a:tcPr marL="0" marR="0" marT="0" marB="0" anchor="ctr"/>
                </a:tc>
                <a:extLst>
                  <a:ext uri="{0D108BD9-81ED-4DB2-BD59-A6C34878D82A}">
                    <a16:rowId xmlns:a16="http://schemas.microsoft.com/office/drawing/2014/main" val="1604933034"/>
                  </a:ext>
                </a:extLst>
              </a:tr>
              <a:tr h="228099">
                <a:tc>
                  <a:txBody>
                    <a:bodyPr/>
                    <a:lstStyle/>
                    <a:p>
                      <a:r>
                        <a:rPr lang="en-US" sz="1600">
                          <a:effectLst/>
                        </a:rPr>
                        <a:t>South Holland Public Library</a:t>
                      </a:r>
                    </a:p>
                  </a:txBody>
                  <a:tcPr marL="0" marR="0" marT="0" marB="0" anchor="ctr"/>
                </a:tc>
                <a:extLst>
                  <a:ext uri="{0D108BD9-81ED-4DB2-BD59-A6C34878D82A}">
                    <a16:rowId xmlns:a16="http://schemas.microsoft.com/office/drawing/2014/main" val="1766631436"/>
                  </a:ext>
                </a:extLst>
              </a:tr>
              <a:tr h="471406">
                <a:tc>
                  <a:txBody>
                    <a:bodyPr/>
                    <a:lstStyle/>
                    <a:p>
                      <a:r>
                        <a:rPr lang="en-US" sz="1600">
                          <a:effectLst/>
                        </a:rPr>
                        <a:t>Steger-South Chicago Heights Public Library District</a:t>
                      </a:r>
                    </a:p>
                  </a:txBody>
                  <a:tcPr marL="0" marR="0" marT="0" marB="0" anchor="ctr"/>
                </a:tc>
                <a:extLst>
                  <a:ext uri="{0D108BD9-81ED-4DB2-BD59-A6C34878D82A}">
                    <a16:rowId xmlns:a16="http://schemas.microsoft.com/office/drawing/2014/main" val="293021330"/>
                  </a:ext>
                </a:extLst>
              </a:tr>
              <a:tr h="228099">
                <a:tc>
                  <a:txBody>
                    <a:bodyPr/>
                    <a:lstStyle/>
                    <a:p>
                      <a:r>
                        <a:rPr lang="en-US" sz="1600">
                          <a:effectLst/>
                        </a:rPr>
                        <a:t>Tinley Park Public Library</a:t>
                      </a:r>
                    </a:p>
                  </a:txBody>
                  <a:tcPr marL="0" marR="0" marT="0" marB="0" anchor="ctr"/>
                </a:tc>
                <a:extLst>
                  <a:ext uri="{0D108BD9-81ED-4DB2-BD59-A6C34878D82A}">
                    <a16:rowId xmlns:a16="http://schemas.microsoft.com/office/drawing/2014/main" val="2265121097"/>
                  </a:ext>
                </a:extLst>
              </a:tr>
              <a:tr h="425786">
                <a:tc>
                  <a:txBody>
                    <a:bodyPr/>
                    <a:lstStyle/>
                    <a:p>
                      <a:r>
                        <a:rPr lang="en-US" sz="1600">
                          <a:effectLst/>
                        </a:rPr>
                        <a:t>Town and Country Public Library District</a:t>
                      </a:r>
                    </a:p>
                  </a:txBody>
                  <a:tcPr marL="0" marR="0" marT="0" marB="0" anchor="ctr"/>
                </a:tc>
                <a:extLst>
                  <a:ext uri="{0D108BD9-81ED-4DB2-BD59-A6C34878D82A}">
                    <a16:rowId xmlns:a16="http://schemas.microsoft.com/office/drawing/2014/main" val="2135644550"/>
                  </a:ext>
                </a:extLst>
              </a:tr>
              <a:tr h="228099">
                <a:tc>
                  <a:txBody>
                    <a:bodyPr/>
                    <a:lstStyle/>
                    <a:p>
                      <a:r>
                        <a:rPr lang="en-US" sz="1600">
                          <a:effectLst/>
                        </a:rPr>
                        <a:t>Westchester Public Library</a:t>
                      </a:r>
                    </a:p>
                  </a:txBody>
                  <a:tcPr marL="0" marR="0" marT="0" marB="0" anchor="ctr"/>
                </a:tc>
                <a:extLst>
                  <a:ext uri="{0D108BD9-81ED-4DB2-BD59-A6C34878D82A}">
                    <a16:rowId xmlns:a16="http://schemas.microsoft.com/office/drawing/2014/main" val="1336334533"/>
                  </a:ext>
                </a:extLst>
              </a:tr>
              <a:tr h="228099">
                <a:tc>
                  <a:txBody>
                    <a:bodyPr/>
                    <a:lstStyle/>
                    <a:p>
                      <a:r>
                        <a:rPr lang="en-US" sz="1600">
                          <a:effectLst/>
                        </a:rPr>
                        <a:t>Westmont Public Library</a:t>
                      </a:r>
                    </a:p>
                  </a:txBody>
                  <a:tcPr marL="0" marR="0" marT="0" marB="0" anchor="ctr"/>
                </a:tc>
                <a:extLst>
                  <a:ext uri="{0D108BD9-81ED-4DB2-BD59-A6C34878D82A}">
                    <a16:rowId xmlns:a16="http://schemas.microsoft.com/office/drawing/2014/main" val="1218820398"/>
                  </a:ext>
                </a:extLst>
              </a:tr>
            </a:tbl>
          </a:graphicData>
        </a:graphic>
      </p:graphicFrame>
    </p:spTree>
    <p:extLst>
      <p:ext uri="{BB962C8B-B14F-4D97-AF65-F5344CB8AC3E}">
        <p14:creationId xmlns:p14="http://schemas.microsoft.com/office/powerpoint/2010/main" val="192328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close up of a logo&#10;&#10;Description automatically generated">
            <a:extLst>
              <a:ext uri="{FF2B5EF4-FFF2-40B4-BE49-F238E27FC236}">
                <a16:creationId xmlns:a16="http://schemas.microsoft.com/office/drawing/2014/main" id="{CAA3CA16-6D97-4B33-8CFF-91523CDD16C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4" name="Slide Number Placeholder 3">
            <a:extLst>
              <a:ext uri="{FF2B5EF4-FFF2-40B4-BE49-F238E27FC236}">
                <a16:creationId xmlns:a16="http://schemas.microsoft.com/office/drawing/2014/main" id="{B985F282-725A-45BB-8986-C0F1707E6B52}"/>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B2E8E252-A4C9-4825-B6A7-DD4A52002440}" type="slidenum">
              <a:rPr lang="en-US">
                <a:solidFill>
                  <a:srgbClr val="FFFFFF"/>
                </a:solidFill>
              </a:rPr>
              <a:pPr>
                <a:spcAft>
                  <a:spcPts val="600"/>
                </a:spcAft>
              </a:pPr>
              <a:t>22</a:t>
            </a:fld>
            <a:endParaRPr lang="en-US">
              <a:solidFill>
                <a:srgbClr val="FFFFFF"/>
              </a:solidFill>
            </a:endParaRPr>
          </a:p>
        </p:txBody>
      </p:sp>
      <p:sp>
        <p:nvSpPr>
          <p:cNvPr id="7" name="TextBox 6">
            <a:extLst>
              <a:ext uri="{FF2B5EF4-FFF2-40B4-BE49-F238E27FC236}">
                <a16:creationId xmlns:a16="http://schemas.microsoft.com/office/drawing/2014/main" id="{53740153-DEED-47D4-A7C9-B67D426F0C87}"/>
              </a:ext>
            </a:extLst>
          </p:cNvPr>
          <p:cNvSpPr txBox="1"/>
          <p:nvPr/>
        </p:nvSpPr>
        <p:spPr>
          <a:xfrm>
            <a:off x="83772" y="958466"/>
            <a:ext cx="6244658" cy="707886"/>
          </a:xfrm>
          <a:prstGeom prst="rect">
            <a:avLst/>
          </a:prstGeom>
          <a:noFill/>
        </p:spPr>
        <p:txBody>
          <a:bodyPr wrap="none" rtlCol="0">
            <a:spAutoFit/>
          </a:bodyPr>
          <a:lstStyle/>
          <a:p>
            <a:r>
              <a:rPr lang="en-US" sz="4000"/>
              <a:t>SWAN </a:t>
            </a:r>
            <a:r>
              <a:rPr lang="en-US" sz="4000" err="1"/>
              <a:t>eXpo</a:t>
            </a:r>
            <a:r>
              <a:rPr lang="en-US" sz="4000"/>
              <a:t> 2020 Web Series</a:t>
            </a:r>
          </a:p>
        </p:txBody>
      </p:sp>
      <p:sp>
        <p:nvSpPr>
          <p:cNvPr id="19" name="TextBox 18">
            <a:extLst>
              <a:ext uri="{FF2B5EF4-FFF2-40B4-BE49-F238E27FC236}">
                <a16:creationId xmlns:a16="http://schemas.microsoft.com/office/drawing/2014/main" id="{E5DE7F3E-F1F5-4F33-B12A-BD5162CD34F4}"/>
              </a:ext>
            </a:extLst>
          </p:cNvPr>
          <p:cNvSpPr txBox="1"/>
          <p:nvPr/>
        </p:nvSpPr>
        <p:spPr>
          <a:xfrm>
            <a:off x="429658" y="127469"/>
            <a:ext cx="3637919" cy="830997"/>
          </a:xfrm>
          <a:prstGeom prst="rect">
            <a:avLst/>
          </a:prstGeom>
          <a:noFill/>
        </p:spPr>
        <p:txBody>
          <a:bodyPr wrap="none" rtlCol="0">
            <a:spAutoFit/>
          </a:bodyPr>
          <a:lstStyle/>
          <a:p>
            <a:r>
              <a:rPr lang="en-US" sz="4800" i="1"/>
              <a:t>Introducing….</a:t>
            </a:r>
          </a:p>
        </p:txBody>
      </p:sp>
      <p:sp>
        <p:nvSpPr>
          <p:cNvPr id="8" name="TextBox 7">
            <a:extLst>
              <a:ext uri="{FF2B5EF4-FFF2-40B4-BE49-F238E27FC236}">
                <a16:creationId xmlns:a16="http://schemas.microsoft.com/office/drawing/2014/main" id="{D730B773-1A96-45DE-B4C6-1F04446B2E88}"/>
              </a:ext>
            </a:extLst>
          </p:cNvPr>
          <p:cNvSpPr txBox="1"/>
          <p:nvPr/>
        </p:nvSpPr>
        <p:spPr>
          <a:xfrm>
            <a:off x="4988660" y="3975309"/>
            <a:ext cx="7049460" cy="954107"/>
          </a:xfrm>
          <a:prstGeom prst="rect">
            <a:avLst/>
          </a:prstGeom>
          <a:solidFill>
            <a:schemeClr val="bg1">
              <a:lumMod val="95000"/>
              <a:alpha val="95000"/>
            </a:schemeClr>
          </a:solidFill>
        </p:spPr>
        <p:txBody>
          <a:bodyPr wrap="square" rtlCol="0" anchor="t">
            <a:spAutoFit/>
          </a:bodyPr>
          <a:lstStyle/>
          <a:p>
            <a:r>
              <a:rPr lang="en-US" sz="2000"/>
              <a:t>Submit a presentation idea -</a:t>
            </a:r>
          </a:p>
          <a:p>
            <a:r>
              <a:rPr lang="en-US">
                <a:hlinkClick r:id="rId4"/>
              </a:rPr>
              <a:t>https://fs8.formsite.com/SWANServices/swanx2020webseries/index.html</a:t>
            </a:r>
            <a:r>
              <a:rPr lang="en-US"/>
              <a:t> </a:t>
            </a:r>
          </a:p>
        </p:txBody>
      </p:sp>
    </p:spTree>
    <p:extLst>
      <p:ext uri="{BB962C8B-B14F-4D97-AF65-F5344CB8AC3E}">
        <p14:creationId xmlns:p14="http://schemas.microsoft.com/office/powerpoint/2010/main" val="3840242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637DCD-3F18-44DA-BF58-502F983178C7}"/>
              </a:ext>
            </a:extLst>
          </p:cNvPr>
          <p:cNvSpPr>
            <a:spLocks noGrp="1"/>
          </p:cNvSpPr>
          <p:nvPr>
            <p:ph type="title"/>
          </p:nvPr>
        </p:nvSpPr>
        <p:spPr>
          <a:xfrm>
            <a:off x="427653" y="229654"/>
            <a:ext cx="10515600" cy="1325563"/>
          </a:xfrm>
        </p:spPr>
        <p:txBody>
          <a:bodyPr/>
          <a:lstStyle/>
          <a:p>
            <a:r>
              <a:rPr lang="en-US"/>
              <a:t>Security &amp; Patron Privacy Tips</a:t>
            </a:r>
          </a:p>
        </p:txBody>
      </p:sp>
      <p:sp>
        <p:nvSpPr>
          <p:cNvPr id="4" name="Slide Number Placeholder 3">
            <a:extLst>
              <a:ext uri="{FF2B5EF4-FFF2-40B4-BE49-F238E27FC236}">
                <a16:creationId xmlns:a16="http://schemas.microsoft.com/office/drawing/2014/main" id="{C02063EE-F6AF-49F2-8B41-BD74BFF8B4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8E252-A4C9-4825-B6A7-DD4A520024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6F524EE-8F64-4F77-AF95-905E12E7186E}"/>
              </a:ext>
            </a:extLst>
          </p:cNvPr>
          <p:cNvSpPr txBox="1"/>
          <p:nvPr/>
        </p:nvSpPr>
        <p:spPr>
          <a:xfrm>
            <a:off x="5559365" y="2152681"/>
            <a:ext cx="6470709" cy="36625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r>
              <a:rPr lang="en-US" sz="2400"/>
              <a:t>Join Steven Schlewitt and Rudy Host of SWAN as they moderate a discussion on security and patron privacy in our changing service model. They will suggest strategies for ensuring patron information is securely transferred, as well as provide tips of heightening awareness related to scams and security vulnerabilities.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472530C9-2064-4AA8-A723-B945F30179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949484">
            <a:off x="7710486" y="749540"/>
            <a:ext cx="1800225" cy="1724025"/>
          </a:xfrm>
          <a:prstGeom prst="rect">
            <a:avLst/>
          </a:prstGeom>
        </p:spPr>
      </p:pic>
    </p:spTree>
    <p:extLst>
      <p:ext uri="{BB962C8B-B14F-4D97-AF65-F5344CB8AC3E}">
        <p14:creationId xmlns:p14="http://schemas.microsoft.com/office/powerpoint/2010/main" val="189420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637DCD-3F18-44DA-BF58-502F983178C7}"/>
              </a:ext>
            </a:extLst>
          </p:cNvPr>
          <p:cNvSpPr>
            <a:spLocks noGrp="1"/>
          </p:cNvSpPr>
          <p:nvPr>
            <p:ph type="title"/>
          </p:nvPr>
        </p:nvSpPr>
        <p:spPr>
          <a:xfrm>
            <a:off x="427653" y="229654"/>
            <a:ext cx="10515600" cy="1325563"/>
          </a:xfrm>
        </p:spPr>
        <p:txBody>
          <a:bodyPr/>
          <a:lstStyle/>
          <a:p>
            <a:r>
              <a:rPr lang="en-US"/>
              <a:t>Coping with Compassion Fatigue</a:t>
            </a:r>
          </a:p>
        </p:txBody>
      </p:sp>
      <p:sp>
        <p:nvSpPr>
          <p:cNvPr id="4" name="Slide Number Placeholder 3">
            <a:extLst>
              <a:ext uri="{FF2B5EF4-FFF2-40B4-BE49-F238E27FC236}">
                <a16:creationId xmlns:a16="http://schemas.microsoft.com/office/drawing/2014/main" id="{C02063EE-F6AF-49F2-8B41-BD74BFF8B4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8E252-A4C9-4825-B6A7-DD4A520024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7AA6C44B-A123-482C-88CF-2784147EAFC8}"/>
              </a:ext>
            </a:extLst>
          </p:cNvPr>
          <p:cNvSpPr txBox="1"/>
          <p:nvPr/>
        </p:nvSpPr>
        <p:spPr>
          <a:xfrm>
            <a:off x="8901404" y="4952879"/>
            <a:ext cx="32272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Amy Franco, Adult Department Assistant Director</a:t>
            </a:r>
            <a:b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b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Glen Ellyn Public Library</a:t>
            </a:r>
          </a:p>
        </p:txBody>
      </p:sp>
      <p:sp>
        <p:nvSpPr>
          <p:cNvPr id="9" name="TextBox 8">
            <a:extLst>
              <a:ext uri="{FF2B5EF4-FFF2-40B4-BE49-F238E27FC236}">
                <a16:creationId xmlns:a16="http://schemas.microsoft.com/office/drawing/2014/main" id="{C6F524EE-8F64-4F77-AF95-905E12E7186E}"/>
              </a:ext>
            </a:extLst>
          </p:cNvPr>
          <p:cNvSpPr txBox="1"/>
          <p:nvPr/>
        </p:nvSpPr>
        <p:spPr>
          <a:xfrm>
            <a:off x="5153799" y="1955145"/>
            <a:ext cx="3789036" cy="440120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Agenda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lvl="0"/>
            <a:r>
              <a:rPr lang="en-US"/>
              <a:t>Libraries are increasingly adding social services to their workload, but many library workers do not have the training or support that is expected for social workers or mental health experts. If you ever feel worn out at work, overwhelmed, or preoccupied with someone you're trying to help, come to this workshop to assess your own personal level of compassion fatigue and learn self-care methods to help you cope.</a:t>
            </a:r>
            <a:br>
              <a:rPr lang="en-US"/>
            </a:b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A person smiling for the camera&#10;&#10;Description automatically generated">
            <a:extLst>
              <a:ext uri="{FF2B5EF4-FFF2-40B4-BE49-F238E27FC236}">
                <a16:creationId xmlns:a16="http://schemas.microsoft.com/office/drawing/2014/main" id="{61DFC8D4-FF1B-40C3-92E7-382A2575A5F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66878" y="1805619"/>
            <a:ext cx="2899097" cy="2899097"/>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B044A7F7-2A6E-4DE2-8057-DF42EC45DB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690192">
            <a:off x="7854680" y="502243"/>
            <a:ext cx="1800225" cy="1724025"/>
          </a:xfrm>
          <a:prstGeom prst="rect">
            <a:avLst/>
          </a:prstGeom>
        </p:spPr>
      </p:pic>
    </p:spTree>
    <p:extLst>
      <p:ext uri="{BB962C8B-B14F-4D97-AF65-F5344CB8AC3E}">
        <p14:creationId xmlns:p14="http://schemas.microsoft.com/office/powerpoint/2010/main" val="32787613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6A03BF-41F9-470D-8D7B-E8BC51BFFBCF}"/>
              </a:ext>
            </a:extLst>
          </p:cNvPr>
          <p:cNvSpPr>
            <a:spLocks noGrp="1"/>
          </p:cNvSpPr>
          <p:nvPr>
            <p:ph sz="half" idx="1"/>
          </p:nvPr>
        </p:nvSpPr>
        <p:spPr>
          <a:xfrm>
            <a:off x="838200" y="1825625"/>
            <a:ext cx="6191250" cy="3879850"/>
          </a:xfrm>
        </p:spPr>
        <p:txBody>
          <a:bodyPr>
            <a:normAutofit fontScale="85000" lnSpcReduction="20000"/>
          </a:bodyPr>
          <a:lstStyle/>
          <a:p>
            <a:pPr marL="0" indent="0">
              <a:lnSpc>
                <a:spcPct val="100000"/>
              </a:lnSpc>
              <a:spcBef>
                <a:spcPts val="0"/>
              </a:spcBef>
              <a:buNone/>
            </a:pPr>
            <a:r>
              <a:rPr lang="en-US" sz="3300">
                <a:latin typeface="Calibri" panose="020F0502020204030204" pitchFamily="34" charset="0"/>
                <a:ea typeface="Times New Roman" panose="02020603050405020304" pitchFamily="18" charset="0"/>
                <a:cs typeface="Calibri" panose="020F0502020204030204" pitchFamily="34" charset="0"/>
              </a:rPr>
              <a:t>Send questions to our online ticketing system at </a:t>
            </a:r>
            <a:r>
              <a:rPr lang="en-US" sz="3300">
                <a:latin typeface="Calibri" panose="020F0502020204030204" pitchFamily="34" charset="0"/>
                <a:ea typeface="Times New Roman" panose="02020603050405020304" pitchFamily="18" charset="0"/>
                <a:cs typeface="Calibri" panose="020F0502020204030204" pitchFamily="34" charset="0"/>
                <a:hlinkClick r:id="rId3"/>
              </a:rPr>
              <a:t>help@swanlibraries.net</a:t>
            </a:r>
            <a:r>
              <a:rPr lang="en-US" sz="3300">
                <a:latin typeface="Calibri" panose="020F0502020204030204" pitchFamily="34" charset="0"/>
                <a:ea typeface="Times New Roman" panose="02020603050405020304" pitchFamily="18" charset="0"/>
                <a:cs typeface="Calibri" panose="020F0502020204030204" pitchFamily="34" charset="0"/>
              </a:rPr>
              <a:t> </a:t>
            </a: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r>
              <a:rPr lang="en-US" sz="3300">
                <a:latin typeface="Calibri" panose="020F0502020204030204" pitchFamily="34" charset="0"/>
                <a:ea typeface="Times New Roman" panose="02020603050405020304" pitchFamily="18" charset="0"/>
                <a:cs typeface="Calibri" panose="020F0502020204030204" pitchFamily="34" charset="0"/>
              </a:rPr>
              <a:t>Visit the SWAN Support Site for access to recorded sessions. </a:t>
            </a:r>
            <a:br>
              <a:rPr lang="en-US" sz="3300">
                <a:latin typeface="Calibri" panose="020F0502020204030204" pitchFamily="34" charset="0"/>
                <a:ea typeface="Times New Roman" panose="02020603050405020304" pitchFamily="18" charset="0"/>
                <a:cs typeface="Calibri" panose="020F0502020204030204" pitchFamily="34" charset="0"/>
              </a:rPr>
            </a:br>
            <a:r>
              <a:rPr lang="en-US" sz="3300">
                <a:latin typeface="Calibri" panose="020F0502020204030204" pitchFamily="34" charset="0"/>
                <a:ea typeface="Times New Roman" panose="02020603050405020304" pitchFamily="18" charset="0"/>
                <a:cs typeface="Calibri" panose="020F0502020204030204" pitchFamily="34" charset="0"/>
                <a:hlinkClick r:id="rId4"/>
              </a:rPr>
              <a:t>https://support.swanlibraries.net</a:t>
            </a:r>
            <a:r>
              <a:rPr lang="en-US" sz="3300">
                <a:latin typeface="Calibri" panose="020F0502020204030204" pitchFamily="34" charset="0"/>
                <a:ea typeface="Times New Roman" panose="02020603050405020304" pitchFamily="18" charset="0"/>
                <a:cs typeface="Calibri" panose="020F0502020204030204" pitchFamily="34" charset="0"/>
              </a:rPr>
              <a:t> </a:t>
            </a: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r>
              <a:rPr lang="en-US" sz="3300">
                <a:latin typeface="Calibri" panose="020F0502020204030204" pitchFamily="34" charset="0"/>
                <a:ea typeface="Times New Roman" panose="02020603050405020304" pitchFamily="18" charset="0"/>
                <a:cs typeface="Calibri" panose="020F0502020204030204" pitchFamily="34" charset="0"/>
              </a:rPr>
              <a:t>Submit a request for additional training topics. </a:t>
            </a:r>
            <a:br>
              <a:rPr lang="en-US" sz="3300">
                <a:latin typeface="Calibri" panose="020F0502020204030204" pitchFamily="34" charset="0"/>
                <a:ea typeface="Times New Roman" panose="02020603050405020304" pitchFamily="18" charset="0"/>
                <a:cs typeface="Calibri" panose="020F0502020204030204" pitchFamily="34" charset="0"/>
              </a:rPr>
            </a:br>
            <a:r>
              <a:rPr lang="en-US" sz="3300">
                <a:latin typeface="Calibri" panose="020F0502020204030204" pitchFamily="34" charset="0"/>
                <a:ea typeface="Times New Roman" panose="02020603050405020304" pitchFamily="18" charset="0"/>
                <a:cs typeface="Calibri" panose="020F0502020204030204" pitchFamily="34" charset="0"/>
              </a:rPr>
              <a:t>Help &gt; Request Forms &gt; Request Training or Consultation</a:t>
            </a: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marR="0" lvl="0" indent="0">
              <a:lnSpc>
                <a:spcPct val="100000"/>
              </a:lnSpc>
              <a:spcBef>
                <a:spcPts val="0"/>
              </a:spcBef>
              <a:spcAft>
                <a:spcPts val="0"/>
              </a:spcAft>
              <a:buNone/>
            </a:pPr>
            <a:endParaRPr lang="en-US" sz="3300">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a:p>
        </p:txBody>
      </p:sp>
      <p:sp>
        <p:nvSpPr>
          <p:cNvPr id="4" name="Slide Number Placeholder 3">
            <a:extLst>
              <a:ext uri="{FF2B5EF4-FFF2-40B4-BE49-F238E27FC236}">
                <a16:creationId xmlns:a16="http://schemas.microsoft.com/office/drawing/2014/main" id="{5578C7DC-8A32-494F-98AF-9817F8EA13A2}"/>
              </a:ext>
            </a:extLst>
          </p:cNvPr>
          <p:cNvSpPr>
            <a:spLocks noGrp="1"/>
          </p:cNvSpPr>
          <p:nvPr>
            <p:ph type="sldNum" sz="quarter" idx="12"/>
          </p:nvPr>
        </p:nvSpPr>
        <p:spPr/>
        <p:txBody>
          <a:bodyPr/>
          <a:lstStyle/>
          <a:p>
            <a:fld id="{B2E8E252-A4C9-4825-B6A7-DD4A52002440}" type="slidenum">
              <a:rPr lang="en-US" smtClean="0"/>
              <a:t>25</a:t>
            </a:fld>
            <a:endParaRPr lang="en-US"/>
          </a:p>
        </p:txBody>
      </p:sp>
      <p:pic>
        <p:nvPicPr>
          <p:cNvPr id="5" name="Picture 4">
            <a:extLst>
              <a:ext uri="{FF2B5EF4-FFF2-40B4-BE49-F238E27FC236}">
                <a16:creationId xmlns:a16="http://schemas.microsoft.com/office/drawing/2014/main" id="{F64DFDF3-CCB2-428A-8977-49B316ED9824}"/>
              </a:ext>
            </a:extLst>
          </p:cNvPr>
          <p:cNvPicPr>
            <a:picLocks noChangeAspect="1"/>
          </p:cNvPicPr>
          <p:nvPr/>
        </p:nvPicPr>
        <p:blipFill>
          <a:blip r:embed="rId5"/>
          <a:stretch>
            <a:fillRect/>
          </a:stretch>
        </p:blipFill>
        <p:spPr>
          <a:xfrm>
            <a:off x="6929837" y="1825625"/>
            <a:ext cx="4915201" cy="3576076"/>
          </a:xfrm>
          <a:prstGeom prst="rect">
            <a:avLst/>
          </a:prstGeom>
          <a:ln>
            <a:solidFill>
              <a:srgbClr val="D84F35"/>
            </a:solidFill>
          </a:ln>
        </p:spPr>
      </p:pic>
      <p:sp>
        <p:nvSpPr>
          <p:cNvPr id="8" name="Title 7">
            <a:extLst>
              <a:ext uri="{FF2B5EF4-FFF2-40B4-BE49-F238E27FC236}">
                <a16:creationId xmlns:a16="http://schemas.microsoft.com/office/drawing/2014/main" id="{D476365E-625E-4FA6-9378-31B59F7A95C2}"/>
              </a:ext>
            </a:extLst>
          </p:cNvPr>
          <p:cNvSpPr>
            <a:spLocks noGrp="1"/>
          </p:cNvSpPr>
          <p:nvPr>
            <p:ph type="title"/>
          </p:nvPr>
        </p:nvSpPr>
        <p:spPr/>
        <p:txBody>
          <a:bodyPr/>
          <a:lstStyle/>
          <a:p>
            <a:r>
              <a:rPr lang="en-US"/>
              <a:t>Questions &amp; Follow-up</a:t>
            </a:r>
          </a:p>
        </p:txBody>
      </p:sp>
    </p:spTree>
    <p:extLst>
      <p:ext uri="{BB962C8B-B14F-4D97-AF65-F5344CB8AC3E}">
        <p14:creationId xmlns:p14="http://schemas.microsoft.com/office/powerpoint/2010/main" val="98061460"/>
      </p:ext>
    </p:extLst>
  </p:cSld>
  <p:clrMapOvr>
    <a:masterClrMapping/>
  </p:clrMapOvr>
  <mc:AlternateContent xmlns:mc="http://schemas.openxmlformats.org/markup-compatibility/2006" xmlns:p14="http://schemas.microsoft.com/office/powerpoint/2010/main">
    <mc:Choice Requires="p14">
      <p:transition spd="slow" p14:dur="2000" advTm="30000"/>
    </mc:Choice>
    <mc:Fallback xmlns="">
      <p:transition spd="slow" advTm="3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6543-44CB-4248-850B-870CD69CE400}"/>
              </a:ext>
            </a:extLst>
          </p:cNvPr>
          <p:cNvSpPr>
            <a:spLocks noGrp="1"/>
          </p:cNvSpPr>
          <p:nvPr>
            <p:ph type="title"/>
          </p:nvPr>
        </p:nvSpPr>
        <p:spPr/>
        <p:txBody>
          <a:bodyPr/>
          <a:lstStyle/>
          <a:p>
            <a:r>
              <a:rPr lang="en-US"/>
              <a:t>Action Recap</a:t>
            </a:r>
          </a:p>
        </p:txBody>
      </p:sp>
      <p:sp>
        <p:nvSpPr>
          <p:cNvPr id="3" name="Content Placeholder 2">
            <a:extLst>
              <a:ext uri="{FF2B5EF4-FFF2-40B4-BE49-F238E27FC236}">
                <a16:creationId xmlns:a16="http://schemas.microsoft.com/office/drawing/2014/main" id="{F38A27D9-5223-4D08-A8D2-243494AD35B1}"/>
              </a:ext>
            </a:extLst>
          </p:cNvPr>
          <p:cNvSpPr>
            <a:spLocks noGrp="1"/>
          </p:cNvSpPr>
          <p:nvPr>
            <p:ph idx="1"/>
          </p:nvPr>
        </p:nvSpPr>
        <p:spPr/>
        <p:txBody>
          <a:bodyPr/>
          <a:lstStyle/>
          <a:p>
            <a:r>
              <a:rPr lang="en-US">
                <a:solidFill>
                  <a:srgbClr val="FF0000"/>
                </a:solidFill>
              </a:rPr>
              <a:t>[NEW] </a:t>
            </a:r>
            <a:r>
              <a:rPr lang="en-US"/>
              <a:t>Holds with an expiration date of March 16 – September 6, updated to September 7, 2020.</a:t>
            </a:r>
          </a:p>
          <a:p>
            <a:r>
              <a:rPr lang="en-US">
                <a:solidFill>
                  <a:srgbClr val="FF0000"/>
                </a:solidFill>
              </a:rPr>
              <a:t>[NEW] </a:t>
            </a:r>
            <a:r>
              <a:rPr lang="en-US"/>
              <a:t>OCLC Supplier Status (No) Updated, through 7/1/2020</a:t>
            </a:r>
          </a:p>
          <a:p>
            <a:endParaRPr lang="en-US"/>
          </a:p>
          <a:p>
            <a:r>
              <a:rPr lang="en-US"/>
              <a:t>Due Dates extended to 6/3/2020 (Public Libraries)</a:t>
            </a:r>
          </a:p>
          <a:p>
            <a:r>
              <a:rPr lang="en-US"/>
              <a:t>Patron record expiration dates updated to 7/4/2020 (for any user accounts expiring between 1/1/2020-6/30/2020)</a:t>
            </a:r>
          </a:p>
          <a:p>
            <a:r>
              <a:rPr lang="en-US"/>
              <a:t>Days Closed through April 30, 2020</a:t>
            </a:r>
          </a:p>
          <a:p>
            <a:r>
              <a:rPr lang="en-US"/>
              <a:t>Notices, billing, collection – all suspended</a:t>
            </a:r>
          </a:p>
          <a:p>
            <a:endParaRPr lang="en-US"/>
          </a:p>
        </p:txBody>
      </p:sp>
      <p:sp>
        <p:nvSpPr>
          <p:cNvPr id="4" name="Slide Number Placeholder 3">
            <a:extLst>
              <a:ext uri="{FF2B5EF4-FFF2-40B4-BE49-F238E27FC236}">
                <a16:creationId xmlns:a16="http://schemas.microsoft.com/office/drawing/2014/main" id="{6DD38E45-BF70-4342-ACE0-0A852F80BD6C}"/>
              </a:ext>
            </a:extLst>
          </p:cNvPr>
          <p:cNvSpPr>
            <a:spLocks noGrp="1"/>
          </p:cNvSpPr>
          <p:nvPr>
            <p:ph type="sldNum" sz="quarter" idx="12"/>
          </p:nvPr>
        </p:nvSpPr>
        <p:spPr/>
        <p:txBody>
          <a:bodyPr/>
          <a:lstStyle/>
          <a:p>
            <a:fld id="{B2E8E252-A4C9-4825-B6A7-DD4A52002440}" type="slidenum">
              <a:rPr lang="en-US" smtClean="0"/>
              <a:t>3</a:t>
            </a:fld>
            <a:endParaRPr lang="en-US"/>
          </a:p>
        </p:txBody>
      </p:sp>
    </p:spTree>
    <p:extLst>
      <p:ext uri="{BB962C8B-B14F-4D97-AF65-F5344CB8AC3E}">
        <p14:creationId xmlns:p14="http://schemas.microsoft.com/office/powerpoint/2010/main" val="162548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D6543-44CB-4248-850B-870CD69CE400}"/>
              </a:ext>
            </a:extLst>
          </p:cNvPr>
          <p:cNvSpPr>
            <a:spLocks noGrp="1"/>
          </p:cNvSpPr>
          <p:nvPr>
            <p:ph type="title"/>
          </p:nvPr>
        </p:nvSpPr>
        <p:spPr/>
        <p:txBody>
          <a:bodyPr/>
          <a:lstStyle/>
          <a:p>
            <a:r>
              <a:rPr lang="en-US"/>
              <a:t>Important Decisions Pending</a:t>
            </a:r>
          </a:p>
        </p:txBody>
      </p:sp>
      <p:sp>
        <p:nvSpPr>
          <p:cNvPr id="3" name="Content Placeholder 2">
            <a:extLst>
              <a:ext uri="{FF2B5EF4-FFF2-40B4-BE49-F238E27FC236}">
                <a16:creationId xmlns:a16="http://schemas.microsoft.com/office/drawing/2014/main" id="{F38A27D9-5223-4D08-A8D2-243494AD35B1}"/>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t>Holds currently suspended until 5/1/2020 – when to extend and for how long?</a:t>
            </a:r>
            <a:br>
              <a:rPr lang="en-US"/>
            </a:br>
            <a:endParaRPr lang="en-US">
              <a:cs typeface="Calibri"/>
            </a:endParaRPr>
          </a:p>
          <a:p>
            <a:pPr marL="514350" indent="-514350">
              <a:buAutoNum type="arabicPeriod"/>
            </a:pPr>
            <a:r>
              <a:rPr lang="en-US"/>
              <a:t>If service becomes local only, changes will need to be made to:</a:t>
            </a:r>
            <a:endParaRPr lang="en-US">
              <a:cs typeface="Calibri" panose="020F0502020204030204"/>
            </a:endParaRPr>
          </a:p>
          <a:p>
            <a:pPr lvl="1"/>
            <a:r>
              <a:rPr lang="en-US" sz="2800"/>
              <a:t>Remove Pick-up anywhere option from Enterprise</a:t>
            </a:r>
            <a:endParaRPr lang="en-US" sz="2800">
              <a:cs typeface="Calibri"/>
            </a:endParaRPr>
          </a:p>
          <a:p>
            <a:pPr lvl="1"/>
            <a:r>
              <a:rPr lang="en-US" sz="2800"/>
              <a:t>Consider changing all pick-up locations to patron’s home library</a:t>
            </a:r>
            <a:endParaRPr lang="en-US" sz="2800">
              <a:cs typeface="Calibri"/>
            </a:endParaRPr>
          </a:p>
          <a:p>
            <a:pPr lvl="1"/>
            <a:r>
              <a:rPr lang="en-US" sz="2800"/>
              <a:t>Restrict holds to home library only</a:t>
            </a:r>
            <a:endParaRPr lang="en-US" sz="2800">
              <a:cs typeface="Calibri"/>
            </a:endParaRPr>
          </a:p>
          <a:p>
            <a:endParaRPr lang="en-US"/>
          </a:p>
          <a:p>
            <a:endParaRPr lang="en-US"/>
          </a:p>
        </p:txBody>
      </p:sp>
      <p:sp>
        <p:nvSpPr>
          <p:cNvPr id="4" name="Slide Number Placeholder 3">
            <a:extLst>
              <a:ext uri="{FF2B5EF4-FFF2-40B4-BE49-F238E27FC236}">
                <a16:creationId xmlns:a16="http://schemas.microsoft.com/office/drawing/2014/main" id="{6DD38E45-BF70-4342-ACE0-0A852F80BD6C}"/>
              </a:ext>
            </a:extLst>
          </p:cNvPr>
          <p:cNvSpPr>
            <a:spLocks noGrp="1"/>
          </p:cNvSpPr>
          <p:nvPr>
            <p:ph type="sldNum" sz="quarter" idx="12"/>
          </p:nvPr>
        </p:nvSpPr>
        <p:spPr/>
        <p:txBody>
          <a:bodyPr/>
          <a:lstStyle/>
          <a:p>
            <a:fld id="{B2E8E252-A4C9-4825-B6A7-DD4A52002440}" type="slidenum">
              <a:rPr lang="en-US" smtClean="0"/>
              <a:t>4</a:t>
            </a:fld>
            <a:endParaRPr lang="en-US"/>
          </a:p>
        </p:txBody>
      </p:sp>
    </p:spTree>
    <p:extLst>
      <p:ext uri="{BB962C8B-B14F-4D97-AF65-F5344CB8AC3E}">
        <p14:creationId xmlns:p14="http://schemas.microsoft.com/office/powerpoint/2010/main" val="1865208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61F5-7EA8-4B8D-90F0-14EB66E01A54}"/>
              </a:ext>
            </a:extLst>
          </p:cNvPr>
          <p:cNvSpPr>
            <a:spLocks noGrp="1"/>
          </p:cNvSpPr>
          <p:nvPr>
            <p:ph type="title"/>
          </p:nvPr>
        </p:nvSpPr>
        <p:spPr/>
        <p:txBody>
          <a:bodyPr/>
          <a:lstStyle/>
          <a:p>
            <a:r>
              <a:rPr lang="en-US" dirty="0"/>
              <a:t>Are people still placing holds?</a:t>
            </a:r>
          </a:p>
        </p:txBody>
      </p:sp>
      <p:sp>
        <p:nvSpPr>
          <p:cNvPr id="3" name="Content Placeholder 2">
            <a:extLst>
              <a:ext uri="{FF2B5EF4-FFF2-40B4-BE49-F238E27FC236}">
                <a16:creationId xmlns:a16="http://schemas.microsoft.com/office/drawing/2014/main" id="{E61A7CA1-9811-4017-90F1-2B111FDA1F49}"/>
              </a:ext>
            </a:extLst>
          </p:cNvPr>
          <p:cNvSpPr>
            <a:spLocks noGrp="1"/>
          </p:cNvSpPr>
          <p:nvPr>
            <p:ph idx="1"/>
          </p:nvPr>
        </p:nvSpPr>
        <p:spPr>
          <a:xfrm>
            <a:off x="838200" y="1825625"/>
            <a:ext cx="1381217" cy="828798"/>
          </a:xfrm>
        </p:spPr>
        <p:txBody>
          <a:bodyPr/>
          <a:lstStyle/>
          <a:p>
            <a:pPr marL="0" indent="0">
              <a:buNone/>
            </a:pPr>
            <a:r>
              <a:rPr lang="en-US" dirty="0"/>
              <a:t>Yep!</a:t>
            </a:r>
          </a:p>
        </p:txBody>
      </p:sp>
      <p:sp>
        <p:nvSpPr>
          <p:cNvPr id="4" name="Slide Number Placeholder 3">
            <a:extLst>
              <a:ext uri="{FF2B5EF4-FFF2-40B4-BE49-F238E27FC236}">
                <a16:creationId xmlns:a16="http://schemas.microsoft.com/office/drawing/2014/main" id="{0F573577-C8B8-4D44-AE24-EC27614E491F}"/>
              </a:ext>
            </a:extLst>
          </p:cNvPr>
          <p:cNvSpPr>
            <a:spLocks noGrp="1"/>
          </p:cNvSpPr>
          <p:nvPr>
            <p:ph type="sldNum" sz="quarter" idx="12"/>
          </p:nvPr>
        </p:nvSpPr>
        <p:spPr/>
        <p:txBody>
          <a:bodyPr/>
          <a:lstStyle/>
          <a:p>
            <a:fld id="{B2E8E252-A4C9-4825-B6A7-DD4A52002440}" type="slidenum">
              <a:rPr lang="en-US" smtClean="0"/>
              <a:t>5</a:t>
            </a:fld>
            <a:endParaRPr lang="en-US"/>
          </a:p>
        </p:txBody>
      </p:sp>
      <p:pic>
        <p:nvPicPr>
          <p:cNvPr id="5" name="Picture 4">
            <a:extLst>
              <a:ext uri="{FF2B5EF4-FFF2-40B4-BE49-F238E27FC236}">
                <a16:creationId xmlns:a16="http://schemas.microsoft.com/office/drawing/2014/main" id="{CD4A857E-B5D9-404F-ACB8-C6DB22B578AF}"/>
              </a:ext>
            </a:extLst>
          </p:cNvPr>
          <p:cNvPicPr>
            <a:picLocks noChangeAspect="1"/>
          </p:cNvPicPr>
          <p:nvPr/>
        </p:nvPicPr>
        <p:blipFill>
          <a:blip r:embed="rId3"/>
          <a:stretch>
            <a:fillRect/>
          </a:stretch>
        </p:blipFill>
        <p:spPr>
          <a:xfrm>
            <a:off x="838200" y="2957822"/>
            <a:ext cx="3476190" cy="2771429"/>
          </a:xfrm>
          <a:prstGeom prst="rect">
            <a:avLst/>
          </a:prstGeom>
        </p:spPr>
      </p:pic>
      <p:pic>
        <p:nvPicPr>
          <p:cNvPr id="6" name="Picture 5">
            <a:extLst>
              <a:ext uri="{FF2B5EF4-FFF2-40B4-BE49-F238E27FC236}">
                <a16:creationId xmlns:a16="http://schemas.microsoft.com/office/drawing/2014/main" id="{45661C1D-320A-4F17-8F69-44DFC0615AFE}"/>
              </a:ext>
            </a:extLst>
          </p:cNvPr>
          <p:cNvPicPr>
            <a:picLocks noChangeAspect="1"/>
          </p:cNvPicPr>
          <p:nvPr/>
        </p:nvPicPr>
        <p:blipFill>
          <a:blip r:embed="rId4"/>
          <a:stretch>
            <a:fillRect/>
          </a:stretch>
        </p:blipFill>
        <p:spPr>
          <a:xfrm>
            <a:off x="4401503" y="1690688"/>
            <a:ext cx="7628571" cy="4371429"/>
          </a:xfrm>
          <a:prstGeom prst="rect">
            <a:avLst/>
          </a:prstGeom>
          <a:ln>
            <a:solidFill>
              <a:schemeClr val="accent1"/>
            </a:solidFill>
          </a:ln>
        </p:spPr>
      </p:pic>
    </p:spTree>
    <p:extLst>
      <p:ext uri="{BB962C8B-B14F-4D97-AF65-F5344CB8AC3E}">
        <p14:creationId xmlns:p14="http://schemas.microsoft.com/office/powerpoint/2010/main" val="2357720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F469-97BD-4E04-AD86-C8C49119BEB7}"/>
              </a:ext>
            </a:extLst>
          </p:cNvPr>
          <p:cNvSpPr>
            <a:spLocks noGrp="1"/>
          </p:cNvSpPr>
          <p:nvPr>
            <p:ph type="title"/>
          </p:nvPr>
        </p:nvSpPr>
        <p:spPr/>
        <p:txBody>
          <a:bodyPr/>
          <a:lstStyle/>
          <a:p>
            <a:r>
              <a:rPr lang="en-US"/>
              <a:t>Fine Free for Now – “FF4NOW”</a:t>
            </a:r>
          </a:p>
        </p:txBody>
      </p:sp>
      <p:sp>
        <p:nvSpPr>
          <p:cNvPr id="3" name="Content Placeholder 2">
            <a:extLst>
              <a:ext uri="{FF2B5EF4-FFF2-40B4-BE49-F238E27FC236}">
                <a16:creationId xmlns:a16="http://schemas.microsoft.com/office/drawing/2014/main" id="{A0DEB229-6AE3-4D1A-83A1-2647186BCAFC}"/>
              </a:ext>
            </a:extLst>
          </p:cNvPr>
          <p:cNvSpPr>
            <a:spLocks noGrp="1"/>
          </p:cNvSpPr>
          <p:nvPr>
            <p:ph idx="1"/>
          </p:nvPr>
        </p:nvSpPr>
        <p:spPr/>
        <p:txBody>
          <a:bodyPr/>
          <a:lstStyle/>
          <a:p>
            <a:r>
              <a:rPr lang="en-US"/>
              <a:t>Libraries have expressed a temporary fine free rule during phased reopening.</a:t>
            </a:r>
          </a:p>
          <a:p>
            <a:r>
              <a:rPr lang="en-US"/>
              <a:t>Existing Fine Free libraries could continue their existing practice and loan rules.</a:t>
            </a:r>
          </a:p>
          <a:p>
            <a:r>
              <a:rPr lang="en-US"/>
              <a:t>Temporary rule for libraries:</a:t>
            </a:r>
          </a:p>
          <a:p>
            <a:pPr lvl="1"/>
            <a:r>
              <a:rPr lang="en-US"/>
              <a:t>Same circulation rule regardless of item checked out (library staff will be selecting/processing all items during limited service)</a:t>
            </a:r>
          </a:p>
          <a:p>
            <a:pPr lvl="1"/>
            <a:r>
              <a:rPr lang="en-US"/>
              <a:t>3 weeks, 0 fines, 0 grace period, 0 renewals (3W0F0G0R)</a:t>
            </a:r>
          </a:p>
          <a:p>
            <a:pPr lvl="1"/>
            <a:r>
              <a:rPr lang="en-US"/>
              <a:t>Any requests for renewal can be handled via phone call and library staff assistance, no automatic renewals</a:t>
            </a:r>
          </a:p>
        </p:txBody>
      </p:sp>
      <p:sp>
        <p:nvSpPr>
          <p:cNvPr id="4" name="Slide Number Placeholder 3">
            <a:extLst>
              <a:ext uri="{FF2B5EF4-FFF2-40B4-BE49-F238E27FC236}">
                <a16:creationId xmlns:a16="http://schemas.microsoft.com/office/drawing/2014/main" id="{8B979471-E69B-4E2D-8DCF-83B5F59AD026}"/>
              </a:ext>
            </a:extLst>
          </p:cNvPr>
          <p:cNvSpPr>
            <a:spLocks noGrp="1"/>
          </p:cNvSpPr>
          <p:nvPr>
            <p:ph type="sldNum" sz="quarter" idx="12"/>
          </p:nvPr>
        </p:nvSpPr>
        <p:spPr/>
        <p:txBody>
          <a:bodyPr/>
          <a:lstStyle/>
          <a:p>
            <a:fld id="{B2E8E252-A4C9-4825-B6A7-DD4A52002440}" type="slidenum">
              <a:rPr lang="en-US" smtClean="0"/>
              <a:t>6</a:t>
            </a:fld>
            <a:endParaRPr lang="en-US"/>
          </a:p>
        </p:txBody>
      </p:sp>
    </p:spTree>
    <p:extLst>
      <p:ext uri="{BB962C8B-B14F-4D97-AF65-F5344CB8AC3E}">
        <p14:creationId xmlns:p14="http://schemas.microsoft.com/office/powerpoint/2010/main" val="3147910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BBEA7-25B1-4129-B246-09C309FB2018}"/>
              </a:ext>
            </a:extLst>
          </p:cNvPr>
          <p:cNvSpPr>
            <a:spLocks noGrp="1"/>
          </p:cNvSpPr>
          <p:nvPr>
            <p:ph type="title"/>
          </p:nvPr>
        </p:nvSpPr>
        <p:spPr/>
        <p:txBody>
          <a:bodyPr/>
          <a:lstStyle/>
          <a:p>
            <a:r>
              <a:rPr lang="en-US"/>
              <a:t>BLUEcloud Cataloging </a:t>
            </a:r>
          </a:p>
        </p:txBody>
      </p:sp>
      <p:sp>
        <p:nvSpPr>
          <p:cNvPr id="3" name="Content Placeholder 2">
            <a:extLst>
              <a:ext uri="{FF2B5EF4-FFF2-40B4-BE49-F238E27FC236}">
                <a16:creationId xmlns:a16="http://schemas.microsoft.com/office/drawing/2014/main" id="{EC8A8668-4947-4521-A763-D8B93E0D5CC2}"/>
              </a:ext>
            </a:extLst>
          </p:cNvPr>
          <p:cNvSpPr>
            <a:spLocks noGrp="1"/>
          </p:cNvSpPr>
          <p:nvPr>
            <p:ph sz="half" idx="1"/>
          </p:nvPr>
        </p:nvSpPr>
        <p:spPr>
          <a:xfrm>
            <a:off x="751182" y="1762055"/>
            <a:ext cx="4726002" cy="4360571"/>
          </a:xfrm>
        </p:spPr>
        <p:txBody>
          <a:bodyPr>
            <a:normAutofit/>
          </a:bodyPr>
          <a:lstStyle/>
          <a:p>
            <a:pPr marL="0" indent="0">
              <a:buNone/>
            </a:pPr>
            <a:r>
              <a:rPr lang="en-US" sz="2400"/>
              <a:t>View recording – </a:t>
            </a:r>
            <a:br>
              <a:rPr lang="en-US" sz="2400"/>
            </a:br>
            <a:r>
              <a:rPr lang="en-US" sz="1800">
                <a:hlinkClick r:id="rId3"/>
              </a:rPr>
              <a:t>https://support.swanlibraries.net/tutorial/70842</a:t>
            </a:r>
            <a:endParaRPr lang="en-US" sz="1800"/>
          </a:p>
          <a:p>
            <a:pPr marL="0" indent="0">
              <a:buNone/>
            </a:pPr>
            <a:r>
              <a:rPr lang="en-US" sz="2400"/>
              <a:t>Recommendations:</a:t>
            </a:r>
          </a:p>
          <a:p>
            <a:r>
              <a:rPr lang="en-US" sz="2400"/>
              <a:t>Review training resources</a:t>
            </a:r>
          </a:p>
          <a:p>
            <a:r>
              <a:rPr lang="en-US" sz="2400"/>
              <a:t>Determine your ideal use case(s)</a:t>
            </a:r>
          </a:p>
          <a:p>
            <a:r>
              <a:rPr lang="en-US" sz="2400"/>
              <a:t>Evaluate whether these can be accomplished in BLUEcloud Cataloging in full or in part</a:t>
            </a:r>
          </a:p>
          <a:p>
            <a:r>
              <a:rPr lang="en-US" sz="2400"/>
              <a:t>Send a ticket to SWAN for login access</a:t>
            </a:r>
          </a:p>
        </p:txBody>
      </p:sp>
      <p:sp>
        <p:nvSpPr>
          <p:cNvPr id="5" name="Slide Number Placeholder 4">
            <a:extLst>
              <a:ext uri="{FF2B5EF4-FFF2-40B4-BE49-F238E27FC236}">
                <a16:creationId xmlns:a16="http://schemas.microsoft.com/office/drawing/2014/main" id="{D4DBAC9E-654C-4C17-875F-E924375475F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E8E252-A4C9-4825-B6A7-DD4A5200244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84E2056D-6B2A-4A61-ACBF-ECC6A4298EC4}"/>
              </a:ext>
            </a:extLst>
          </p:cNvPr>
          <p:cNvPicPr>
            <a:picLocks noChangeAspect="1"/>
          </p:cNvPicPr>
          <p:nvPr/>
        </p:nvPicPr>
        <p:blipFill>
          <a:blip r:embed="rId4"/>
          <a:stretch>
            <a:fillRect/>
          </a:stretch>
        </p:blipFill>
        <p:spPr>
          <a:xfrm>
            <a:off x="6096000" y="744686"/>
            <a:ext cx="5344818" cy="5457869"/>
          </a:xfrm>
          <a:prstGeom prst="rect">
            <a:avLst/>
          </a:prstGeom>
          <a:ln>
            <a:solidFill>
              <a:schemeClr val="accent1">
                <a:shade val="50000"/>
              </a:schemeClr>
            </a:solidFill>
          </a:ln>
        </p:spPr>
      </p:pic>
      <p:pic>
        <p:nvPicPr>
          <p:cNvPr id="13" name="Picture 12" descr="A close up of a logo&#10;&#10;Description automatically generated">
            <a:extLst>
              <a:ext uri="{FF2B5EF4-FFF2-40B4-BE49-F238E27FC236}">
                <a16:creationId xmlns:a16="http://schemas.microsoft.com/office/drawing/2014/main" id="{D6F4BB7A-7C73-4EE2-8CE4-AFC8A8B8580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320336" y="4681098"/>
            <a:ext cx="1272773" cy="1811777"/>
          </a:xfrm>
          <a:prstGeom prst="rect">
            <a:avLst/>
          </a:prstGeom>
        </p:spPr>
      </p:pic>
      <p:sp>
        <p:nvSpPr>
          <p:cNvPr id="14" name="TextBox 13">
            <a:extLst>
              <a:ext uri="{FF2B5EF4-FFF2-40B4-BE49-F238E27FC236}">
                <a16:creationId xmlns:a16="http://schemas.microsoft.com/office/drawing/2014/main" id="{0C2A5B44-080A-4FA7-AD84-57F80D860CC7}"/>
              </a:ext>
            </a:extLst>
          </p:cNvPr>
          <p:cNvSpPr txBox="1"/>
          <p:nvPr/>
        </p:nvSpPr>
        <p:spPr>
          <a:xfrm>
            <a:off x="10563908" y="5732080"/>
            <a:ext cx="1029201" cy="584775"/>
          </a:xfrm>
          <a:prstGeom prst="rect">
            <a:avLst/>
          </a:prstGeom>
          <a:noFill/>
        </p:spPr>
        <p:txBody>
          <a:bodyPr wrap="square" rtlCol="0">
            <a:spAutoFit/>
          </a:bodyPr>
          <a:lstStyle/>
          <a:p>
            <a:r>
              <a:rPr lang="en-US" sz="1600" b="1"/>
              <a:t>Hot off the press</a:t>
            </a:r>
          </a:p>
        </p:txBody>
      </p:sp>
    </p:spTree>
    <p:extLst>
      <p:ext uri="{BB962C8B-B14F-4D97-AF65-F5344CB8AC3E}">
        <p14:creationId xmlns:p14="http://schemas.microsoft.com/office/powerpoint/2010/main" val="1558137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F120A-553C-4DA4-997C-2621831706EA}"/>
              </a:ext>
            </a:extLst>
          </p:cNvPr>
          <p:cNvSpPr>
            <a:spLocks noGrp="1"/>
          </p:cNvSpPr>
          <p:nvPr>
            <p:ph type="title"/>
          </p:nvPr>
        </p:nvSpPr>
        <p:spPr/>
        <p:txBody>
          <a:bodyPr/>
          <a:lstStyle/>
          <a:p>
            <a:r>
              <a:rPr lang="en-US" dirty="0"/>
              <a:t>Non-Resident Discussion</a:t>
            </a:r>
          </a:p>
        </p:txBody>
      </p:sp>
      <p:sp>
        <p:nvSpPr>
          <p:cNvPr id="3" name="Content Placeholder 2">
            <a:extLst>
              <a:ext uri="{FF2B5EF4-FFF2-40B4-BE49-F238E27FC236}">
                <a16:creationId xmlns:a16="http://schemas.microsoft.com/office/drawing/2014/main" id="{1815F3D1-EB6C-4AD1-B001-A674E5DD1E15}"/>
              </a:ext>
            </a:extLst>
          </p:cNvPr>
          <p:cNvSpPr>
            <a:spLocks noGrp="1"/>
          </p:cNvSpPr>
          <p:nvPr>
            <p:ph idx="1"/>
          </p:nvPr>
        </p:nvSpPr>
        <p:spPr>
          <a:xfrm>
            <a:off x="838200" y="1580225"/>
            <a:ext cx="10515600" cy="4596738"/>
          </a:xfrm>
        </p:spPr>
        <p:txBody>
          <a:bodyPr vert="horz" lIns="91440" tIns="45720" rIns="91440" bIns="45720" rtlCol="0" anchor="t">
            <a:normAutofit fontScale="92500" lnSpcReduction="10000"/>
          </a:bodyPr>
          <a:lstStyle/>
          <a:p>
            <a:pPr marL="0" indent="0">
              <a:buNone/>
            </a:pPr>
            <a:r>
              <a:rPr lang="en-US" dirty="0"/>
              <a:t>4/10 – RAILS received email from Illinois State Library legal stating</a:t>
            </a:r>
            <a:br>
              <a:rPr lang="en-US" dirty="0"/>
            </a:br>
            <a:br>
              <a:rPr lang="en-US" dirty="0"/>
            </a:br>
            <a:r>
              <a:rPr lang="en-US" dirty="0"/>
              <a:t>“counsel has advised that given the current situation and measures to address the pandemic, a flexible interpretation of the nonresident rules should be applied.” </a:t>
            </a:r>
            <a:br>
              <a:rPr lang="en-US" dirty="0"/>
            </a:br>
            <a:endParaRPr lang="en-US" dirty="0"/>
          </a:p>
          <a:p>
            <a:pPr marL="0" indent="0">
              <a:buNone/>
            </a:pPr>
            <a:r>
              <a:rPr lang="en-US" dirty="0"/>
              <a:t>SWAN Online Patron Registration tool:</a:t>
            </a:r>
            <a:endParaRPr lang="en-US" dirty="0">
              <a:cs typeface="Calibri"/>
            </a:endParaRPr>
          </a:p>
          <a:p>
            <a:r>
              <a:rPr lang="en-US" dirty="0"/>
              <a:t>Adheres to COPPA legal requirements</a:t>
            </a:r>
            <a:endParaRPr lang="en-US" dirty="0">
              <a:cs typeface="Calibri"/>
            </a:endParaRPr>
          </a:p>
          <a:p>
            <a:r>
              <a:rPr lang="en-US" dirty="0"/>
              <a:t>Verifies ZIP codes within library service area</a:t>
            </a:r>
            <a:endParaRPr lang="en-US" dirty="0">
              <a:cs typeface="Calibri"/>
            </a:endParaRPr>
          </a:p>
          <a:p>
            <a:endParaRPr lang="en-US" dirty="0"/>
          </a:p>
          <a:p>
            <a:pPr marL="0" indent="0">
              <a:buNone/>
            </a:pPr>
            <a:r>
              <a:rPr lang="en-US" dirty="0"/>
              <a:t>Libraries are responsible for reviewing their vendor agreements in terms of legal access to content/resources.</a:t>
            </a:r>
            <a:endParaRPr lang="en-US" dirty="0">
              <a:cs typeface="Calibri"/>
            </a:endParaRPr>
          </a:p>
        </p:txBody>
      </p:sp>
      <p:sp>
        <p:nvSpPr>
          <p:cNvPr id="4" name="Slide Number Placeholder 3">
            <a:extLst>
              <a:ext uri="{FF2B5EF4-FFF2-40B4-BE49-F238E27FC236}">
                <a16:creationId xmlns:a16="http://schemas.microsoft.com/office/drawing/2014/main" id="{A60A75E6-F6CE-4A6F-918C-FA7BA4574A4B}"/>
              </a:ext>
            </a:extLst>
          </p:cNvPr>
          <p:cNvSpPr>
            <a:spLocks noGrp="1"/>
          </p:cNvSpPr>
          <p:nvPr>
            <p:ph type="sldNum" sz="quarter" idx="12"/>
          </p:nvPr>
        </p:nvSpPr>
        <p:spPr/>
        <p:txBody>
          <a:bodyPr/>
          <a:lstStyle/>
          <a:p>
            <a:fld id="{B2E8E252-A4C9-4825-B6A7-DD4A52002440}" type="slidenum">
              <a:rPr lang="en-US" smtClean="0"/>
              <a:t>8</a:t>
            </a:fld>
            <a:endParaRPr lang="en-US"/>
          </a:p>
        </p:txBody>
      </p:sp>
      <p:sp>
        <p:nvSpPr>
          <p:cNvPr id="5" name="Speech Bubble: Rectangle 4">
            <a:extLst>
              <a:ext uri="{FF2B5EF4-FFF2-40B4-BE49-F238E27FC236}">
                <a16:creationId xmlns:a16="http://schemas.microsoft.com/office/drawing/2014/main" id="{C19AE6DD-EC1B-4B6B-8FBC-237D3C861B2C}"/>
              </a:ext>
            </a:extLst>
          </p:cNvPr>
          <p:cNvSpPr/>
          <p:nvPr/>
        </p:nvSpPr>
        <p:spPr>
          <a:xfrm>
            <a:off x="7361383" y="3121892"/>
            <a:ext cx="4668692" cy="1717963"/>
          </a:xfrm>
          <a:prstGeom prst="wedgeRectCallout">
            <a:avLst>
              <a:gd name="adj1" fmla="val 53356"/>
              <a:gd name="adj2" fmla="val 792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Online Patron Registration continue to grow. 1,951 since March 23</a:t>
            </a:r>
            <a:r>
              <a:rPr lang="en-US" baseline="30000" dirty="0"/>
              <a:t>rd</a:t>
            </a:r>
            <a:r>
              <a:rPr lang="en-US" dirty="0"/>
              <a:t>. Averaging about 70/day for the past week.</a:t>
            </a:r>
          </a:p>
          <a:p>
            <a:pPr algn="ctr"/>
            <a:r>
              <a:rPr lang="en-US" dirty="0"/>
              <a:t>See BLUEcloud Analytics &gt;  Users &gt; Count Users Reports &gt; Count Online Cards Created by Date</a:t>
            </a:r>
          </a:p>
        </p:txBody>
      </p:sp>
    </p:spTree>
    <p:extLst>
      <p:ext uri="{BB962C8B-B14F-4D97-AF65-F5344CB8AC3E}">
        <p14:creationId xmlns:p14="http://schemas.microsoft.com/office/powerpoint/2010/main" val="2492834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FA22-56F7-447F-9825-E70718779C19}"/>
              </a:ext>
            </a:extLst>
          </p:cNvPr>
          <p:cNvSpPr>
            <a:spLocks noGrp="1"/>
          </p:cNvSpPr>
          <p:nvPr>
            <p:ph type="title"/>
          </p:nvPr>
        </p:nvSpPr>
        <p:spPr/>
        <p:txBody>
          <a:bodyPr/>
          <a:lstStyle/>
          <a:p>
            <a:r>
              <a:rPr lang="en-US"/>
              <a:t>Library Consortia Meeting Recap</a:t>
            </a:r>
          </a:p>
        </p:txBody>
      </p:sp>
      <p:sp>
        <p:nvSpPr>
          <p:cNvPr id="3" name="Content Placeholder 2">
            <a:extLst>
              <a:ext uri="{FF2B5EF4-FFF2-40B4-BE49-F238E27FC236}">
                <a16:creationId xmlns:a16="http://schemas.microsoft.com/office/drawing/2014/main" id="{3E1B2903-D409-42AA-B6DC-598DAFF02509}"/>
              </a:ext>
            </a:extLst>
          </p:cNvPr>
          <p:cNvSpPr>
            <a:spLocks noGrp="1"/>
          </p:cNvSpPr>
          <p:nvPr>
            <p:ph idx="1"/>
          </p:nvPr>
        </p:nvSpPr>
        <p:spPr>
          <a:xfrm>
            <a:off x="838200" y="1825625"/>
            <a:ext cx="10515600" cy="4895850"/>
          </a:xfrm>
        </p:spPr>
        <p:txBody>
          <a:bodyPr vert="horz" lIns="91440" tIns="45720" rIns="91440" bIns="45720" rtlCol="0" anchor="t">
            <a:normAutofit lnSpcReduction="10000"/>
          </a:bodyPr>
          <a:lstStyle/>
          <a:p>
            <a:r>
              <a:rPr lang="en-US"/>
              <a:t>Common themes and solutions – in concert with our colleagues’ thinking</a:t>
            </a:r>
          </a:p>
          <a:p>
            <a:r>
              <a:rPr lang="en-US"/>
              <a:t>Decisions made at the consortium level &amp; planning together</a:t>
            </a:r>
            <a:endParaRPr lang="en-US">
              <a:cs typeface="Calibri"/>
            </a:endParaRPr>
          </a:p>
          <a:p>
            <a:r>
              <a:rPr lang="en-US"/>
              <a:t>Resources shared:</a:t>
            </a:r>
            <a:endParaRPr lang="en-US">
              <a:cs typeface="Calibri"/>
            </a:endParaRPr>
          </a:p>
          <a:p>
            <a:pPr lvl="1"/>
            <a:r>
              <a:rPr lang="en-US">
                <a:hlinkClick r:id="rId3"/>
              </a:rPr>
              <a:t>A Phase Reopening Plan for Libraries</a:t>
            </a:r>
            <a:r>
              <a:rPr lang="en-US"/>
              <a:t>, John Thill</a:t>
            </a:r>
            <a:endParaRPr lang="en-US">
              <a:cs typeface="Calibri"/>
            </a:endParaRPr>
          </a:p>
          <a:p>
            <a:pPr lvl="1"/>
            <a:r>
              <a:rPr lang="en-US">
                <a:hlinkClick r:id="rId4"/>
              </a:rPr>
              <a:t>Public Health Principles for a Phased Reopening: Guidance for Governors</a:t>
            </a:r>
            <a:r>
              <a:rPr lang="en-US"/>
              <a:t>, John Hopkins Bloomberg School of Public Health</a:t>
            </a:r>
            <a:endParaRPr lang="en-US">
              <a:cs typeface="Calibri"/>
            </a:endParaRPr>
          </a:p>
          <a:p>
            <a:pPr lvl="1"/>
            <a:r>
              <a:rPr lang="en-US">
                <a:hlinkClick r:id="rId5"/>
              </a:rPr>
              <a:t>Mitigating COVID-19 When Managing Paper-Based, Circulating, and Other Types of Collections</a:t>
            </a:r>
            <a:r>
              <a:rPr lang="en-US"/>
              <a:t>, IMLS</a:t>
            </a:r>
            <a:endParaRPr lang="en-US">
              <a:cs typeface="Calibri"/>
            </a:endParaRPr>
          </a:p>
          <a:p>
            <a:r>
              <a:rPr lang="en-US"/>
              <a:t>Participants: Alaska, Arizona, Florida, Illinois, Massachusetts, Minnesota, New Jersey, New York, Ohio, Wisconsin</a:t>
            </a:r>
            <a:br>
              <a:rPr lang="en-US"/>
            </a:br>
            <a:r>
              <a:rPr lang="en-US"/>
              <a:t>Australia (SAPLN), SirsiDynix</a:t>
            </a:r>
            <a:endParaRPr lang="en-US">
              <a:cs typeface="Calibri"/>
            </a:endParaRPr>
          </a:p>
        </p:txBody>
      </p:sp>
      <p:sp>
        <p:nvSpPr>
          <p:cNvPr id="4" name="Slide Number Placeholder 3">
            <a:extLst>
              <a:ext uri="{FF2B5EF4-FFF2-40B4-BE49-F238E27FC236}">
                <a16:creationId xmlns:a16="http://schemas.microsoft.com/office/drawing/2014/main" id="{82EEC647-9EAC-417A-B581-D5A4AAD96DDB}"/>
              </a:ext>
            </a:extLst>
          </p:cNvPr>
          <p:cNvSpPr>
            <a:spLocks noGrp="1"/>
          </p:cNvSpPr>
          <p:nvPr>
            <p:ph type="sldNum" sz="quarter" idx="12"/>
          </p:nvPr>
        </p:nvSpPr>
        <p:spPr/>
        <p:txBody>
          <a:bodyPr/>
          <a:lstStyle/>
          <a:p>
            <a:fld id="{B2E8E252-A4C9-4825-B6A7-DD4A52002440}" type="slidenum">
              <a:rPr lang="en-US" smtClean="0"/>
              <a:t>9</a:t>
            </a:fld>
            <a:endParaRPr lang="en-US"/>
          </a:p>
        </p:txBody>
      </p:sp>
    </p:spTree>
    <p:extLst>
      <p:ext uri="{BB962C8B-B14F-4D97-AF65-F5344CB8AC3E}">
        <p14:creationId xmlns:p14="http://schemas.microsoft.com/office/powerpoint/2010/main" val="2688769639"/>
      </p:ext>
    </p:extLst>
  </p:cSld>
  <p:clrMapOvr>
    <a:masterClrMapping/>
  </p:clrMapOvr>
</p:sld>
</file>

<file path=ppt/theme/theme1.xml><?xml version="1.0" encoding="utf-8"?>
<a:theme xmlns:a="http://schemas.openxmlformats.org/drawingml/2006/main" name="SWAN 2016 Theme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WAN 2016 Theme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WAN 2016 Theme PowerPoi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13f1bf54-b3b9-4f6e-ab24-51a0268d9c4c">
      <UserInfo>
        <DisplayName>Aaron Skog</DisplayName>
        <AccountId>32</AccountId>
        <AccountType/>
      </UserInfo>
      <UserInfo>
        <DisplayName>Steven Schlewitt</DisplayName>
        <AccountId>13</AccountId>
        <AccountType/>
      </UserInfo>
      <UserInfo>
        <DisplayName>Robin Hofstetter</DisplayName>
        <AccountId>55</AccountId>
        <AccountType/>
      </UserInfo>
      <UserInfo>
        <DisplayName>Tara Wood</DisplayName>
        <AccountId>49</AccountId>
        <AccountType/>
      </UserInfo>
      <UserInfo>
        <DisplayName>Scott Brandwein</DisplayName>
        <AccountId>35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9325545373AF7429C682A8902065AFA" ma:contentTypeVersion="12" ma:contentTypeDescription="Create a new document." ma:contentTypeScope="" ma:versionID="786eac4f55bfa3846a5fab7f4365477a">
  <xsd:schema xmlns:xsd="http://www.w3.org/2001/XMLSchema" xmlns:xs="http://www.w3.org/2001/XMLSchema" xmlns:p="http://schemas.microsoft.com/office/2006/metadata/properties" xmlns:ns2="6d2841a4-3d51-4a73-8a6d-9ab7925a3ac0" xmlns:ns3="13f1bf54-b3b9-4f6e-ab24-51a0268d9c4c" targetNamespace="http://schemas.microsoft.com/office/2006/metadata/properties" ma:root="true" ma:fieldsID="88aebb3349aa3a5d7c3ba22662713642" ns2:_="" ns3:_="">
    <xsd:import namespace="6d2841a4-3d51-4a73-8a6d-9ab7925a3ac0"/>
    <xsd:import namespace="13f1bf54-b3b9-4f6e-ab24-51a0268d9c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2841a4-3d51-4a73-8a6d-9ab7925a3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f1bf54-b3b9-4f6e-ab24-51a0268d9c4c"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837D9C-461D-4ADD-AAFB-78962624FA42}">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13f1bf54-b3b9-4f6e-ab24-51a0268d9c4c"/>
    <ds:schemaRef ds:uri="http://schemas.microsoft.com/office/infopath/2007/PartnerControls"/>
    <ds:schemaRef ds:uri="6d2841a4-3d51-4a73-8a6d-9ab7925a3ac0"/>
    <ds:schemaRef ds:uri="http://www.w3.org/XML/1998/namespace"/>
    <ds:schemaRef ds:uri="http://purl.org/dc/dcmitype/"/>
  </ds:schemaRefs>
</ds:datastoreItem>
</file>

<file path=customXml/itemProps2.xml><?xml version="1.0" encoding="utf-8"?>
<ds:datastoreItem xmlns:ds="http://schemas.openxmlformats.org/officeDocument/2006/customXml" ds:itemID="{76940CB9-14F4-444C-A940-655AC84659F8}">
  <ds:schemaRefs>
    <ds:schemaRef ds:uri="http://schemas.microsoft.com/sharepoint/v3/contenttype/forms"/>
  </ds:schemaRefs>
</ds:datastoreItem>
</file>

<file path=customXml/itemProps3.xml><?xml version="1.0" encoding="utf-8"?>
<ds:datastoreItem xmlns:ds="http://schemas.openxmlformats.org/officeDocument/2006/customXml" ds:itemID="{631E9A82-E55A-48D5-B0A4-684B91766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d2841a4-3d51-4a73-8a6d-9ab7925a3ac0"/>
    <ds:schemaRef ds:uri="13f1bf54-b3b9-4f6e-ab24-51a0268d9c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1594</Words>
  <Application>Microsoft Office PowerPoint</Application>
  <PresentationFormat>Widescreen</PresentationFormat>
  <Paragraphs>293</Paragraphs>
  <Slides>25</Slides>
  <Notes>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Arial</vt:lpstr>
      <vt:lpstr>Calibri</vt:lpstr>
      <vt:lpstr>Calibri Light</vt:lpstr>
      <vt:lpstr>Chaparral Pro</vt:lpstr>
      <vt:lpstr>Franklin Gothic Book</vt:lpstr>
      <vt:lpstr>SWAN 2016 Theme PowerPoint</vt:lpstr>
      <vt:lpstr>1_SWAN 2016 Theme PowerPoint</vt:lpstr>
      <vt:lpstr>2_SWAN 2016 Theme PowerPoint</vt:lpstr>
      <vt:lpstr>PowerPoint Presentation</vt:lpstr>
      <vt:lpstr>Topics</vt:lpstr>
      <vt:lpstr>Action Recap</vt:lpstr>
      <vt:lpstr>Important Decisions Pending</vt:lpstr>
      <vt:lpstr>Are people still placing holds?</vt:lpstr>
      <vt:lpstr>Fine Free for Now – “FF4NOW”</vt:lpstr>
      <vt:lpstr>BLUEcloud Cataloging </vt:lpstr>
      <vt:lpstr>Non-Resident Discussion</vt:lpstr>
      <vt:lpstr>Library Consortia Meeting Recap</vt:lpstr>
      <vt:lpstr>In the News…</vt:lpstr>
      <vt:lpstr>Waiting for Illinois Update…</vt:lpstr>
      <vt:lpstr>Library Plans</vt:lpstr>
      <vt:lpstr>Recommendations from NEDCC  COVID-19 and Collection Care, RAILS webinar - https://www.railslibraries.info/events/181331 </vt:lpstr>
      <vt:lpstr>Staff PPE</vt:lpstr>
      <vt:lpstr>Procurement of PPE and Supplies</vt:lpstr>
      <vt:lpstr>SWAN Community Forums</vt:lpstr>
      <vt:lpstr>Last week reminder – patron experience</vt:lpstr>
      <vt:lpstr>Handling Material - staff experience</vt:lpstr>
      <vt:lpstr>Enterprise – local service model</vt:lpstr>
      <vt:lpstr>eResources Update</vt:lpstr>
      <vt:lpstr>eResources Update</vt:lpstr>
      <vt:lpstr>PowerPoint Presentation</vt:lpstr>
      <vt:lpstr>Security &amp; Patron Privacy Tips</vt:lpstr>
      <vt:lpstr>Coping with Compassion Fatigue</vt:lpstr>
      <vt:lpstr>Questions &amp; Follow-up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Dawne Tortorella</dc:creator>
  <cp:lastModifiedBy>Dawne Tortorella</cp:lastModifiedBy>
  <cp:revision>2</cp:revision>
  <cp:lastPrinted>2020-04-14T17:05:29Z</cp:lastPrinted>
  <dcterms:created xsi:type="dcterms:W3CDTF">2020-04-14T00:08:45Z</dcterms:created>
  <dcterms:modified xsi:type="dcterms:W3CDTF">2020-04-21T19:43:46Z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0x01010069325545373AF7429C682A8902065AFA</vt:lpwstr>
  </property>
</Properties>
</file>