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 id="2147483684" r:id="rId5"/>
    <p:sldMasterId id="2147483691" r:id="rId6"/>
  </p:sldMasterIdLst>
  <p:notesMasterIdLst>
    <p:notesMasterId r:id="rId39"/>
  </p:notesMasterIdLst>
  <p:sldIdLst>
    <p:sldId id="256" r:id="rId7"/>
    <p:sldId id="522" r:id="rId8"/>
    <p:sldId id="561" r:id="rId9"/>
    <p:sldId id="422" r:id="rId10"/>
    <p:sldId id="453" r:id="rId11"/>
    <p:sldId id="548" r:id="rId12"/>
    <p:sldId id="532" r:id="rId13"/>
    <p:sldId id="527" r:id="rId14"/>
    <p:sldId id="540" r:id="rId15"/>
    <p:sldId id="554" r:id="rId16"/>
    <p:sldId id="555" r:id="rId17"/>
    <p:sldId id="541" r:id="rId18"/>
    <p:sldId id="537" r:id="rId19"/>
    <p:sldId id="550" r:id="rId20"/>
    <p:sldId id="556" r:id="rId21"/>
    <p:sldId id="531" r:id="rId22"/>
    <p:sldId id="457" r:id="rId23"/>
    <p:sldId id="557" r:id="rId24"/>
    <p:sldId id="559" r:id="rId25"/>
    <p:sldId id="484" r:id="rId26"/>
    <p:sldId id="560" r:id="rId27"/>
    <p:sldId id="539" r:id="rId28"/>
    <p:sldId id="547" r:id="rId29"/>
    <p:sldId id="546" r:id="rId30"/>
    <p:sldId id="511" r:id="rId31"/>
    <p:sldId id="512" r:id="rId32"/>
    <p:sldId id="519" r:id="rId33"/>
    <p:sldId id="520" r:id="rId34"/>
    <p:sldId id="543" r:id="rId35"/>
    <p:sldId id="553" r:id="rId36"/>
    <p:sldId id="499" r:id="rId37"/>
    <p:sldId id="421" r:id="rId3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ne Tortorella" initials="DT" lastIdx="1" clrIdx="0">
    <p:extLst>
      <p:ext uri="{19B8F6BF-5375-455C-9EA6-DF929625EA0E}">
        <p15:presenceInfo xmlns:p15="http://schemas.microsoft.com/office/powerpoint/2012/main" userId="S::dawne@swanlibraries.net::c8c2eb00-5405-408b-8d6c-7d3ca73f2e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948D"/>
    <a:srgbClr val="23E148"/>
    <a:srgbClr val="4472C4"/>
    <a:srgbClr val="33D2C5"/>
    <a:srgbClr val="3BABCC"/>
    <a:srgbClr val="B62B28"/>
    <a:srgbClr val="9EE3EA"/>
    <a:srgbClr val="86F011"/>
    <a:srgbClr val="FF6645"/>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15CD9-0FC9-4398-8FE8-FFD08C7CE35A}" type="doc">
      <dgm:prSet loTypeId="urn:microsoft.com/office/officeart/2005/8/layout/hProcess11" loCatId="process" qsTypeId="urn:microsoft.com/office/officeart/2005/8/quickstyle/simple1" qsCatId="simple" csTypeId="urn:microsoft.com/office/officeart/2005/8/colors/colorful4" csCatId="colorful" phldr="1"/>
      <dgm:spPr/>
    </dgm:pt>
    <dgm:pt modelId="{2768EDA0-9BBA-437E-92B0-680360162A18}">
      <dgm:prSet phldrT="[Text]"/>
      <dgm:spPr/>
      <dgm:t>
        <a:bodyPr/>
        <a:lstStyle/>
        <a:p>
          <a:r>
            <a:rPr lang="en-US"/>
            <a:t>Overdue, Courtesy, Autorenewal Notices</a:t>
          </a:r>
        </a:p>
      </dgm:t>
    </dgm:pt>
    <dgm:pt modelId="{6DC54D62-41C5-4F37-B200-67B863D2BB66}" type="parTrans" cxnId="{A6E91C53-CE90-4ABA-A5D0-43CA5B27B803}">
      <dgm:prSet/>
      <dgm:spPr/>
      <dgm:t>
        <a:bodyPr/>
        <a:lstStyle/>
        <a:p>
          <a:endParaRPr lang="en-US"/>
        </a:p>
      </dgm:t>
    </dgm:pt>
    <dgm:pt modelId="{98AE0C0E-1977-46DF-B242-1DFA6417EACA}" type="sibTrans" cxnId="{A6E91C53-CE90-4ABA-A5D0-43CA5B27B803}">
      <dgm:prSet/>
      <dgm:spPr/>
      <dgm:t>
        <a:bodyPr/>
        <a:lstStyle/>
        <a:p>
          <a:endParaRPr lang="en-US"/>
        </a:p>
      </dgm:t>
    </dgm:pt>
    <dgm:pt modelId="{A16586A0-8A2B-4EC6-937F-BBC0AFDD180F}">
      <dgm:prSet phldrT="[Text]"/>
      <dgm:spPr/>
      <dgm:t>
        <a:bodyPr/>
        <a:lstStyle/>
        <a:p>
          <a:r>
            <a:rPr lang="en-US"/>
            <a:t>Custom Long Overdue (removes lost items &gt; 365 overdue)</a:t>
          </a:r>
        </a:p>
      </dgm:t>
    </dgm:pt>
    <dgm:pt modelId="{9492DD9A-8087-4F02-9B19-7EFAEAF6A412}" type="parTrans" cxnId="{0B1CF138-EA33-4304-86CF-E00B947EA78C}">
      <dgm:prSet/>
      <dgm:spPr/>
      <dgm:t>
        <a:bodyPr/>
        <a:lstStyle/>
        <a:p>
          <a:endParaRPr lang="en-US"/>
        </a:p>
      </dgm:t>
    </dgm:pt>
    <dgm:pt modelId="{D1BB134C-C426-4D3F-A6DE-8EE755BEC796}" type="sibTrans" cxnId="{0B1CF138-EA33-4304-86CF-E00B947EA78C}">
      <dgm:prSet/>
      <dgm:spPr/>
      <dgm:t>
        <a:bodyPr/>
        <a:lstStyle/>
        <a:p>
          <a:endParaRPr lang="en-US"/>
        </a:p>
      </dgm:t>
    </dgm:pt>
    <dgm:pt modelId="{48E6A265-D2CF-41A2-B20E-FE668854DFBC}">
      <dgm:prSet phldrT="[Text]"/>
      <dgm:spPr/>
      <dgm:t>
        <a:bodyPr/>
        <a:lstStyle/>
        <a:p>
          <a:r>
            <a:rPr lang="en-US"/>
            <a:t>Billing Notices</a:t>
          </a:r>
        </a:p>
      </dgm:t>
    </dgm:pt>
    <dgm:pt modelId="{4762BEBC-3B9D-4526-9821-23143D6AEDB5}" type="parTrans" cxnId="{F1B24BC6-EB0A-4A67-8A95-A551CD333F80}">
      <dgm:prSet/>
      <dgm:spPr/>
      <dgm:t>
        <a:bodyPr/>
        <a:lstStyle/>
        <a:p>
          <a:endParaRPr lang="en-US"/>
        </a:p>
      </dgm:t>
    </dgm:pt>
    <dgm:pt modelId="{5A65A41E-0155-45CB-88FE-E59E78BF6EE7}" type="sibTrans" cxnId="{F1B24BC6-EB0A-4A67-8A95-A551CD333F80}">
      <dgm:prSet/>
      <dgm:spPr/>
      <dgm:t>
        <a:bodyPr/>
        <a:lstStyle/>
        <a:p>
          <a:endParaRPr lang="en-US"/>
        </a:p>
      </dgm:t>
    </dgm:pt>
    <dgm:pt modelId="{FD1125B7-D486-481B-BD62-EC8E44169DA4}">
      <dgm:prSet phldrT="[Text]"/>
      <dgm:spPr/>
      <dgm:t>
        <a:bodyPr/>
        <a:lstStyle/>
        <a:p>
          <a:r>
            <a:rPr lang="en-US"/>
            <a:t>ILL in SWAN starts for some</a:t>
          </a:r>
        </a:p>
      </dgm:t>
    </dgm:pt>
    <dgm:pt modelId="{BB0EB525-A7B8-489E-A632-0D2CEDC7D5E6}" type="parTrans" cxnId="{6CDBB617-9251-407B-B5F6-ECC8CB1C25F6}">
      <dgm:prSet/>
      <dgm:spPr/>
      <dgm:t>
        <a:bodyPr/>
        <a:lstStyle/>
        <a:p>
          <a:endParaRPr lang="en-US"/>
        </a:p>
      </dgm:t>
    </dgm:pt>
    <dgm:pt modelId="{426413EA-D25D-4D1B-9B3B-CB8D2F7A2F82}" type="sibTrans" cxnId="{6CDBB617-9251-407B-B5F6-ECC8CB1C25F6}">
      <dgm:prSet/>
      <dgm:spPr/>
      <dgm:t>
        <a:bodyPr/>
        <a:lstStyle/>
        <a:p>
          <a:endParaRPr lang="en-US"/>
        </a:p>
      </dgm:t>
    </dgm:pt>
    <dgm:pt modelId="{873641FA-46BB-40FD-B1BC-3F05E25C736C}">
      <dgm:prSet phldrT="[Text]"/>
      <dgm:spPr/>
      <dgm:t>
        <a:bodyPr/>
        <a:lstStyle/>
        <a:p>
          <a:r>
            <a:rPr lang="en-US"/>
            <a:t>Collection Reports</a:t>
          </a:r>
        </a:p>
      </dgm:t>
    </dgm:pt>
    <dgm:pt modelId="{1F9EEC26-C493-41C5-B18F-6D4010A0C855}" type="parTrans" cxnId="{C722033C-065A-4913-AF70-687CE99DFB80}">
      <dgm:prSet/>
      <dgm:spPr/>
      <dgm:t>
        <a:bodyPr/>
        <a:lstStyle/>
        <a:p>
          <a:endParaRPr lang="en-US"/>
        </a:p>
      </dgm:t>
    </dgm:pt>
    <dgm:pt modelId="{8B520C3E-8CDD-4309-BDB2-B6AB665177FE}" type="sibTrans" cxnId="{C722033C-065A-4913-AF70-687CE99DFB80}">
      <dgm:prSet/>
      <dgm:spPr/>
      <dgm:t>
        <a:bodyPr/>
        <a:lstStyle/>
        <a:p>
          <a:endParaRPr lang="en-US"/>
        </a:p>
      </dgm:t>
    </dgm:pt>
    <dgm:pt modelId="{ADD1B9EA-7374-4562-BA26-B9494312E8BE}">
      <dgm:prSet phldrT="[Text]"/>
      <dgm:spPr/>
      <dgm:t>
        <a:bodyPr/>
        <a:lstStyle/>
        <a:p>
          <a:r>
            <a:rPr lang="en-US"/>
            <a:t>ILL in SWAN for some</a:t>
          </a:r>
        </a:p>
      </dgm:t>
    </dgm:pt>
    <dgm:pt modelId="{2CE86D5E-DF9B-456D-932E-87D321E8E186}" type="parTrans" cxnId="{74374BFD-D8B7-49CC-8E77-2C9F3801861E}">
      <dgm:prSet/>
      <dgm:spPr/>
      <dgm:t>
        <a:bodyPr/>
        <a:lstStyle/>
        <a:p>
          <a:endParaRPr lang="en-US"/>
        </a:p>
      </dgm:t>
    </dgm:pt>
    <dgm:pt modelId="{C11E3A15-0AD4-4B7F-9C71-47B2DEA8E9F7}" type="sibTrans" cxnId="{74374BFD-D8B7-49CC-8E77-2C9F3801861E}">
      <dgm:prSet/>
      <dgm:spPr/>
      <dgm:t>
        <a:bodyPr/>
        <a:lstStyle/>
        <a:p>
          <a:endParaRPr lang="en-US"/>
        </a:p>
      </dgm:t>
    </dgm:pt>
    <dgm:pt modelId="{433AEF45-D4AC-44C3-A163-6DE1032B8C51}">
      <dgm:prSet phldrT="[Text]"/>
      <dgm:spPr/>
      <dgm:t>
        <a:bodyPr/>
        <a:lstStyle/>
        <a:p>
          <a:r>
            <a:rPr lang="en-US"/>
            <a:t>RBP Resumes &amp; full ILL</a:t>
          </a:r>
        </a:p>
      </dgm:t>
    </dgm:pt>
    <dgm:pt modelId="{084627D6-6871-4729-8297-ABAE839EBD0B}" type="parTrans" cxnId="{6CF5DA0A-A7EA-4F74-AD39-D493EA063E9E}">
      <dgm:prSet/>
      <dgm:spPr/>
      <dgm:t>
        <a:bodyPr/>
        <a:lstStyle/>
        <a:p>
          <a:endParaRPr lang="en-US"/>
        </a:p>
      </dgm:t>
    </dgm:pt>
    <dgm:pt modelId="{D4113E44-B439-4556-8559-27353918652E}" type="sibTrans" cxnId="{6CF5DA0A-A7EA-4F74-AD39-D493EA063E9E}">
      <dgm:prSet/>
      <dgm:spPr/>
      <dgm:t>
        <a:bodyPr/>
        <a:lstStyle/>
        <a:p>
          <a:endParaRPr lang="en-US"/>
        </a:p>
      </dgm:t>
    </dgm:pt>
    <dgm:pt modelId="{1F66C0FF-1FD9-4E8F-A0F0-902779CE1952}" type="pres">
      <dgm:prSet presAssocID="{87D15CD9-0FC9-4398-8FE8-FFD08C7CE35A}" presName="Name0" presStyleCnt="0">
        <dgm:presLayoutVars>
          <dgm:dir/>
          <dgm:resizeHandles val="exact"/>
        </dgm:presLayoutVars>
      </dgm:prSet>
      <dgm:spPr/>
    </dgm:pt>
    <dgm:pt modelId="{1BE7A1FA-DDBF-4EB9-A999-4812DDA0CB03}" type="pres">
      <dgm:prSet presAssocID="{87D15CD9-0FC9-4398-8FE8-FFD08C7CE35A}" presName="arrow" presStyleLbl="bgShp" presStyleIdx="0" presStyleCnt="1"/>
      <dgm:spPr/>
    </dgm:pt>
    <dgm:pt modelId="{B56805AB-BE34-4A8B-8DD4-231AF3AE1CCA}" type="pres">
      <dgm:prSet presAssocID="{87D15CD9-0FC9-4398-8FE8-FFD08C7CE35A}" presName="points" presStyleCnt="0"/>
      <dgm:spPr/>
    </dgm:pt>
    <dgm:pt modelId="{0F206434-6D1A-4DB0-91BE-36171677CAFD}" type="pres">
      <dgm:prSet presAssocID="{2768EDA0-9BBA-437E-92B0-680360162A18}" presName="compositeA" presStyleCnt="0"/>
      <dgm:spPr/>
    </dgm:pt>
    <dgm:pt modelId="{B78C631F-E657-4C23-9E5F-5AD18DB7037C}" type="pres">
      <dgm:prSet presAssocID="{2768EDA0-9BBA-437E-92B0-680360162A18}" presName="textA" presStyleLbl="revTx" presStyleIdx="0" presStyleCnt="7" custScaleY="78137">
        <dgm:presLayoutVars>
          <dgm:bulletEnabled val="1"/>
        </dgm:presLayoutVars>
      </dgm:prSet>
      <dgm:spPr/>
    </dgm:pt>
    <dgm:pt modelId="{6D95E1E0-194E-4BBF-A730-EFA6D43225D0}" type="pres">
      <dgm:prSet presAssocID="{2768EDA0-9BBA-437E-92B0-680360162A18}" presName="circleA" presStyleLbl="node1" presStyleIdx="0" presStyleCnt="7"/>
      <dgm:spPr/>
    </dgm:pt>
    <dgm:pt modelId="{FA0C7A5E-6054-4835-B9F0-00732280A5FC}" type="pres">
      <dgm:prSet presAssocID="{2768EDA0-9BBA-437E-92B0-680360162A18}" presName="spaceA" presStyleCnt="0"/>
      <dgm:spPr/>
    </dgm:pt>
    <dgm:pt modelId="{47A58498-3439-417B-88B2-0AF83BB54C4D}" type="pres">
      <dgm:prSet presAssocID="{98AE0C0E-1977-46DF-B242-1DFA6417EACA}" presName="space" presStyleCnt="0"/>
      <dgm:spPr/>
    </dgm:pt>
    <dgm:pt modelId="{6AACFFF8-84DB-4F7E-9530-A6DE4EB4B113}" type="pres">
      <dgm:prSet presAssocID="{A16586A0-8A2B-4EC6-937F-BBC0AFDD180F}" presName="compositeB" presStyleCnt="0"/>
      <dgm:spPr/>
    </dgm:pt>
    <dgm:pt modelId="{FB6EE0C5-D796-4643-ACE7-C50C234EB0D1}" type="pres">
      <dgm:prSet presAssocID="{A16586A0-8A2B-4EC6-937F-BBC0AFDD180F}" presName="textB" presStyleLbl="revTx" presStyleIdx="1" presStyleCnt="7" custScaleX="136709" custScaleY="88667">
        <dgm:presLayoutVars>
          <dgm:bulletEnabled val="1"/>
        </dgm:presLayoutVars>
      </dgm:prSet>
      <dgm:spPr/>
    </dgm:pt>
    <dgm:pt modelId="{852D33FD-4973-4AD9-AB4D-B8D8BAAFBC39}" type="pres">
      <dgm:prSet presAssocID="{A16586A0-8A2B-4EC6-937F-BBC0AFDD180F}" presName="circleB" presStyleLbl="node1" presStyleIdx="1" presStyleCnt="7"/>
      <dgm:spPr/>
    </dgm:pt>
    <dgm:pt modelId="{FEDCB046-28DF-4440-8088-C7CFCD222F32}" type="pres">
      <dgm:prSet presAssocID="{A16586A0-8A2B-4EC6-937F-BBC0AFDD180F}" presName="spaceB" presStyleCnt="0"/>
      <dgm:spPr/>
    </dgm:pt>
    <dgm:pt modelId="{766EBF10-62EB-47FD-838A-8A08C163EBAF}" type="pres">
      <dgm:prSet presAssocID="{D1BB134C-C426-4D3F-A6DE-8EE755BEC796}" presName="space" presStyleCnt="0"/>
      <dgm:spPr/>
    </dgm:pt>
    <dgm:pt modelId="{79B4B660-3238-4D8E-8AA7-93DBD24F7D09}" type="pres">
      <dgm:prSet presAssocID="{48E6A265-D2CF-41A2-B20E-FE668854DFBC}" presName="compositeA" presStyleCnt="0"/>
      <dgm:spPr/>
    </dgm:pt>
    <dgm:pt modelId="{F09DF6C7-BBEC-4A62-B245-500999D24012}" type="pres">
      <dgm:prSet presAssocID="{48E6A265-D2CF-41A2-B20E-FE668854DFBC}" presName="textA" presStyleLbl="revTx" presStyleIdx="2" presStyleCnt="7" custScaleY="74180">
        <dgm:presLayoutVars>
          <dgm:bulletEnabled val="1"/>
        </dgm:presLayoutVars>
      </dgm:prSet>
      <dgm:spPr/>
    </dgm:pt>
    <dgm:pt modelId="{26FA7B75-2A0F-4B42-B0EA-4A9D50746E64}" type="pres">
      <dgm:prSet presAssocID="{48E6A265-D2CF-41A2-B20E-FE668854DFBC}" presName="circleA" presStyleLbl="node1" presStyleIdx="2" presStyleCnt="7"/>
      <dgm:spPr/>
    </dgm:pt>
    <dgm:pt modelId="{906032AA-3ED2-46CA-AA37-11A5E8598884}" type="pres">
      <dgm:prSet presAssocID="{48E6A265-D2CF-41A2-B20E-FE668854DFBC}" presName="spaceA" presStyleCnt="0"/>
      <dgm:spPr/>
    </dgm:pt>
    <dgm:pt modelId="{949DC086-011C-4427-A75D-F53E3DECBD80}" type="pres">
      <dgm:prSet presAssocID="{5A65A41E-0155-45CB-88FE-E59E78BF6EE7}" presName="space" presStyleCnt="0"/>
      <dgm:spPr/>
    </dgm:pt>
    <dgm:pt modelId="{2C57C5FA-E5BD-4926-B12A-C24FE6750DF8}" type="pres">
      <dgm:prSet presAssocID="{FD1125B7-D486-481B-BD62-EC8E44169DA4}" presName="compositeB" presStyleCnt="0"/>
      <dgm:spPr/>
    </dgm:pt>
    <dgm:pt modelId="{F7D08C4C-A59A-49A4-BF3D-512C93C475F6}" type="pres">
      <dgm:prSet presAssocID="{FD1125B7-D486-481B-BD62-EC8E44169DA4}" presName="textB" presStyleLbl="revTx" presStyleIdx="3" presStyleCnt="7" custScaleY="80721">
        <dgm:presLayoutVars>
          <dgm:bulletEnabled val="1"/>
        </dgm:presLayoutVars>
      </dgm:prSet>
      <dgm:spPr/>
    </dgm:pt>
    <dgm:pt modelId="{F01F7C7E-7841-446E-AD65-9A9C70617817}" type="pres">
      <dgm:prSet presAssocID="{FD1125B7-D486-481B-BD62-EC8E44169DA4}" presName="circleB" presStyleLbl="node1" presStyleIdx="3" presStyleCnt="7" custLinFactNeighborX="-5064"/>
      <dgm:spPr/>
    </dgm:pt>
    <dgm:pt modelId="{146BA7C6-E4BD-4253-83A1-E2D2C4859D47}" type="pres">
      <dgm:prSet presAssocID="{FD1125B7-D486-481B-BD62-EC8E44169DA4}" presName="spaceB" presStyleCnt="0"/>
      <dgm:spPr/>
    </dgm:pt>
    <dgm:pt modelId="{7599F661-6209-4B99-9A4B-F682478F71A6}" type="pres">
      <dgm:prSet presAssocID="{426413EA-D25D-4D1B-9B3B-CB8D2F7A2F82}" presName="space" presStyleCnt="0"/>
      <dgm:spPr/>
    </dgm:pt>
    <dgm:pt modelId="{E139A1B0-4F88-4634-B648-30E5CC1A5630}" type="pres">
      <dgm:prSet presAssocID="{873641FA-46BB-40FD-B1BC-3F05E25C736C}" presName="compositeA" presStyleCnt="0"/>
      <dgm:spPr/>
    </dgm:pt>
    <dgm:pt modelId="{FBB8BE99-FB00-4502-A575-A9A9EA909035}" type="pres">
      <dgm:prSet presAssocID="{873641FA-46BB-40FD-B1BC-3F05E25C736C}" presName="textA" presStyleLbl="revTx" presStyleIdx="4" presStyleCnt="7" custScaleY="84239">
        <dgm:presLayoutVars>
          <dgm:bulletEnabled val="1"/>
        </dgm:presLayoutVars>
      </dgm:prSet>
      <dgm:spPr/>
    </dgm:pt>
    <dgm:pt modelId="{2DDFE314-84E8-45D8-B7ED-784814B3D767}" type="pres">
      <dgm:prSet presAssocID="{873641FA-46BB-40FD-B1BC-3F05E25C736C}" presName="circleA" presStyleLbl="node1" presStyleIdx="4" presStyleCnt="7"/>
      <dgm:spPr/>
    </dgm:pt>
    <dgm:pt modelId="{DFB2B3D1-0620-4F51-80EB-72DD8988F403}" type="pres">
      <dgm:prSet presAssocID="{873641FA-46BB-40FD-B1BC-3F05E25C736C}" presName="spaceA" presStyleCnt="0"/>
      <dgm:spPr/>
    </dgm:pt>
    <dgm:pt modelId="{01B665C6-E522-4445-ADD1-DE84B9DE2FC8}" type="pres">
      <dgm:prSet presAssocID="{8B520C3E-8CDD-4309-BDB2-B6AB665177FE}" presName="space" presStyleCnt="0"/>
      <dgm:spPr/>
    </dgm:pt>
    <dgm:pt modelId="{E08DC9B2-39EC-4B52-9E93-7E619E71C1B2}" type="pres">
      <dgm:prSet presAssocID="{ADD1B9EA-7374-4562-BA26-B9494312E8BE}" presName="compositeB" presStyleCnt="0"/>
      <dgm:spPr/>
    </dgm:pt>
    <dgm:pt modelId="{EBF721F9-3A77-4452-8B08-645EC5ABB36B}" type="pres">
      <dgm:prSet presAssocID="{ADD1B9EA-7374-4562-BA26-B9494312E8BE}" presName="textB" presStyleLbl="revTx" presStyleIdx="5" presStyleCnt="7" custScaleY="81330">
        <dgm:presLayoutVars>
          <dgm:bulletEnabled val="1"/>
        </dgm:presLayoutVars>
      </dgm:prSet>
      <dgm:spPr/>
    </dgm:pt>
    <dgm:pt modelId="{B4372370-1999-4C56-9F8B-85C9FF66C4C9}" type="pres">
      <dgm:prSet presAssocID="{ADD1B9EA-7374-4562-BA26-B9494312E8BE}" presName="circleB" presStyleLbl="node1" presStyleIdx="5" presStyleCnt="7"/>
      <dgm:spPr/>
    </dgm:pt>
    <dgm:pt modelId="{67CA4488-0AF1-4028-97C0-2488325D2C35}" type="pres">
      <dgm:prSet presAssocID="{ADD1B9EA-7374-4562-BA26-B9494312E8BE}" presName="spaceB" presStyleCnt="0"/>
      <dgm:spPr/>
    </dgm:pt>
    <dgm:pt modelId="{6B0ED714-86BA-4FE3-9365-CB48AFAF79C0}" type="pres">
      <dgm:prSet presAssocID="{C11E3A15-0AD4-4B7F-9C71-47B2DEA8E9F7}" presName="space" presStyleCnt="0"/>
      <dgm:spPr/>
    </dgm:pt>
    <dgm:pt modelId="{36C22989-5F44-4CF8-A8BB-5C08A1E74FDA}" type="pres">
      <dgm:prSet presAssocID="{433AEF45-D4AC-44C3-A163-6DE1032B8C51}" presName="compositeA" presStyleCnt="0"/>
      <dgm:spPr/>
    </dgm:pt>
    <dgm:pt modelId="{C2DBB4C5-785B-4A3B-A8AB-A69933B2A8FA}" type="pres">
      <dgm:prSet presAssocID="{433AEF45-D4AC-44C3-A163-6DE1032B8C51}" presName="textA" presStyleLbl="revTx" presStyleIdx="6" presStyleCnt="7" custScaleY="71345">
        <dgm:presLayoutVars>
          <dgm:bulletEnabled val="1"/>
        </dgm:presLayoutVars>
      </dgm:prSet>
      <dgm:spPr/>
    </dgm:pt>
    <dgm:pt modelId="{573E7693-0EF1-4334-82C3-0468FE321BEB}" type="pres">
      <dgm:prSet presAssocID="{433AEF45-D4AC-44C3-A163-6DE1032B8C51}" presName="circleA" presStyleLbl="node1" presStyleIdx="6" presStyleCnt="7"/>
      <dgm:spPr/>
    </dgm:pt>
    <dgm:pt modelId="{89B80E18-7BE2-4D49-B09E-4C448915D7E2}" type="pres">
      <dgm:prSet presAssocID="{433AEF45-D4AC-44C3-A163-6DE1032B8C51}" presName="spaceA" presStyleCnt="0"/>
      <dgm:spPr/>
    </dgm:pt>
  </dgm:ptLst>
  <dgm:cxnLst>
    <dgm:cxn modelId="{6CF5DA0A-A7EA-4F74-AD39-D493EA063E9E}" srcId="{87D15CD9-0FC9-4398-8FE8-FFD08C7CE35A}" destId="{433AEF45-D4AC-44C3-A163-6DE1032B8C51}" srcOrd="6" destOrd="0" parTransId="{084627D6-6871-4729-8297-ABAE839EBD0B}" sibTransId="{D4113E44-B439-4556-8559-27353918652E}"/>
    <dgm:cxn modelId="{6CDBB617-9251-407B-B5F6-ECC8CB1C25F6}" srcId="{87D15CD9-0FC9-4398-8FE8-FFD08C7CE35A}" destId="{FD1125B7-D486-481B-BD62-EC8E44169DA4}" srcOrd="3" destOrd="0" parTransId="{BB0EB525-A7B8-489E-A632-0D2CEDC7D5E6}" sibTransId="{426413EA-D25D-4D1B-9B3B-CB8D2F7A2F82}"/>
    <dgm:cxn modelId="{26C1A019-4BBC-481D-939E-C99A510202E4}" type="presOf" srcId="{433AEF45-D4AC-44C3-A163-6DE1032B8C51}" destId="{C2DBB4C5-785B-4A3B-A8AB-A69933B2A8FA}" srcOrd="0" destOrd="0" presId="urn:microsoft.com/office/officeart/2005/8/layout/hProcess11"/>
    <dgm:cxn modelId="{01B11137-692F-4FB3-853A-45BE337692FC}" type="presOf" srcId="{873641FA-46BB-40FD-B1BC-3F05E25C736C}" destId="{FBB8BE99-FB00-4502-A575-A9A9EA909035}" srcOrd="0" destOrd="0" presId="urn:microsoft.com/office/officeart/2005/8/layout/hProcess11"/>
    <dgm:cxn modelId="{0B1CF138-EA33-4304-86CF-E00B947EA78C}" srcId="{87D15CD9-0FC9-4398-8FE8-FFD08C7CE35A}" destId="{A16586A0-8A2B-4EC6-937F-BBC0AFDD180F}" srcOrd="1" destOrd="0" parTransId="{9492DD9A-8087-4F02-9B19-7EFAEAF6A412}" sibTransId="{D1BB134C-C426-4D3F-A6DE-8EE755BEC796}"/>
    <dgm:cxn modelId="{C722033C-065A-4913-AF70-687CE99DFB80}" srcId="{87D15CD9-0FC9-4398-8FE8-FFD08C7CE35A}" destId="{873641FA-46BB-40FD-B1BC-3F05E25C736C}" srcOrd="4" destOrd="0" parTransId="{1F9EEC26-C493-41C5-B18F-6D4010A0C855}" sibTransId="{8B520C3E-8CDD-4309-BDB2-B6AB665177FE}"/>
    <dgm:cxn modelId="{4979C345-406B-4FB4-8F6B-F87A74ED42D2}" type="presOf" srcId="{FD1125B7-D486-481B-BD62-EC8E44169DA4}" destId="{F7D08C4C-A59A-49A4-BF3D-512C93C475F6}" srcOrd="0" destOrd="0" presId="urn:microsoft.com/office/officeart/2005/8/layout/hProcess11"/>
    <dgm:cxn modelId="{A6E91C53-CE90-4ABA-A5D0-43CA5B27B803}" srcId="{87D15CD9-0FC9-4398-8FE8-FFD08C7CE35A}" destId="{2768EDA0-9BBA-437E-92B0-680360162A18}" srcOrd="0" destOrd="0" parTransId="{6DC54D62-41C5-4F37-B200-67B863D2BB66}" sibTransId="{98AE0C0E-1977-46DF-B242-1DFA6417EACA}"/>
    <dgm:cxn modelId="{D05EF357-36ED-4960-ACE0-947D553DC60D}" type="presOf" srcId="{2768EDA0-9BBA-437E-92B0-680360162A18}" destId="{B78C631F-E657-4C23-9E5F-5AD18DB7037C}" srcOrd="0" destOrd="0" presId="urn:microsoft.com/office/officeart/2005/8/layout/hProcess11"/>
    <dgm:cxn modelId="{ABA1B78B-7CC6-4E73-8DDF-45FF74AC48F5}" type="presOf" srcId="{A16586A0-8A2B-4EC6-937F-BBC0AFDD180F}" destId="{FB6EE0C5-D796-4643-ACE7-C50C234EB0D1}" srcOrd="0" destOrd="0" presId="urn:microsoft.com/office/officeart/2005/8/layout/hProcess11"/>
    <dgm:cxn modelId="{27B45CA6-5D56-4CFB-9B77-E4AE6F0C6F69}" type="presOf" srcId="{87D15CD9-0FC9-4398-8FE8-FFD08C7CE35A}" destId="{1F66C0FF-1FD9-4E8F-A0F0-902779CE1952}" srcOrd="0" destOrd="0" presId="urn:microsoft.com/office/officeart/2005/8/layout/hProcess11"/>
    <dgm:cxn modelId="{0822F8AB-3DE1-4868-824F-00EF7BE25E63}" type="presOf" srcId="{48E6A265-D2CF-41A2-B20E-FE668854DFBC}" destId="{F09DF6C7-BBEC-4A62-B245-500999D24012}" srcOrd="0" destOrd="0" presId="urn:microsoft.com/office/officeart/2005/8/layout/hProcess11"/>
    <dgm:cxn modelId="{F1B24BC6-EB0A-4A67-8A95-A551CD333F80}" srcId="{87D15CD9-0FC9-4398-8FE8-FFD08C7CE35A}" destId="{48E6A265-D2CF-41A2-B20E-FE668854DFBC}" srcOrd="2" destOrd="0" parTransId="{4762BEBC-3B9D-4526-9821-23143D6AEDB5}" sibTransId="{5A65A41E-0155-45CB-88FE-E59E78BF6EE7}"/>
    <dgm:cxn modelId="{113217EA-5B11-4154-9833-CE0D6932AB14}" type="presOf" srcId="{ADD1B9EA-7374-4562-BA26-B9494312E8BE}" destId="{EBF721F9-3A77-4452-8B08-645EC5ABB36B}" srcOrd="0" destOrd="0" presId="urn:microsoft.com/office/officeart/2005/8/layout/hProcess11"/>
    <dgm:cxn modelId="{74374BFD-D8B7-49CC-8E77-2C9F3801861E}" srcId="{87D15CD9-0FC9-4398-8FE8-FFD08C7CE35A}" destId="{ADD1B9EA-7374-4562-BA26-B9494312E8BE}" srcOrd="5" destOrd="0" parTransId="{2CE86D5E-DF9B-456D-932E-87D321E8E186}" sibTransId="{C11E3A15-0AD4-4B7F-9C71-47B2DEA8E9F7}"/>
    <dgm:cxn modelId="{BD1F6053-C2DF-43AA-BC91-0BB7C2CAF5C6}" type="presParOf" srcId="{1F66C0FF-1FD9-4E8F-A0F0-902779CE1952}" destId="{1BE7A1FA-DDBF-4EB9-A999-4812DDA0CB03}" srcOrd="0" destOrd="0" presId="urn:microsoft.com/office/officeart/2005/8/layout/hProcess11"/>
    <dgm:cxn modelId="{A018379C-D7EC-4763-B5A9-178B8CDCB2D3}" type="presParOf" srcId="{1F66C0FF-1FD9-4E8F-A0F0-902779CE1952}" destId="{B56805AB-BE34-4A8B-8DD4-231AF3AE1CCA}" srcOrd="1" destOrd="0" presId="urn:microsoft.com/office/officeart/2005/8/layout/hProcess11"/>
    <dgm:cxn modelId="{DB9CD917-779A-422F-BEC3-57D3522AADB4}" type="presParOf" srcId="{B56805AB-BE34-4A8B-8DD4-231AF3AE1CCA}" destId="{0F206434-6D1A-4DB0-91BE-36171677CAFD}" srcOrd="0" destOrd="0" presId="urn:microsoft.com/office/officeart/2005/8/layout/hProcess11"/>
    <dgm:cxn modelId="{A99C890F-FDB6-4325-977F-5770FD9DDBE0}" type="presParOf" srcId="{0F206434-6D1A-4DB0-91BE-36171677CAFD}" destId="{B78C631F-E657-4C23-9E5F-5AD18DB7037C}" srcOrd="0" destOrd="0" presId="urn:microsoft.com/office/officeart/2005/8/layout/hProcess11"/>
    <dgm:cxn modelId="{CA5C11E5-B2BD-409A-AD80-F46715E014A4}" type="presParOf" srcId="{0F206434-6D1A-4DB0-91BE-36171677CAFD}" destId="{6D95E1E0-194E-4BBF-A730-EFA6D43225D0}" srcOrd="1" destOrd="0" presId="urn:microsoft.com/office/officeart/2005/8/layout/hProcess11"/>
    <dgm:cxn modelId="{3298FA7D-E930-416B-AB35-FF55DE4A6855}" type="presParOf" srcId="{0F206434-6D1A-4DB0-91BE-36171677CAFD}" destId="{FA0C7A5E-6054-4835-B9F0-00732280A5FC}" srcOrd="2" destOrd="0" presId="urn:microsoft.com/office/officeart/2005/8/layout/hProcess11"/>
    <dgm:cxn modelId="{46A72D88-EA61-47B6-86D3-39A4CA01837A}" type="presParOf" srcId="{B56805AB-BE34-4A8B-8DD4-231AF3AE1CCA}" destId="{47A58498-3439-417B-88B2-0AF83BB54C4D}" srcOrd="1" destOrd="0" presId="urn:microsoft.com/office/officeart/2005/8/layout/hProcess11"/>
    <dgm:cxn modelId="{E4A2BB5E-B647-4316-98B9-6184FDD7E41E}" type="presParOf" srcId="{B56805AB-BE34-4A8B-8DD4-231AF3AE1CCA}" destId="{6AACFFF8-84DB-4F7E-9530-A6DE4EB4B113}" srcOrd="2" destOrd="0" presId="urn:microsoft.com/office/officeart/2005/8/layout/hProcess11"/>
    <dgm:cxn modelId="{886A49FC-452E-46D5-81A1-8FF785CE787E}" type="presParOf" srcId="{6AACFFF8-84DB-4F7E-9530-A6DE4EB4B113}" destId="{FB6EE0C5-D796-4643-ACE7-C50C234EB0D1}" srcOrd="0" destOrd="0" presId="urn:microsoft.com/office/officeart/2005/8/layout/hProcess11"/>
    <dgm:cxn modelId="{ADFFDDF5-C25C-4DF0-8366-81FD8F4EE0D2}" type="presParOf" srcId="{6AACFFF8-84DB-4F7E-9530-A6DE4EB4B113}" destId="{852D33FD-4973-4AD9-AB4D-B8D8BAAFBC39}" srcOrd="1" destOrd="0" presId="urn:microsoft.com/office/officeart/2005/8/layout/hProcess11"/>
    <dgm:cxn modelId="{04E4BD49-3820-4BEE-8409-6F5EB4BE6126}" type="presParOf" srcId="{6AACFFF8-84DB-4F7E-9530-A6DE4EB4B113}" destId="{FEDCB046-28DF-4440-8088-C7CFCD222F32}" srcOrd="2" destOrd="0" presId="urn:microsoft.com/office/officeart/2005/8/layout/hProcess11"/>
    <dgm:cxn modelId="{87E5827D-9945-4F97-8E95-0D180C05FD74}" type="presParOf" srcId="{B56805AB-BE34-4A8B-8DD4-231AF3AE1CCA}" destId="{766EBF10-62EB-47FD-838A-8A08C163EBAF}" srcOrd="3" destOrd="0" presId="urn:microsoft.com/office/officeart/2005/8/layout/hProcess11"/>
    <dgm:cxn modelId="{0199DBFB-3067-4BB9-8529-557F57B24906}" type="presParOf" srcId="{B56805AB-BE34-4A8B-8DD4-231AF3AE1CCA}" destId="{79B4B660-3238-4D8E-8AA7-93DBD24F7D09}" srcOrd="4" destOrd="0" presId="urn:microsoft.com/office/officeart/2005/8/layout/hProcess11"/>
    <dgm:cxn modelId="{29BE9225-E3ED-44EA-AC55-A9BF7848302B}" type="presParOf" srcId="{79B4B660-3238-4D8E-8AA7-93DBD24F7D09}" destId="{F09DF6C7-BBEC-4A62-B245-500999D24012}" srcOrd="0" destOrd="0" presId="urn:microsoft.com/office/officeart/2005/8/layout/hProcess11"/>
    <dgm:cxn modelId="{CF8B337B-4072-4169-98E4-D4E90D504E65}" type="presParOf" srcId="{79B4B660-3238-4D8E-8AA7-93DBD24F7D09}" destId="{26FA7B75-2A0F-4B42-B0EA-4A9D50746E64}" srcOrd="1" destOrd="0" presId="urn:microsoft.com/office/officeart/2005/8/layout/hProcess11"/>
    <dgm:cxn modelId="{8BE47533-D532-4C83-AD01-72C0A8D7522B}" type="presParOf" srcId="{79B4B660-3238-4D8E-8AA7-93DBD24F7D09}" destId="{906032AA-3ED2-46CA-AA37-11A5E8598884}" srcOrd="2" destOrd="0" presId="urn:microsoft.com/office/officeart/2005/8/layout/hProcess11"/>
    <dgm:cxn modelId="{6671BF56-B0A0-4D3A-9885-1D712DA44C02}" type="presParOf" srcId="{B56805AB-BE34-4A8B-8DD4-231AF3AE1CCA}" destId="{949DC086-011C-4427-A75D-F53E3DECBD80}" srcOrd="5" destOrd="0" presId="urn:microsoft.com/office/officeart/2005/8/layout/hProcess11"/>
    <dgm:cxn modelId="{6204B03B-8A54-4491-8CD8-CB0BF283B2CC}" type="presParOf" srcId="{B56805AB-BE34-4A8B-8DD4-231AF3AE1CCA}" destId="{2C57C5FA-E5BD-4926-B12A-C24FE6750DF8}" srcOrd="6" destOrd="0" presId="urn:microsoft.com/office/officeart/2005/8/layout/hProcess11"/>
    <dgm:cxn modelId="{96DA0504-2169-4752-A87C-09FFC26E008B}" type="presParOf" srcId="{2C57C5FA-E5BD-4926-B12A-C24FE6750DF8}" destId="{F7D08C4C-A59A-49A4-BF3D-512C93C475F6}" srcOrd="0" destOrd="0" presId="urn:microsoft.com/office/officeart/2005/8/layout/hProcess11"/>
    <dgm:cxn modelId="{76A30479-92EB-44C6-BBCF-1483754DE2D2}" type="presParOf" srcId="{2C57C5FA-E5BD-4926-B12A-C24FE6750DF8}" destId="{F01F7C7E-7841-446E-AD65-9A9C70617817}" srcOrd="1" destOrd="0" presId="urn:microsoft.com/office/officeart/2005/8/layout/hProcess11"/>
    <dgm:cxn modelId="{3B2CF7F7-C2DA-4858-87BE-780511FA07F9}" type="presParOf" srcId="{2C57C5FA-E5BD-4926-B12A-C24FE6750DF8}" destId="{146BA7C6-E4BD-4253-83A1-E2D2C4859D47}" srcOrd="2" destOrd="0" presId="urn:microsoft.com/office/officeart/2005/8/layout/hProcess11"/>
    <dgm:cxn modelId="{2DC01F5A-CFE4-4E92-93EC-27D331917765}" type="presParOf" srcId="{B56805AB-BE34-4A8B-8DD4-231AF3AE1CCA}" destId="{7599F661-6209-4B99-9A4B-F682478F71A6}" srcOrd="7" destOrd="0" presId="urn:microsoft.com/office/officeart/2005/8/layout/hProcess11"/>
    <dgm:cxn modelId="{5C5D71C7-0C55-4E2F-876F-F7F842573632}" type="presParOf" srcId="{B56805AB-BE34-4A8B-8DD4-231AF3AE1CCA}" destId="{E139A1B0-4F88-4634-B648-30E5CC1A5630}" srcOrd="8" destOrd="0" presId="urn:microsoft.com/office/officeart/2005/8/layout/hProcess11"/>
    <dgm:cxn modelId="{33E5C699-BEDC-4ED4-949F-AF46C48B430A}" type="presParOf" srcId="{E139A1B0-4F88-4634-B648-30E5CC1A5630}" destId="{FBB8BE99-FB00-4502-A575-A9A9EA909035}" srcOrd="0" destOrd="0" presId="urn:microsoft.com/office/officeart/2005/8/layout/hProcess11"/>
    <dgm:cxn modelId="{0D220CFF-3242-4C39-9DDC-28445DA4BAE9}" type="presParOf" srcId="{E139A1B0-4F88-4634-B648-30E5CC1A5630}" destId="{2DDFE314-84E8-45D8-B7ED-784814B3D767}" srcOrd="1" destOrd="0" presId="urn:microsoft.com/office/officeart/2005/8/layout/hProcess11"/>
    <dgm:cxn modelId="{FCBE0BB6-DFE3-422D-AD04-A6496D0BB1DE}" type="presParOf" srcId="{E139A1B0-4F88-4634-B648-30E5CC1A5630}" destId="{DFB2B3D1-0620-4F51-80EB-72DD8988F403}" srcOrd="2" destOrd="0" presId="urn:microsoft.com/office/officeart/2005/8/layout/hProcess11"/>
    <dgm:cxn modelId="{0F6A383F-75F9-43C4-BC8B-BA44953A113D}" type="presParOf" srcId="{B56805AB-BE34-4A8B-8DD4-231AF3AE1CCA}" destId="{01B665C6-E522-4445-ADD1-DE84B9DE2FC8}" srcOrd="9" destOrd="0" presId="urn:microsoft.com/office/officeart/2005/8/layout/hProcess11"/>
    <dgm:cxn modelId="{A2B0387F-34CE-454E-BFAD-63BD21631AAC}" type="presParOf" srcId="{B56805AB-BE34-4A8B-8DD4-231AF3AE1CCA}" destId="{E08DC9B2-39EC-4B52-9E93-7E619E71C1B2}" srcOrd="10" destOrd="0" presId="urn:microsoft.com/office/officeart/2005/8/layout/hProcess11"/>
    <dgm:cxn modelId="{654D2F96-C0FE-4158-9941-DC06F4F16AF3}" type="presParOf" srcId="{E08DC9B2-39EC-4B52-9E93-7E619E71C1B2}" destId="{EBF721F9-3A77-4452-8B08-645EC5ABB36B}" srcOrd="0" destOrd="0" presId="urn:microsoft.com/office/officeart/2005/8/layout/hProcess11"/>
    <dgm:cxn modelId="{D32D05DB-1623-429D-9A50-FB11508C3580}" type="presParOf" srcId="{E08DC9B2-39EC-4B52-9E93-7E619E71C1B2}" destId="{B4372370-1999-4C56-9F8B-85C9FF66C4C9}" srcOrd="1" destOrd="0" presId="urn:microsoft.com/office/officeart/2005/8/layout/hProcess11"/>
    <dgm:cxn modelId="{6E9C5080-5BDE-44B3-9C6C-D59A605E250B}" type="presParOf" srcId="{E08DC9B2-39EC-4B52-9E93-7E619E71C1B2}" destId="{67CA4488-0AF1-4028-97C0-2488325D2C35}" srcOrd="2" destOrd="0" presId="urn:microsoft.com/office/officeart/2005/8/layout/hProcess11"/>
    <dgm:cxn modelId="{2EBD03CA-75DA-450A-AA40-CEFA4580D6C9}" type="presParOf" srcId="{B56805AB-BE34-4A8B-8DD4-231AF3AE1CCA}" destId="{6B0ED714-86BA-4FE3-9365-CB48AFAF79C0}" srcOrd="11" destOrd="0" presId="urn:microsoft.com/office/officeart/2005/8/layout/hProcess11"/>
    <dgm:cxn modelId="{544DBFFE-E9E7-4804-8824-AAFBD52E91AE}" type="presParOf" srcId="{B56805AB-BE34-4A8B-8DD4-231AF3AE1CCA}" destId="{36C22989-5F44-4CF8-A8BB-5C08A1E74FDA}" srcOrd="12" destOrd="0" presId="urn:microsoft.com/office/officeart/2005/8/layout/hProcess11"/>
    <dgm:cxn modelId="{EC7E8757-9764-4670-8715-AA006CA0EDF1}" type="presParOf" srcId="{36C22989-5F44-4CF8-A8BB-5C08A1E74FDA}" destId="{C2DBB4C5-785B-4A3B-A8AB-A69933B2A8FA}" srcOrd="0" destOrd="0" presId="urn:microsoft.com/office/officeart/2005/8/layout/hProcess11"/>
    <dgm:cxn modelId="{C12689E3-FFDD-4DC6-A8E3-D56D69C1CBFF}" type="presParOf" srcId="{36C22989-5F44-4CF8-A8BB-5C08A1E74FDA}" destId="{573E7693-0EF1-4334-82C3-0468FE321BEB}" srcOrd="1" destOrd="0" presId="urn:microsoft.com/office/officeart/2005/8/layout/hProcess11"/>
    <dgm:cxn modelId="{535E8BAF-9DF7-4DB1-8157-07D7D1AB0D88}" type="presParOf" srcId="{36C22989-5F44-4CF8-A8BB-5C08A1E74FDA}" destId="{89B80E18-7BE2-4D49-B09E-4C448915D7E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7A1FA-DDBF-4EB9-A999-4812DDA0CB03}">
      <dsp:nvSpPr>
        <dsp:cNvPr id="0" name=""/>
        <dsp:cNvSpPr/>
      </dsp:nvSpPr>
      <dsp:spPr>
        <a:xfrm>
          <a:off x="0" y="1305401"/>
          <a:ext cx="10515600" cy="1740535"/>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C631F-E657-4C23-9E5F-5AD18DB7037C}">
      <dsp:nvSpPr>
        <dsp:cNvPr id="0" name=""/>
        <dsp:cNvSpPr/>
      </dsp:nvSpPr>
      <dsp:spPr>
        <a:xfrm>
          <a:off x="2049" y="95133"/>
          <a:ext cx="1233837" cy="1360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a:t>Overdue, Courtesy, Autorenewal Notices</a:t>
          </a:r>
        </a:p>
      </dsp:txBody>
      <dsp:txXfrm>
        <a:off x="2049" y="95133"/>
        <a:ext cx="1233837" cy="1360001"/>
      </dsp:txXfrm>
    </dsp:sp>
    <dsp:sp modelId="{6D95E1E0-194E-4BBF-A730-EFA6D43225D0}">
      <dsp:nvSpPr>
        <dsp:cNvPr id="0" name=""/>
        <dsp:cNvSpPr/>
      </dsp:nvSpPr>
      <dsp:spPr>
        <a:xfrm>
          <a:off x="401401" y="1862968"/>
          <a:ext cx="435133" cy="43513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6EE0C5-D796-4643-ACE7-C50C234EB0D1}">
      <dsp:nvSpPr>
        <dsp:cNvPr id="0" name=""/>
        <dsp:cNvSpPr/>
      </dsp:nvSpPr>
      <dsp:spPr>
        <a:xfrm>
          <a:off x="1297578" y="2758743"/>
          <a:ext cx="1686766" cy="15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a:t>Custom Long Overdue (removes lost items &gt; 365 overdue)</a:t>
          </a:r>
        </a:p>
      </dsp:txBody>
      <dsp:txXfrm>
        <a:off x="1297578" y="2758743"/>
        <a:ext cx="1686766" cy="1543280"/>
      </dsp:txXfrm>
    </dsp:sp>
    <dsp:sp modelId="{852D33FD-4973-4AD9-AB4D-B8D8BAAFBC39}">
      <dsp:nvSpPr>
        <dsp:cNvPr id="0" name=""/>
        <dsp:cNvSpPr/>
      </dsp:nvSpPr>
      <dsp:spPr>
        <a:xfrm>
          <a:off x="1923394" y="2007415"/>
          <a:ext cx="435133" cy="435133"/>
        </a:xfrm>
        <a:prstGeom prst="ellipse">
          <a:avLst/>
        </a:prstGeom>
        <a:solidFill>
          <a:schemeClr val="accent4">
            <a:hueOff val="1732615"/>
            <a:satOff val="-7995"/>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9DF6C7-BBEC-4A62-B245-500999D24012}">
      <dsp:nvSpPr>
        <dsp:cNvPr id="0" name=""/>
        <dsp:cNvSpPr/>
      </dsp:nvSpPr>
      <dsp:spPr>
        <a:xfrm>
          <a:off x="3046036" y="112351"/>
          <a:ext cx="1233837" cy="129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a:t>Billing Notices</a:t>
          </a:r>
        </a:p>
      </dsp:txBody>
      <dsp:txXfrm>
        <a:off x="3046036" y="112351"/>
        <a:ext cx="1233837" cy="1291129"/>
      </dsp:txXfrm>
    </dsp:sp>
    <dsp:sp modelId="{26FA7B75-2A0F-4B42-B0EA-4A9D50746E64}">
      <dsp:nvSpPr>
        <dsp:cNvPr id="0" name=""/>
        <dsp:cNvSpPr/>
      </dsp:nvSpPr>
      <dsp:spPr>
        <a:xfrm>
          <a:off x="3445388" y="1845750"/>
          <a:ext cx="435133" cy="435133"/>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D08C4C-A59A-49A4-BF3D-512C93C475F6}">
      <dsp:nvSpPr>
        <dsp:cNvPr id="0" name=""/>
        <dsp:cNvSpPr/>
      </dsp:nvSpPr>
      <dsp:spPr>
        <a:xfrm>
          <a:off x="4341566" y="2862471"/>
          <a:ext cx="1233837" cy="1404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a:t>ILL in SWAN starts for some</a:t>
          </a:r>
        </a:p>
      </dsp:txBody>
      <dsp:txXfrm>
        <a:off x="4341566" y="2862471"/>
        <a:ext cx="1233837" cy="1404977"/>
      </dsp:txXfrm>
    </dsp:sp>
    <dsp:sp modelId="{F01F7C7E-7841-446E-AD65-9A9C70617817}">
      <dsp:nvSpPr>
        <dsp:cNvPr id="0" name=""/>
        <dsp:cNvSpPr/>
      </dsp:nvSpPr>
      <dsp:spPr>
        <a:xfrm>
          <a:off x="4718882" y="2041991"/>
          <a:ext cx="435133" cy="435133"/>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B8BE99-FB00-4502-A575-A9A9EA909035}">
      <dsp:nvSpPr>
        <dsp:cNvPr id="0" name=""/>
        <dsp:cNvSpPr/>
      </dsp:nvSpPr>
      <dsp:spPr>
        <a:xfrm>
          <a:off x="5637095" y="68581"/>
          <a:ext cx="1233837" cy="1466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a:t>Collection Reports</a:t>
          </a:r>
        </a:p>
      </dsp:txBody>
      <dsp:txXfrm>
        <a:off x="5637095" y="68581"/>
        <a:ext cx="1233837" cy="1466209"/>
      </dsp:txXfrm>
    </dsp:sp>
    <dsp:sp modelId="{2DDFE314-84E8-45D8-B7ED-784814B3D767}">
      <dsp:nvSpPr>
        <dsp:cNvPr id="0" name=""/>
        <dsp:cNvSpPr/>
      </dsp:nvSpPr>
      <dsp:spPr>
        <a:xfrm>
          <a:off x="6036446" y="1889520"/>
          <a:ext cx="435133" cy="435133"/>
        </a:xfrm>
        <a:prstGeom prst="ellips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721F9-3A77-4452-8B08-645EC5ABB36B}">
      <dsp:nvSpPr>
        <dsp:cNvPr id="0" name=""/>
        <dsp:cNvSpPr/>
      </dsp:nvSpPr>
      <dsp:spPr>
        <a:xfrm>
          <a:off x="6932624" y="2854521"/>
          <a:ext cx="1233837" cy="1415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a:t>ILL in SWAN for some</a:t>
          </a:r>
        </a:p>
      </dsp:txBody>
      <dsp:txXfrm>
        <a:off x="6932624" y="2854521"/>
        <a:ext cx="1233837" cy="1415577"/>
      </dsp:txXfrm>
    </dsp:sp>
    <dsp:sp modelId="{B4372370-1999-4C56-9F8B-85C9FF66C4C9}">
      <dsp:nvSpPr>
        <dsp:cNvPr id="0" name=""/>
        <dsp:cNvSpPr/>
      </dsp:nvSpPr>
      <dsp:spPr>
        <a:xfrm>
          <a:off x="7331975" y="2039341"/>
          <a:ext cx="435133" cy="435133"/>
        </a:xfrm>
        <a:prstGeom prst="ellipse">
          <a:avLst/>
        </a:prstGeom>
        <a:solidFill>
          <a:schemeClr val="accent4">
            <a:hueOff val="8663077"/>
            <a:satOff val="-39973"/>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DBB4C5-785B-4A3B-A8AB-A69933B2A8FA}">
      <dsp:nvSpPr>
        <dsp:cNvPr id="0" name=""/>
        <dsp:cNvSpPr/>
      </dsp:nvSpPr>
      <dsp:spPr>
        <a:xfrm>
          <a:off x="8228153" y="124687"/>
          <a:ext cx="1233837" cy="1241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a:t>RBP Resumes &amp; full ILL</a:t>
          </a:r>
        </a:p>
      </dsp:txBody>
      <dsp:txXfrm>
        <a:off x="8228153" y="124687"/>
        <a:ext cx="1233837" cy="1241784"/>
      </dsp:txXfrm>
    </dsp:sp>
    <dsp:sp modelId="{573E7693-0EF1-4334-82C3-0468FE321BEB}">
      <dsp:nvSpPr>
        <dsp:cNvPr id="0" name=""/>
        <dsp:cNvSpPr/>
      </dsp:nvSpPr>
      <dsp:spPr>
        <a:xfrm>
          <a:off x="8627505" y="1833414"/>
          <a:ext cx="435133" cy="435133"/>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212479" cy="482981"/>
          </a:xfrm>
          <a:prstGeom prst="rect">
            <a:avLst/>
          </a:prstGeom>
        </p:spPr>
        <p:txBody>
          <a:bodyPr vert="horz" lIns="97336" tIns="48668" rIns="97336" bIns="48668" rtlCol="0"/>
          <a:lstStyle>
            <a:lvl1pPr algn="l">
              <a:defRPr sz="1400"/>
            </a:lvl1pPr>
          </a:lstStyle>
          <a:p>
            <a:endParaRPr lang="en-US"/>
          </a:p>
        </p:txBody>
      </p:sp>
      <p:sp>
        <p:nvSpPr>
          <p:cNvPr id="3" name="Date Placeholder 2"/>
          <p:cNvSpPr>
            <a:spLocks noGrp="1"/>
          </p:cNvSpPr>
          <p:nvPr>
            <p:ph type="dt" idx="1"/>
          </p:nvPr>
        </p:nvSpPr>
        <p:spPr>
          <a:xfrm>
            <a:off x="4199218" y="3"/>
            <a:ext cx="3212479" cy="482981"/>
          </a:xfrm>
          <a:prstGeom prst="rect">
            <a:avLst/>
          </a:prstGeom>
        </p:spPr>
        <p:txBody>
          <a:bodyPr vert="horz" lIns="97336" tIns="48668" rIns="97336" bIns="48668" rtlCol="0"/>
          <a:lstStyle>
            <a:lvl1pPr algn="r">
              <a:defRPr sz="1400"/>
            </a:lvl1pPr>
          </a:lstStyle>
          <a:p>
            <a:fld id="{59FDD38E-B3A6-4124-9A81-90EA4989D489}" type="datetimeFigureOut">
              <a:rPr lang="en-US" smtClean="0"/>
              <a:t>7/7/2020</a:t>
            </a:fld>
            <a:endParaRPr lang="en-US"/>
          </a:p>
        </p:txBody>
      </p:sp>
      <p:sp>
        <p:nvSpPr>
          <p:cNvPr id="4" name="Slide Image Placeholder 3"/>
          <p:cNvSpPr>
            <a:spLocks noGrp="1" noRot="1" noChangeAspect="1"/>
          </p:cNvSpPr>
          <p:nvPr>
            <p:ph type="sldImg" idx="2"/>
          </p:nvPr>
        </p:nvSpPr>
        <p:spPr>
          <a:xfrm>
            <a:off x="819150" y="1203325"/>
            <a:ext cx="5775325" cy="3248025"/>
          </a:xfrm>
          <a:prstGeom prst="rect">
            <a:avLst/>
          </a:prstGeom>
          <a:noFill/>
          <a:ln w="12700">
            <a:solidFill>
              <a:prstClr val="black"/>
            </a:solidFill>
          </a:ln>
        </p:spPr>
        <p:txBody>
          <a:bodyPr vert="horz" lIns="97336" tIns="48668" rIns="97336" bIns="48668" rtlCol="0" anchor="ctr"/>
          <a:lstStyle/>
          <a:p>
            <a:endParaRPr lang="en-US"/>
          </a:p>
        </p:txBody>
      </p:sp>
      <p:sp>
        <p:nvSpPr>
          <p:cNvPr id="5" name="Notes Placeholder 4"/>
          <p:cNvSpPr>
            <a:spLocks noGrp="1"/>
          </p:cNvSpPr>
          <p:nvPr>
            <p:ph type="body" sz="quarter" idx="3"/>
          </p:nvPr>
        </p:nvSpPr>
        <p:spPr>
          <a:xfrm>
            <a:off x="741342" y="4632611"/>
            <a:ext cx="5930731" cy="3790319"/>
          </a:xfrm>
          <a:prstGeom prst="rect">
            <a:avLst/>
          </a:prstGeom>
        </p:spPr>
        <p:txBody>
          <a:bodyPr vert="horz" lIns="97336" tIns="48668" rIns="97336" bIns="486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43225"/>
            <a:ext cx="3212479" cy="482980"/>
          </a:xfrm>
          <a:prstGeom prst="rect">
            <a:avLst/>
          </a:prstGeom>
        </p:spPr>
        <p:txBody>
          <a:bodyPr vert="horz" lIns="97336" tIns="48668" rIns="97336" bIns="48668" rtlCol="0" anchor="b"/>
          <a:lstStyle>
            <a:lvl1pPr algn="l">
              <a:defRPr sz="1400"/>
            </a:lvl1pPr>
          </a:lstStyle>
          <a:p>
            <a:endParaRPr lang="en-US"/>
          </a:p>
        </p:txBody>
      </p:sp>
      <p:sp>
        <p:nvSpPr>
          <p:cNvPr id="7" name="Slide Number Placeholder 6"/>
          <p:cNvSpPr>
            <a:spLocks noGrp="1"/>
          </p:cNvSpPr>
          <p:nvPr>
            <p:ph type="sldNum" sz="quarter" idx="5"/>
          </p:nvPr>
        </p:nvSpPr>
        <p:spPr>
          <a:xfrm>
            <a:off x="4199218" y="9143225"/>
            <a:ext cx="3212479" cy="482980"/>
          </a:xfrm>
          <a:prstGeom prst="rect">
            <a:avLst/>
          </a:prstGeom>
        </p:spPr>
        <p:txBody>
          <a:bodyPr vert="horz" lIns="97336" tIns="48668" rIns="97336" bIns="48668" rtlCol="0" anchor="b"/>
          <a:lstStyle>
            <a:lvl1pPr algn="r">
              <a:defRPr sz="1400"/>
            </a:lvl1pPr>
          </a:lstStyle>
          <a:p>
            <a:fld id="{B147AC19-F7E6-4684-8584-99BB39F5AFFB}" type="slidenum">
              <a:rPr lang="en-US" smtClean="0"/>
              <a:t>‹#›</a:t>
            </a:fld>
            <a:endParaRPr lang="en-US"/>
          </a:p>
        </p:txBody>
      </p:sp>
    </p:spTree>
    <p:extLst>
      <p:ext uri="{BB962C8B-B14F-4D97-AF65-F5344CB8AC3E}">
        <p14:creationId xmlns:p14="http://schemas.microsoft.com/office/powerpoint/2010/main" val="63149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47AC19-F7E6-4684-8584-99BB39F5AFFB}" type="slidenum">
              <a:rPr lang="en-US" smtClean="0"/>
              <a:t>1</a:t>
            </a:fld>
            <a:endParaRPr lang="en-US"/>
          </a:p>
        </p:txBody>
      </p:sp>
    </p:spTree>
    <p:extLst>
      <p:ext uri="{BB962C8B-B14F-4D97-AF65-F5344CB8AC3E}">
        <p14:creationId xmlns:p14="http://schemas.microsoft.com/office/powerpoint/2010/main" val="1229884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12</a:t>
            </a:fld>
            <a:endParaRPr lang="en-US"/>
          </a:p>
        </p:txBody>
      </p:sp>
    </p:spTree>
    <p:extLst>
      <p:ext uri="{BB962C8B-B14F-4D97-AF65-F5344CB8AC3E}">
        <p14:creationId xmlns:p14="http://schemas.microsoft.com/office/powerpoint/2010/main" val="1927269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13</a:t>
            </a:fld>
            <a:endParaRPr lang="en-US"/>
          </a:p>
        </p:txBody>
      </p:sp>
    </p:spTree>
    <p:extLst>
      <p:ext uri="{BB962C8B-B14F-4D97-AF65-F5344CB8AC3E}">
        <p14:creationId xmlns:p14="http://schemas.microsoft.com/office/powerpoint/2010/main" val="1572029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 have the full month of June to compare, we can see that consortium-wide our holds placed is just about back to normal. However, individual libraries may be experiencing a much different impact. Downers Grove is shown on the left. They experienced nearly a 30% increase in holds placed in June vs February. </a:t>
            </a:r>
          </a:p>
        </p:txBody>
      </p:sp>
      <p:sp>
        <p:nvSpPr>
          <p:cNvPr id="4" name="Slide Number Placeholder 3"/>
          <p:cNvSpPr>
            <a:spLocks noGrp="1"/>
          </p:cNvSpPr>
          <p:nvPr>
            <p:ph type="sldNum" sz="quarter" idx="5"/>
          </p:nvPr>
        </p:nvSpPr>
        <p:spPr/>
        <p:txBody>
          <a:bodyPr/>
          <a:lstStyle/>
          <a:p>
            <a:fld id="{B147AC19-F7E6-4684-8584-99BB39F5AFFB}" type="slidenum">
              <a:rPr lang="en-US" smtClean="0"/>
              <a:t>14</a:t>
            </a:fld>
            <a:endParaRPr lang="en-US"/>
          </a:p>
        </p:txBody>
      </p:sp>
    </p:spTree>
    <p:extLst>
      <p:ext uri="{BB962C8B-B14F-4D97-AF65-F5344CB8AC3E}">
        <p14:creationId xmlns:p14="http://schemas.microsoft.com/office/powerpoint/2010/main" val="2794888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16</a:t>
            </a:fld>
            <a:endParaRPr lang="en-US"/>
          </a:p>
        </p:txBody>
      </p:sp>
    </p:spTree>
    <p:extLst>
      <p:ext uri="{BB962C8B-B14F-4D97-AF65-F5344CB8AC3E}">
        <p14:creationId xmlns:p14="http://schemas.microsoft.com/office/powerpoint/2010/main" val="2740225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Dawne speaking:</a:t>
            </a:r>
          </a:p>
        </p:txBody>
      </p:sp>
      <p:sp>
        <p:nvSpPr>
          <p:cNvPr id="4" name="Slide Number Placeholder 3"/>
          <p:cNvSpPr>
            <a:spLocks noGrp="1"/>
          </p:cNvSpPr>
          <p:nvPr>
            <p:ph type="sldNum" sz="quarter" idx="5"/>
          </p:nvPr>
        </p:nvSpPr>
        <p:spPr/>
        <p:txBody>
          <a:bodyPr/>
          <a:lstStyle/>
          <a:p>
            <a:fld id="{B147AC19-F7E6-4684-8584-99BB39F5AFFB}" type="slidenum">
              <a:rPr lang="en-US" smtClean="0"/>
              <a:t>17</a:t>
            </a:fld>
            <a:endParaRPr lang="en-US"/>
          </a:p>
        </p:txBody>
      </p:sp>
    </p:spTree>
    <p:extLst>
      <p:ext uri="{BB962C8B-B14F-4D97-AF65-F5344CB8AC3E}">
        <p14:creationId xmlns:p14="http://schemas.microsoft.com/office/powerpoint/2010/main" val="3503757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20</a:t>
            </a:fld>
            <a:endParaRPr lang="en-US"/>
          </a:p>
        </p:txBody>
      </p:sp>
    </p:spTree>
    <p:extLst>
      <p:ext uri="{BB962C8B-B14F-4D97-AF65-F5344CB8AC3E}">
        <p14:creationId xmlns:p14="http://schemas.microsoft.com/office/powerpoint/2010/main" val="2811468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22</a:t>
            </a:fld>
            <a:endParaRPr lang="en-US"/>
          </a:p>
        </p:txBody>
      </p:sp>
    </p:spTree>
    <p:extLst>
      <p:ext uri="{BB962C8B-B14F-4D97-AF65-F5344CB8AC3E}">
        <p14:creationId xmlns:p14="http://schemas.microsoft.com/office/powerpoint/2010/main" val="3172698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23</a:t>
            </a:fld>
            <a:endParaRPr lang="en-US"/>
          </a:p>
        </p:txBody>
      </p:sp>
    </p:spTree>
    <p:extLst>
      <p:ext uri="{BB962C8B-B14F-4D97-AF65-F5344CB8AC3E}">
        <p14:creationId xmlns:p14="http://schemas.microsoft.com/office/powerpoint/2010/main" val="1986369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24</a:t>
            </a:fld>
            <a:endParaRPr lang="en-US"/>
          </a:p>
        </p:txBody>
      </p:sp>
    </p:spTree>
    <p:extLst>
      <p:ext uri="{BB962C8B-B14F-4D97-AF65-F5344CB8AC3E}">
        <p14:creationId xmlns:p14="http://schemas.microsoft.com/office/powerpoint/2010/main" val="1406562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25</a:t>
            </a:fld>
            <a:endParaRPr lang="en-US"/>
          </a:p>
        </p:txBody>
      </p:sp>
    </p:spTree>
    <p:extLst>
      <p:ext uri="{BB962C8B-B14F-4D97-AF65-F5344CB8AC3E}">
        <p14:creationId xmlns:p14="http://schemas.microsoft.com/office/powerpoint/2010/main" val="173084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9663">
              <a:defRPr/>
            </a:pPr>
            <a:r>
              <a:rPr lang="en-US"/>
              <a:t>Aaron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a:t>
            </a:fld>
            <a:endParaRPr lang="en-US"/>
          </a:p>
        </p:txBody>
      </p:sp>
    </p:spTree>
    <p:extLst>
      <p:ext uri="{BB962C8B-B14F-4D97-AF65-F5344CB8AC3E}">
        <p14:creationId xmlns:p14="http://schemas.microsoft.com/office/powerpoint/2010/main" val="1457890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26</a:t>
            </a:fld>
            <a:endParaRPr lang="en-US"/>
          </a:p>
        </p:txBody>
      </p:sp>
    </p:spTree>
    <p:extLst>
      <p:ext uri="{BB962C8B-B14F-4D97-AF65-F5344CB8AC3E}">
        <p14:creationId xmlns:p14="http://schemas.microsoft.com/office/powerpoint/2010/main" val="385920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27</a:t>
            </a:fld>
            <a:endParaRPr lang="en-US"/>
          </a:p>
        </p:txBody>
      </p:sp>
    </p:spTree>
    <p:extLst>
      <p:ext uri="{BB962C8B-B14F-4D97-AF65-F5344CB8AC3E}">
        <p14:creationId xmlns:p14="http://schemas.microsoft.com/office/powerpoint/2010/main" val="2889629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28</a:t>
            </a:fld>
            <a:endParaRPr lang="en-US"/>
          </a:p>
        </p:txBody>
      </p:sp>
    </p:spTree>
    <p:extLst>
      <p:ext uri="{BB962C8B-B14F-4D97-AF65-F5344CB8AC3E}">
        <p14:creationId xmlns:p14="http://schemas.microsoft.com/office/powerpoint/2010/main" val="44875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29</a:t>
            </a:fld>
            <a:endParaRPr lang="en-US"/>
          </a:p>
        </p:txBody>
      </p:sp>
    </p:spTree>
    <p:extLst>
      <p:ext uri="{BB962C8B-B14F-4D97-AF65-F5344CB8AC3E}">
        <p14:creationId xmlns:p14="http://schemas.microsoft.com/office/powerpoint/2010/main" val="3167956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30</a:t>
            </a:fld>
            <a:endParaRPr lang="en-US"/>
          </a:p>
        </p:txBody>
      </p:sp>
    </p:spTree>
    <p:extLst>
      <p:ext uri="{BB962C8B-B14F-4D97-AF65-F5344CB8AC3E}">
        <p14:creationId xmlns:p14="http://schemas.microsoft.com/office/powerpoint/2010/main" val="3621759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31</a:t>
            </a:fld>
            <a:endParaRPr lang="en-US"/>
          </a:p>
        </p:txBody>
      </p:sp>
    </p:spTree>
    <p:extLst>
      <p:ext uri="{BB962C8B-B14F-4D97-AF65-F5344CB8AC3E}">
        <p14:creationId xmlns:p14="http://schemas.microsoft.com/office/powerpoint/2010/main" val="1150439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08">
              <a:defRPr/>
            </a:pPr>
            <a:r>
              <a:rPr lang="en-US"/>
              <a:t>Aaron speaking:</a:t>
            </a:r>
          </a:p>
          <a:p>
            <a:r>
              <a:rPr lang="en-US"/>
              <a:t>If you have questions, please contact SWAN via our online ticketing system. Also, SWAN training sessions, documentation, and resources are available from the SWAN Support Site. </a:t>
            </a:r>
          </a:p>
          <a:p>
            <a:endParaRPr lang="en-US"/>
          </a:p>
          <a:p>
            <a:r>
              <a:rPr lang="en-US"/>
              <a:t>You can submit a request for additional training through our online form.</a:t>
            </a:r>
          </a:p>
        </p:txBody>
      </p:sp>
      <p:sp>
        <p:nvSpPr>
          <p:cNvPr id="4" name="Slide Number Placeholder 3"/>
          <p:cNvSpPr>
            <a:spLocks noGrp="1"/>
          </p:cNvSpPr>
          <p:nvPr>
            <p:ph type="sldNum" sz="quarter" idx="5"/>
          </p:nvPr>
        </p:nvSpPr>
        <p:spPr/>
        <p:txBody>
          <a:bodyPr/>
          <a:lstStyle/>
          <a:p>
            <a:fld id="{B147AC19-F7E6-4684-8584-99BB39F5AFFB}" type="slidenum">
              <a:rPr lang="en-US" smtClean="0"/>
              <a:t>32</a:t>
            </a:fld>
            <a:endParaRPr lang="en-US"/>
          </a:p>
        </p:txBody>
      </p:sp>
    </p:spTree>
    <p:extLst>
      <p:ext uri="{BB962C8B-B14F-4D97-AF65-F5344CB8AC3E}">
        <p14:creationId xmlns:p14="http://schemas.microsoft.com/office/powerpoint/2010/main" val="802816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4</a:t>
            </a:fld>
            <a:endParaRPr lang="en-US"/>
          </a:p>
        </p:txBody>
      </p:sp>
    </p:spTree>
    <p:extLst>
      <p:ext uri="{BB962C8B-B14F-4D97-AF65-F5344CB8AC3E}">
        <p14:creationId xmlns:p14="http://schemas.microsoft.com/office/powerpoint/2010/main" val="1430503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5</a:t>
            </a:fld>
            <a:endParaRPr lang="en-US"/>
          </a:p>
        </p:txBody>
      </p:sp>
    </p:spTree>
    <p:extLst>
      <p:ext uri="{BB962C8B-B14F-4D97-AF65-F5344CB8AC3E}">
        <p14:creationId xmlns:p14="http://schemas.microsoft.com/office/powerpoint/2010/main" val="738718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6</a:t>
            </a:fld>
            <a:endParaRPr lang="en-US"/>
          </a:p>
        </p:txBody>
      </p:sp>
    </p:spTree>
    <p:extLst>
      <p:ext uri="{BB962C8B-B14F-4D97-AF65-F5344CB8AC3E}">
        <p14:creationId xmlns:p14="http://schemas.microsoft.com/office/powerpoint/2010/main" val="3340344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7</a:t>
            </a:fld>
            <a:endParaRPr lang="en-US"/>
          </a:p>
        </p:txBody>
      </p:sp>
    </p:spTree>
    <p:extLst>
      <p:ext uri="{BB962C8B-B14F-4D97-AF65-F5344CB8AC3E}">
        <p14:creationId xmlns:p14="http://schemas.microsoft.com/office/powerpoint/2010/main" val="86218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9663">
              <a:defRPr/>
            </a:pPr>
            <a:r>
              <a:rPr lang="en-US"/>
              <a:t>Aaron speaking</a:t>
            </a:r>
          </a:p>
          <a:p>
            <a:r>
              <a:rPr lang="en-US"/>
              <a:t>To clarify: the webform only has the Wednesdays listed to have your Hold Notifications restart. No Mondays, no Tuesdays, no Thursdays, Friday, Saturdays, or Sundays. ONLY WEDNESDAY</a:t>
            </a:r>
          </a:p>
        </p:txBody>
      </p:sp>
      <p:sp>
        <p:nvSpPr>
          <p:cNvPr id="4" name="Slide Number Placeholder 3"/>
          <p:cNvSpPr>
            <a:spLocks noGrp="1"/>
          </p:cNvSpPr>
          <p:nvPr>
            <p:ph type="sldNum" sz="quarter" idx="5"/>
          </p:nvPr>
        </p:nvSpPr>
        <p:spPr/>
        <p:txBody>
          <a:bodyPr/>
          <a:lstStyle/>
          <a:p>
            <a:fld id="{B147AC19-F7E6-4684-8584-99BB39F5AFFB}" type="slidenum">
              <a:rPr lang="en-US" smtClean="0"/>
              <a:t>8</a:t>
            </a:fld>
            <a:endParaRPr lang="en-US"/>
          </a:p>
        </p:txBody>
      </p:sp>
    </p:spTree>
    <p:extLst>
      <p:ext uri="{BB962C8B-B14F-4D97-AF65-F5344CB8AC3E}">
        <p14:creationId xmlns:p14="http://schemas.microsoft.com/office/powerpoint/2010/main" val="2612714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9</a:t>
            </a:fld>
            <a:endParaRPr lang="en-US"/>
          </a:p>
        </p:txBody>
      </p:sp>
    </p:spTree>
    <p:extLst>
      <p:ext uri="{BB962C8B-B14F-4D97-AF65-F5344CB8AC3E}">
        <p14:creationId xmlns:p14="http://schemas.microsoft.com/office/powerpoint/2010/main" val="112630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We added HOLD_PROC, </a:t>
            </a:r>
            <a:r>
              <a:rPr lang="en-US" sz="1200" b="0" i="0" kern="1200" err="1">
                <a:solidFill>
                  <a:schemeClr val="tx1"/>
                </a:solidFill>
                <a:effectLst/>
                <a:latin typeface="+mn-lt"/>
                <a:ea typeface="+mn-ea"/>
                <a:cs typeface="+mn-cs"/>
              </a:rPr>
              <a:t>Holdshelf</a:t>
            </a:r>
            <a:r>
              <a:rPr lang="en-US" sz="1200" b="0" i="0" kern="1200">
                <a:solidFill>
                  <a:schemeClr val="tx1"/>
                </a:solidFill>
                <a:effectLst/>
                <a:latin typeface="+mn-lt"/>
                <a:ea typeface="+mn-ea"/>
                <a:cs typeface="+mn-cs"/>
              </a:rPr>
              <a:t> Processing, as a new location. The Clean </a:t>
            </a:r>
            <a:r>
              <a:rPr lang="en-US" sz="1200" b="0" i="0" kern="1200" err="1">
                <a:solidFill>
                  <a:schemeClr val="tx1"/>
                </a:solidFill>
                <a:effectLst/>
                <a:latin typeface="+mn-lt"/>
                <a:ea typeface="+mn-ea"/>
                <a:cs typeface="+mn-cs"/>
              </a:rPr>
              <a:t>Holdshelf</a:t>
            </a:r>
            <a:r>
              <a:rPr lang="en-US" sz="1200" b="0" i="0" kern="1200">
                <a:solidFill>
                  <a:schemeClr val="tx1"/>
                </a:solidFill>
                <a:effectLst/>
                <a:latin typeface="+mn-lt"/>
                <a:ea typeface="+mn-ea"/>
                <a:cs typeface="+mn-cs"/>
              </a:rPr>
              <a:t> report will update the current location to HOLD_PROC when it runs and will no longer put the item in transit. One of the reasons we made this adjustment is to ensure an item is not put in transit without being scanned manually. This will eliminate items being put in transit if the library does not find them on the </a:t>
            </a:r>
            <a:r>
              <a:rPr lang="en-US" sz="1200" b="0" i="0" kern="1200" err="1">
                <a:solidFill>
                  <a:schemeClr val="tx1"/>
                </a:solidFill>
                <a:effectLst/>
                <a:latin typeface="+mn-lt"/>
                <a:ea typeface="+mn-ea"/>
                <a:cs typeface="+mn-cs"/>
              </a:rPr>
              <a:t>holdshelf</a:t>
            </a:r>
            <a:r>
              <a:rPr lang="en-US" sz="1200" b="0" i="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11</a:t>
            </a:fld>
            <a:endParaRPr lang="en-US"/>
          </a:p>
        </p:txBody>
      </p:sp>
    </p:spTree>
    <p:extLst>
      <p:ext uri="{BB962C8B-B14F-4D97-AF65-F5344CB8AC3E}">
        <p14:creationId xmlns:p14="http://schemas.microsoft.com/office/powerpoint/2010/main" val="3341096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5F12BF-2716-4F9B-AF69-C9D02BD2D37D}"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31910702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493FE2-300F-4DB9-8ED6-4FE8F34CE4E1}" type="datetime1">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73728912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333DB-9170-4A24-8B82-449205426C0E}" type="datetime1">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10510544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7659F1-4685-4C9C-861D-E20218836CC7}"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115103415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5F12BF-2716-4F9B-AF69-C9D02BD2D37D}"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pic>
        <p:nvPicPr>
          <p:cNvPr id="7" name="Content Placeholder 5" descr="A close up of a logo&#10;&#10;Description automatically generated">
            <a:extLst>
              <a:ext uri="{FF2B5EF4-FFF2-40B4-BE49-F238E27FC236}">
                <a16:creationId xmlns:a16="http://schemas.microsoft.com/office/drawing/2014/main" id="{E34FA5FB-2B4C-498A-8862-7A63550B07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71999617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A picture containing animal, swan, bird, duck&#10;&#10;Description automatically generated">
            <a:extLst>
              <a:ext uri="{FF2B5EF4-FFF2-40B4-BE49-F238E27FC236}">
                <a16:creationId xmlns:a16="http://schemas.microsoft.com/office/drawing/2014/main" id="{C5958A28-DA76-4BA1-80E9-8D6568DEEE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3CE01C3-9299-4707-8BD9-87B3F229C15B}"/>
              </a:ext>
            </a:extLst>
          </p:cNvPr>
          <p:cNvSpPr>
            <a:spLocks noGrp="1"/>
          </p:cNvSpPr>
          <p:nvPr>
            <p:ph type="title" hasCustomPrompt="1"/>
          </p:nvPr>
        </p:nvSpPr>
        <p:spPr/>
        <p:txBody>
          <a:bodyPr/>
          <a:lstStyle>
            <a:lvl1pPr>
              <a:defRPr/>
            </a:lvl1pPr>
          </a:lstStyle>
          <a:p>
            <a:r>
              <a:rPr lang="en-US"/>
              <a:t>SWAN </a:t>
            </a:r>
            <a:r>
              <a:rPr lang="en-US" err="1"/>
              <a:t>eXpo</a:t>
            </a:r>
            <a:r>
              <a:rPr lang="en-US"/>
              <a:t> 2020 Web Series</a:t>
            </a:r>
          </a:p>
        </p:txBody>
      </p:sp>
      <p:sp>
        <p:nvSpPr>
          <p:cNvPr id="5" name="Slide Number Placeholder 4">
            <a:extLst>
              <a:ext uri="{FF2B5EF4-FFF2-40B4-BE49-F238E27FC236}">
                <a16:creationId xmlns:a16="http://schemas.microsoft.com/office/drawing/2014/main" id="{2BB7FF73-2FF1-4DF3-AF2A-475C3138ED76}"/>
              </a:ext>
            </a:extLst>
          </p:cNvPr>
          <p:cNvSpPr>
            <a:spLocks noGrp="1"/>
          </p:cNvSpPr>
          <p:nvPr>
            <p:ph type="sldNum" sz="quarter" idx="12"/>
          </p:nvPr>
        </p:nvSpPr>
        <p:spPr/>
        <p:txBody>
          <a:bodyPr/>
          <a:lstStyle/>
          <a:p>
            <a:fld id="{B2E8E252-A4C9-4825-B6A7-DD4A52002440}" type="slidenum">
              <a:rPr lang="en-US" smtClean="0"/>
              <a:pPr/>
              <a:t>‹#›</a:t>
            </a:fld>
            <a:endParaRPr lang="en-US"/>
          </a:p>
        </p:txBody>
      </p:sp>
    </p:spTree>
    <p:extLst>
      <p:ext uri="{BB962C8B-B14F-4D97-AF65-F5344CB8AC3E}">
        <p14:creationId xmlns:p14="http://schemas.microsoft.com/office/powerpoint/2010/main" val="3779604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EE943-515B-4D80-89BE-F2812B10D9A3}"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pic>
        <p:nvPicPr>
          <p:cNvPr id="7" name="Picture 6" descr="A picture containing animal, swan, bird, duck&#10;&#10;Description automatically generated">
            <a:extLst>
              <a:ext uri="{FF2B5EF4-FFF2-40B4-BE49-F238E27FC236}">
                <a16:creationId xmlns:a16="http://schemas.microsoft.com/office/drawing/2014/main" id="{7EA1F98E-30EC-4A20-A6F1-D21B4101F92A}"/>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222112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EE943-515B-4D80-89BE-F2812B10D9A3}"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73324094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7F364B-C902-4016-A66C-D164BF5C1107}"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414023281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493FE2-300F-4DB9-8ED6-4FE8F34CE4E1}" type="datetime1">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94019207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333DB-9170-4A24-8B82-449205426C0E}" type="datetime1">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7078158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EE943-515B-4D80-89BE-F2812B10D9A3}"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43287635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7659F1-4685-4C9C-861D-E20218836CC7}"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76400808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7F364B-C902-4016-A66C-D164BF5C1107}"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300552432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493FE2-300F-4DB9-8ED6-4FE8F34CE4E1}" type="datetime1">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70720984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333DB-9170-4A24-8B82-449205426C0E}" type="datetime1">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58801062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7659F1-4685-4C9C-861D-E20218836CC7}"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944643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5F12BF-2716-4F9B-AF69-C9D02BD2D37D}"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307719326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EE943-515B-4D80-89BE-F2812B10D9A3}"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366208526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7F364B-C902-4016-A66C-D164BF5C1107}"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58387332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675" y="6356350"/>
            <a:ext cx="3514725" cy="365125"/>
          </a:xfrm>
          <a:prstGeom prst="rect">
            <a:avLst/>
          </a:prstGeom>
        </p:spPr>
        <p:txBody>
          <a:bodyPr vert="horz" lIns="91440" tIns="45720" rIns="91440" bIns="45720" rtlCol="0" anchor="ctr"/>
          <a:lstStyle>
            <a:lvl1pPr algn="l">
              <a:defRPr sz="1200">
                <a:solidFill>
                  <a:schemeClr val="bg1"/>
                </a:solidFill>
              </a:defRPr>
            </a:lvl1pPr>
          </a:lstStyle>
          <a:p>
            <a:fld id="{B473E4E7-0AE4-4A90-BFD5-DB3724B6815E}" type="datetime1">
              <a:rPr lang="en-US" smtClean="0"/>
              <a:pPr/>
              <a:t>7/7/2020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599" y="6356350"/>
            <a:ext cx="3419475" cy="365125"/>
          </a:xfrm>
          <a:prstGeom prst="rect">
            <a:avLst/>
          </a:prstGeom>
        </p:spPr>
        <p:txBody>
          <a:bodyPr vert="horz" lIns="91440" tIns="45720" rIns="91440" bIns="45720" rtlCol="0" anchor="ctr"/>
          <a:lstStyle>
            <a:lvl1pPr algn="r">
              <a:defRPr sz="1200">
                <a:solidFill>
                  <a:schemeClr val="tx1"/>
                </a:solidFill>
              </a:defRPr>
            </a:lvl1pPr>
          </a:lstStyle>
          <a:p>
            <a:fld id="{B2E8E252-A4C9-4825-B6A7-DD4A52002440}" type="slidenum">
              <a:rPr lang="en-US" smtClean="0"/>
              <a:pPr/>
              <a:t>‹#›</a:t>
            </a:fld>
            <a:endParaRPr lang="en-US"/>
          </a:p>
        </p:txBody>
      </p:sp>
    </p:spTree>
    <p:extLst>
      <p:ext uri="{BB962C8B-B14F-4D97-AF65-F5344CB8AC3E}">
        <p14:creationId xmlns:p14="http://schemas.microsoft.com/office/powerpoint/2010/main" val="239773254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9" r:id="rId3"/>
    <p:sldLayoutId id="2147483681" r:id="rId4"/>
    <p:sldLayoutId id="2147483682" r:id="rId5"/>
    <p:sldLayoutId id="2147483683"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675" y="6356350"/>
            <a:ext cx="3514725" cy="365125"/>
          </a:xfrm>
          <a:prstGeom prst="rect">
            <a:avLst/>
          </a:prstGeom>
        </p:spPr>
        <p:txBody>
          <a:bodyPr vert="horz" lIns="91440" tIns="45720" rIns="91440" bIns="45720" rtlCol="0" anchor="ctr"/>
          <a:lstStyle>
            <a:lvl1pPr algn="l">
              <a:defRPr sz="1200">
                <a:solidFill>
                  <a:schemeClr val="bg1"/>
                </a:solidFill>
              </a:defRPr>
            </a:lvl1pPr>
          </a:lstStyle>
          <a:p>
            <a:fld id="{B473E4E7-0AE4-4A90-BFD5-DB3724B6815E}" type="datetime1">
              <a:rPr lang="en-US" smtClean="0"/>
              <a:pPr/>
              <a:t>7/7/2020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599" y="6356350"/>
            <a:ext cx="3419475" cy="365125"/>
          </a:xfrm>
          <a:prstGeom prst="rect">
            <a:avLst/>
          </a:prstGeom>
        </p:spPr>
        <p:txBody>
          <a:bodyPr vert="horz" lIns="91440" tIns="45720" rIns="91440" bIns="45720" rtlCol="0" anchor="ctr"/>
          <a:lstStyle>
            <a:lvl1pPr algn="r">
              <a:defRPr sz="1200">
                <a:solidFill>
                  <a:schemeClr val="tx1"/>
                </a:solidFill>
              </a:defRPr>
            </a:lvl1pPr>
          </a:lstStyle>
          <a:p>
            <a:fld id="{B2E8E252-A4C9-4825-B6A7-DD4A52002440}" type="slidenum">
              <a:rPr lang="en-US" smtClean="0"/>
              <a:pPr/>
              <a:t>‹#›</a:t>
            </a:fld>
            <a:endParaRPr lang="en-US"/>
          </a:p>
        </p:txBody>
      </p:sp>
    </p:spTree>
    <p:extLst>
      <p:ext uri="{BB962C8B-B14F-4D97-AF65-F5344CB8AC3E}">
        <p14:creationId xmlns:p14="http://schemas.microsoft.com/office/powerpoint/2010/main" val="9808040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675" y="6356350"/>
            <a:ext cx="3514725" cy="365125"/>
          </a:xfrm>
          <a:prstGeom prst="rect">
            <a:avLst/>
          </a:prstGeom>
        </p:spPr>
        <p:txBody>
          <a:bodyPr vert="horz" lIns="91440" tIns="45720" rIns="91440" bIns="45720" rtlCol="0" anchor="ctr"/>
          <a:lstStyle>
            <a:lvl1pPr algn="l">
              <a:defRPr sz="1200">
                <a:solidFill>
                  <a:schemeClr val="bg1"/>
                </a:solidFill>
              </a:defRPr>
            </a:lvl1pPr>
          </a:lstStyle>
          <a:p>
            <a:fld id="{B473E4E7-0AE4-4A90-BFD5-DB3724B6815E}" type="datetime1">
              <a:rPr lang="en-US" smtClean="0"/>
              <a:pPr/>
              <a:t>7/7/2020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599" y="6356350"/>
            <a:ext cx="3419475" cy="365125"/>
          </a:xfrm>
          <a:prstGeom prst="rect">
            <a:avLst/>
          </a:prstGeom>
        </p:spPr>
        <p:txBody>
          <a:bodyPr vert="horz" lIns="91440" tIns="45720" rIns="91440" bIns="45720" rtlCol="0" anchor="ctr"/>
          <a:lstStyle>
            <a:lvl1pPr algn="r">
              <a:defRPr sz="1200">
                <a:solidFill>
                  <a:schemeClr val="tx1"/>
                </a:solidFill>
              </a:defRPr>
            </a:lvl1pPr>
          </a:lstStyle>
          <a:p>
            <a:fld id="{B2E8E252-A4C9-4825-B6A7-DD4A52002440}" type="slidenum">
              <a:rPr lang="en-US" smtClean="0"/>
              <a:pPr/>
              <a:t>‹#›</a:t>
            </a:fld>
            <a:endParaRPr lang="en-US"/>
          </a:p>
        </p:txBody>
      </p:sp>
    </p:spTree>
    <p:extLst>
      <p:ext uri="{BB962C8B-B14F-4D97-AF65-F5344CB8AC3E}">
        <p14:creationId xmlns:p14="http://schemas.microsoft.com/office/powerpoint/2010/main" val="356134921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support.swanlibraries.net/forms/75250" TargetMode="External"/><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4.xml"/><Relationship Id="rId16"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26.png"/><Relationship Id="rId2"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s://www.flickr.com/photos/grandvelasresort/4728236042"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40.png"/><Relationship Id="rId3" Type="http://schemas.openxmlformats.org/officeDocument/2006/relationships/image" Target="../media/image44.png"/><Relationship Id="rId7" Type="http://schemas.openxmlformats.org/officeDocument/2006/relationships/image" Target="../media/image24.png"/><Relationship Id="rId12"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9.png"/><Relationship Id="rId11" Type="http://schemas.openxmlformats.org/officeDocument/2006/relationships/image" Target="../media/image33.png"/><Relationship Id="rId5" Type="http://schemas.openxmlformats.org/officeDocument/2006/relationships/image" Target="../media/image45.png"/><Relationship Id="rId10"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9.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hyperlink" Target="https://support.swanlibraries.net/documentation/68769"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librarylearning.info/events/?eventID=31583"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diy.stackexchange.com/questions/140579/anti-freeze-or-non-freeze-faucet-leaking-a-lot-from-the-top-metal-cap" TargetMode="External"/><Relationship Id="rId2" Type="http://schemas.openxmlformats.org/officeDocument/2006/relationships/image" Target="../media/image8.jpg"/><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support.swanlibraries.net/documentation/71031"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hyperlink" Target="https://fs8.formsite.com/SWANServices/PPEorder/index.html" TargetMode="External"/><Relationship Id="rId4" Type="http://schemas.openxmlformats.org/officeDocument/2006/relationships/hyperlink" Target="https://support.swanlibraries.net/forms/7525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help@swanlibraries.net"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64.png"/><Relationship Id="rId4" Type="http://schemas.openxmlformats.org/officeDocument/2006/relationships/hyperlink" Target="https://support.swanlibraries.ne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creativecommons.org/licenses/by/3.0/" TargetMode="External"/><Relationship Id="rId4" Type="http://schemas.openxmlformats.org/officeDocument/2006/relationships/hyperlink" Target="http://www.cynical-c.com/2013/03/26/yes-we-are-ope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upport.swanlibraries.net/node/75665"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hyperlink" Target="mailto:help@swanlibraries.net"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upport.swanlibraries.net/documentation/64674"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 y="0"/>
            <a:ext cx="12189023" cy="6857999"/>
          </a:xfrm>
          <a:prstGeom prst="rect">
            <a:avLst/>
          </a:prstGeom>
        </p:spPr>
      </p:pic>
      <p:sp>
        <p:nvSpPr>
          <p:cNvPr id="5" name="TextBox 4"/>
          <p:cNvSpPr txBox="1"/>
          <p:nvPr/>
        </p:nvSpPr>
        <p:spPr>
          <a:xfrm>
            <a:off x="683075" y="930563"/>
            <a:ext cx="7983119" cy="2308324"/>
          </a:xfrm>
          <a:prstGeom prst="rect">
            <a:avLst/>
          </a:prstGeom>
          <a:noFill/>
        </p:spPr>
        <p:txBody>
          <a:bodyPr wrap="square" rtlCol="0">
            <a:spAutoFit/>
          </a:bodyPr>
          <a:lstStyle/>
          <a:p>
            <a:r>
              <a:rPr lang="en-US" sz="7200">
                <a:solidFill>
                  <a:schemeClr val="bg1"/>
                </a:solidFill>
              </a:rPr>
              <a:t>SWAN </a:t>
            </a:r>
            <a:r>
              <a:rPr lang="en-US" sz="7200" strike="sngStrike">
                <a:solidFill>
                  <a:schemeClr val="bg1"/>
                </a:solidFill>
              </a:rPr>
              <a:t>Fireside</a:t>
            </a:r>
            <a:r>
              <a:rPr lang="en-US" sz="7200">
                <a:solidFill>
                  <a:schemeClr val="bg1"/>
                </a:solidFill>
              </a:rPr>
              <a:t> Poolside Chat</a:t>
            </a:r>
            <a:endParaRPr lang="en-US" b="1"/>
          </a:p>
        </p:txBody>
      </p:sp>
      <p:sp>
        <p:nvSpPr>
          <p:cNvPr id="6" name="TextBox 5">
            <a:extLst>
              <a:ext uri="{FF2B5EF4-FFF2-40B4-BE49-F238E27FC236}">
                <a16:creationId xmlns:a16="http://schemas.microsoft.com/office/drawing/2014/main" id="{E6AEB8ED-49AB-428B-A1E6-4F7408004449}"/>
              </a:ext>
            </a:extLst>
          </p:cNvPr>
          <p:cNvSpPr txBox="1"/>
          <p:nvPr/>
        </p:nvSpPr>
        <p:spPr>
          <a:xfrm>
            <a:off x="1052598" y="5528450"/>
            <a:ext cx="6895751" cy="707886"/>
          </a:xfrm>
          <a:prstGeom prst="rect">
            <a:avLst/>
          </a:prstGeom>
          <a:noFill/>
        </p:spPr>
        <p:txBody>
          <a:bodyPr wrap="square" rtlCol="0">
            <a:spAutoFit/>
          </a:bodyPr>
          <a:lstStyle/>
          <a:p>
            <a:r>
              <a:rPr lang="en-US" sz="4000">
                <a:solidFill>
                  <a:schemeClr val="bg1"/>
                </a:solidFill>
                <a:latin typeface="Franklin Gothic Book" panose="020B0503020102020204" pitchFamily="34" charset="0"/>
              </a:rPr>
              <a:t>July 7, 2020</a:t>
            </a:r>
          </a:p>
        </p:txBody>
      </p:sp>
    </p:spTree>
    <p:extLst>
      <p:ext uri="{BB962C8B-B14F-4D97-AF65-F5344CB8AC3E}">
        <p14:creationId xmlns:p14="http://schemas.microsoft.com/office/powerpoint/2010/main" val="3176217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DA4A-04FE-4FBD-925D-7E5440EE818C}"/>
              </a:ext>
            </a:extLst>
          </p:cNvPr>
          <p:cNvSpPr>
            <a:spLocks noGrp="1"/>
          </p:cNvSpPr>
          <p:nvPr>
            <p:ph type="title"/>
          </p:nvPr>
        </p:nvSpPr>
        <p:spPr/>
        <p:txBody>
          <a:bodyPr/>
          <a:lstStyle/>
          <a:p>
            <a:r>
              <a:rPr lang="en-US"/>
              <a:t>1</a:t>
            </a:r>
            <a:r>
              <a:rPr lang="en-US" baseline="30000"/>
              <a:t>st</a:t>
            </a:r>
            <a:r>
              <a:rPr lang="en-US"/>
              <a:t> Overdue Poll – what is your preference?</a:t>
            </a:r>
          </a:p>
        </p:txBody>
      </p:sp>
      <p:sp>
        <p:nvSpPr>
          <p:cNvPr id="4" name="Slide Number Placeholder 3">
            <a:extLst>
              <a:ext uri="{FF2B5EF4-FFF2-40B4-BE49-F238E27FC236}">
                <a16:creationId xmlns:a16="http://schemas.microsoft.com/office/drawing/2014/main" id="{D522464D-0F6D-49E8-A362-F2391AC7BB84}"/>
              </a:ext>
            </a:extLst>
          </p:cNvPr>
          <p:cNvSpPr>
            <a:spLocks noGrp="1"/>
          </p:cNvSpPr>
          <p:nvPr>
            <p:ph type="sldNum" sz="quarter" idx="12"/>
          </p:nvPr>
        </p:nvSpPr>
        <p:spPr/>
        <p:txBody>
          <a:bodyPr/>
          <a:lstStyle/>
          <a:p>
            <a:fld id="{B2E8E252-A4C9-4825-B6A7-DD4A52002440}" type="slidenum">
              <a:rPr lang="en-US" smtClean="0"/>
              <a:t>10</a:t>
            </a:fld>
            <a:endParaRPr lang="en-US"/>
          </a:p>
        </p:txBody>
      </p:sp>
      <p:sp>
        <p:nvSpPr>
          <p:cNvPr id="12" name="Content Placeholder 2">
            <a:extLst>
              <a:ext uri="{FF2B5EF4-FFF2-40B4-BE49-F238E27FC236}">
                <a16:creationId xmlns:a16="http://schemas.microsoft.com/office/drawing/2014/main" id="{50EC12AA-5A2C-4916-A0F7-9A7380C19EE4}"/>
              </a:ext>
            </a:extLst>
          </p:cNvPr>
          <p:cNvSpPr txBox="1">
            <a:spLocks/>
          </p:cNvSpPr>
          <p:nvPr/>
        </p:nvSpPr>
        <p:spPr>
          <a:xfrm>
            <a:off x="8610599" y="1940563"/>
            <a:ext cx="2943578" cy="38959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1</a:t>
            </a:r>
            <a:r>
              <a:rPr lang="en-US" baseline="30000"/>
              <a:t>st</a:t>
            </a:r>
            <a:r>
              <a:rPr lang="en-US"/>
              <a:t> overdue at 14 days until COVID quarantining is no longer required.</a:t>
            </a:r>
          </a:p>
        </p:txBody>
      </p:sp>
      <p:sp>
        <p:nvSpPr>
          <p:cNvPr id="13" name="Content Placeholder 2">
            <a:extLst>
              <a:ext uri="{FF2B5EF4-FFF2-40B4-BE49-F238E27FC236}">
                <a16:creationId xmlns:a16="http://schemas.microsoft.com/office/drawing/2014/main" id="{63DBD461-19CF-4F6B-BB77-F57FF098736C}"/>
              </a:ext>
            </a:extLst>
          </p:cNvPr>
          <p:cNvSpPr txBox="1">
            <a:spLocks/>
          </p:cNvSpPr>
          <p:nvPr/>
        </p:nvSpPr>
        <p:spPr>
          <a:xfrm>
            <a:off x="838200" y="1940563"/>
            <a:ext cx="3419475" cy="38959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1</a:t>
            </a:r>
            <a:r>
              <a:rPr lang="en-US" baseline="30000"/>
              <a:t>st</a:t>
            </a:r>
            <a:r>
              <a:rPr lang="en-US"/>
              <a:t> overdue back to 7 days.</a:t>
            </a:r>
          </a:p>
          <a:p>
            <a:pPr marL="0" indent="0">
              <a:buNone/>
            </a:pPr>
            <a:r>
              <a:rPr lang="en-US"/>
              <a:t>Use Quarantine user to check in items prior to quarantine so eliminate patron miscommunication.</a:t>
            </a:r>
          </a:p>
        </p:txBody>
      </p:sp>
      <p:pic>
        <p:nvPicPr>
          <p:cNvPr id="19" name="Picture 18" descr="A close up of a logo&#10;&#10;Description automatically generated">
            <a:extLst>
              <a:ext uri="{FF2B5EF4-FFF2-40B4-BE49-F238E27FC236}">
                <a16:creationId xmlns:a16="http://schemas.microsoft.com/office/drawing/2014/main" id="{8795B714-A937-4545-BE4D-B0FC6E0BE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9819" y="779285"/>
            <a:ext cx="6212362" cy="6218459"/>
          </a:xfrm>
          <a:prstGeom prst="rect">
            <a:avLst/>
          </a:prstGeom>
        </p:spPr>
      </p:pic>
    </p:spTree>
    <p:extLst>
      <p:ext uri="{BB962C8B-B14F-4D97-AF65-F5344CB8AC3E}">
        <p14:creationId xmlns:p14="http://schemas.microsoft.com/office/powerpoint/2010/main" val="1921201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A2C4-A133-4EBB-A519-2DB74A2BD27B}"/>
              </a:ext>
            </a:extLst>
          </p:cNvPr>
          <p:cNvSpPr>
            <a:spLocks noGrp="1"/>
          </p:cNvSpPr>
          <p:nvPr>
            <p:ph type="title"/>
          </p:nvPr>
        </p:nvSpPr>
        <p:spPr>
          <a:xfrm>
            <a:off x="838200" y="365125"/>
            <a:ext cx="10515600" cy="1325563"/>
          </a:xfrm>
        </p:spPr>
        <p:txBody>
          <a:bodyPr/>
          <a:lstStyle/>
          <a:p>
            <a:r>
              <a:rPr lang="en-US"/>
              <a:t>Clean Hold Shelf</a:t>
            </a:r>
          </a:p>
        </p:txBody>
      </p:sp>
      <p:sp>
        <p:nvSpPr>
          <p:cNvPr id="3" name="Content Placeholder 2">
            <a:extLst>
              <a:ext uri="{FF2B5EF4-FFF2-40B4-BE49-F238E27FC236}">
                <a16:creationId xmlns:a16="http://schemas.microsoft.com/office/drawing/2014/main" id="{4088EC22-5CAE-4B82-BE0F-A867FA242DA2}"/>
              </a:ext>
            </a:extLst>
          </p:cNvPr>
          <p:cNvSpPr>
            <a:spLocks noGrp="1"/>
          </p:cNvSpPr>
          <p:nvPr>
            <p:ph idx="1"/>
          </p:nvPr>
        </p:nvSpPr>
        <p:spPr>
          <a:xfrm>
            <a:off x="838200" y="1585479"/>
            <a:ext cx="6386689" cy="4624821"/>
          </a:xfrm>
        </p:spPr>
        <p:txBody>
          <a:bodyPr vert="horz" lIns="91440" tIns="45720" rIns="91440" bIns="45720" rtlCol="0" anchor="t">
            <a:normAutofit lnSpcReduction="10000"/>
          </a:bodyPr>
          <a:lstStyle/>
          <a:p>
            <a:r>
              <a:rPr lang="en-US">
                <a:ea typeface="+mn-lt"/>
                <a:cs typeface="+mn-lt"/>
              </a:rPr>
              <a:t>The Clean </a:t>
            </a:r>
            <a:r>
              <a:rPr lang="en-US" err="1">
                <a:ea typeface="+mn-lt"/>
                <a:cs typeface="+mn-lt"/>
              </a:rPr>
              <a:t>Holdshelf</a:t>
            </a:r>
            <a:r>
              <a:rPr lang="en-US">
                <a:ea typeface="+mn-lt"/>
                <a:cs typeface="+mn-lt"/>
              </a:rPr>
              <a:t> report will update the current location to a new location, HOLD_PROC - Holds Processing, when it runs.</a:t>
            </a:r>
            <a:endParaRPr lang="en-US"/>
          </a:p>
          <a:p>
            <a:r>
              <a:rPr lang="en-US"/>
              <a:t>The report will no longer put the item in transit.</a:t>
            </a:r>
          </a:p>
          <a:p>
            <a:r>
              <a:rPr lang="en-US"/>
              <a:t>All items removed from the hold shelf must be scanned manually. </a:t>
            </a:r>
          </a:p>
          <a:p>
            <a:pPr marL="0" indent="0">
              <a:buNone/>
            </a:pPr>
            <a:r>
              <a:rPr lang="en-US"/>
              <a:t>This will eliminate problems with items missing on the </a:t>
            </a:r>
            <a:r>
              <a:rPr lang="en-US" err="1"/>
              <a:t>holdshelf</a:t>
            </a:r>
            <a:r>
              <a:rPr lang="en-US"/>
              <a:t> being put in transit automatically.</a:t>
            </a:r>
          </a:p>
          <a:p>
            <a:pPr marL="0" indent="0">
              <a:buNone/>
            </a:pPr>
            <a:endParaRPr lang="en-US"/>
          </a:p>
        </p:txBody>
      </p:sp>
      <p:sp>
        <p:nvSpPr>
          <p:cNvPr id="4" name="Slide Number Placeholder 3">
            <a:extLst>
              <a:ext uri="{FF2B5EF4-FFF2-40B4-BE49-F238E27FC236}">
                <a16:creationId xmlns:a16="http://schemas.microsoft.com/office/drawing/2014/main" id="{1448837E-ED18-4D53-94B6-ADF0D91D7AA0}"/>
              </a:ext>
            </a:extLst>
          </p:cNvPr>
          <p:cNvSpPr>
            <a:spLocks noGrp="1"/>
          </p:cNvSpPr>
          <p:nvPr>
            <p:ph type="sldNum" sz="quarter" idx="12"/>
          </p:nvPr>
        </p:nvSpPr>
        <p:spPr>
          <a:xfrm>
            <a:off x="8610599" y="6356350"/>
            <a:ext cx="3419475" cy="365125"/>
          </a:xfrm>
        </p:spPr>
        <p:txBody>
          <a:bodyPr/>
          <a:lstStyle/>
          <a:p>
            <a:fld id="{B2E8E252-A4C9-4825-B6A7-DD4A52002440}" type="slidenum">
              <a:rPr lang="en-US" smtClean="0"/>
              <a:t>11</a:t>
            </a:fld>
            <a:endParaRPr lang="en-US"/>
          </a:p>
        </p:txBody>
      </p:sp>
      <p:pic>
        <p:nvPicPr>
          <p:cNvPr id="5" name="Picture 4">
            <a:extLst>
              <a:ext uri="{FF2B5EF4-FFF2-40B4-BE49-F238E27FC236}">
                <a16:creationId xmlns:a16="http://schemas.microsoft.com/office/drawing/2014/main" id="{7C1552E5-F606-485C-B3AF-85A87B668310}"/>
              </a:ext>
            </a:extLst>
          </p:cNvPr>
          <p:cNvPicPr>
            <a:picLocks noChangeAspect="1"/>
          </p:cNvPicPr>
          <p:nvPr/>
        </p:nvPicPr>
        <p:blipFill rotWithShape="1">
          <a:blip r:embed="rId3"/>
          <a:srcRect l="45655"/>
          <a:stretch/>
        </p:blipFill>
        <p:spPr>
          <a:xfrm>
            <a:off x="7371291" y="647700"/>
            <a:ext cx="4658783" cy="5562600"/>
          </a:xfrm>
          <a:prstGeom prst="rect">
            <a:avLst/>
          </a:prstGeom>
        </p:spPr>
      </p:pic>
    </p:spTree>
    <p:extLst>
      <p:ext uri="{BB962C8B-B14F-4D97-AF65-F5344CB8AC3E}">
        <p14:creationId xmlns:p14="http://schemas.microsoft.com/office/powerpoint/2010/main" val="3598839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38E66-8EF5-45A9-9769-C4E9A76711FC}"/>
              </a:ext>
            </a:extLst>
          </p:cNvPr>
          <p:cNvSpPr>
            <a:spLocks noGrp="1"/>
          </p:cNvSpPr>
          <p:nvPr>
            <p:ph type="title"/>
          </p:nvPr>
        </p:nvSpPr>
        <p:spPr/>
        <p:txBody>
          <a:bodyPr/>
          <a:lstStyle/>
          <a:p>
            <a:r>
              <a:rPr lang="en-US"/>
              <a:t>Restarting Hold Pick-Up Notices</a:t>
            </a:r>
          </a:p>
        </p:txBody>
      </p:sp>
      <p:sp>
        <p:nvSpPr>
          <p:cNvPr id="3" name="Content Placeholder 2">
            <a:extLst>
              <a:ext uri="{FF2B5EF4-FFF2-40B4-BE49-F238E27FC236}">
                <a16:creationId xmlns:a16="http://schemas.microsoft.com/office/drawing/2014/main" id="{48FAF473-E39A-4FB2-95F5-7E471451231C}"/>
              </a:ext>
            </a:extLst>
          </p:cNvPr>
          <p:cNvSpPr>
            <a:spLocks noGrp="1"/>
          </p:cNvSpPr>
          <p:nvPr>
            <p:ph idx="1"/>
          </p:nvPr>
        </p:nvSpPr>
        <p:spPr>
          <a:xfrm>
            <a:off x="794823" y="1886744"/>
            <a:ext cx="3678382" cy="4734719"/>
          </a:xfrm>
        </p:spPr>
        <p:txBody>
          <a:bodyPr>
            <a:normAutofit/>
          </a:bodyPr>
          <a:lstStyle/>
          <a:p>
            <a:r>
              <a:rPr lang="en-US"/>
              <a:t>Opt-in to restart – Wednesdays </a:t>
            </a:r>
          </a:p>
          <a:p>
            <a:pPr lvl="1"/>
            <a:r>
              <a:rPr lang="en-US"/>
              <a:t>27 libraries 7/1</a:t>
            </a:r>
          </a:p>
          <a:p>
            <a:pPr lvl="1"/>
            <a:r>
              <a:rPr lang="en-US"/>
              <a:t>13 libraries 7/7</a:t>
            </a:r>
          </a:p>
          <a:p>
            <a:r>
              <a:rPr lang="en-US"/>
              <a:t>Hold pick-up notices will run once a day at 2:00 PM (plan your processes to either take advantage or avoid notifications)</a:t>
            </a:r>
          </a:p>
          <a:p>
            <a:pPr marL="0" indent="0">
              <a:buNone/>
            </a:pPr>
            <a:endParaRPr lang="en-US"/>
          </a:p>
        </p:txBody>
      </p:sp>
      <p:sp>
        <p:nvSpPr>
          <p:cNvPr id="4" name="Slide Number Placeholder 3">
            <a:extLst>
              <a:ext uri="{FF2B5EF4-FFF2-40B4-BE49-F238E27FC236}">
                <a16:creationId xmlns:a16="http://schemas.microsoft.com/office/drawing/2014/main" id="{F532D21C-B6A8-4D6A-95E0-00A457B90B82}"/>
              </a:ext>
            </a:extLst>
          </p:cNvPr>
          <p:cNvSpPr>
            <a:spLocks noGrp="1"/>
          </p:cNvSpPr>
          <p:nvPr>
            <p:ph type="sldNum" sz="quarter" idx="12"/>
          </p:nvPr>
        </p:nvSpPr>
        <p:spPr/>
        <p:txBody>
          <a:bodyPr/>
          <a:lstStyle/>
          <a:p>
            <a:fld id="{B2E8E252-A4C9-4825-B6A7-DD4A52002440}" type="slidenum">
              <a:rPr lang="en-US" smtClean="0"/>
              <a:t>12</a:t>
            </a:fld>
            <a:endParaRPr lang="en-US"/>
          </a:p>
        </p:txBody>
      </p:sp>
      <p:sp>
        <p:nvSpPr>
          <p:cNvPr id="6" name="TextBox 5">
            <a:extLst>
              <a:ext uri="{FF2B5EF4-FFF2-40B4-BE49-F238E27FC236}">
                <a16:creationId xmlns:a16="http://schemas.microsoft.com/office/drawing/2014/main" id="{360D6137-C80B-4F12-9D12-DF48BD678DE7}"/>
              </a:ext>
            </a:extLst>
          </p:cNvPr>
          <p:cNvSpPr txBox="1"/>
          <p:nvPr/>
        </p:nvSpPr>
        <p:spPr>
          <a:xfrm>
            <a:off x="865908" y="1256146"/>
            <a:ext cx="4607480" cy="369332"/>
          </a:xfrm>
          <a:prstGeom prst="rect">
            <a:avLst/>
          </a:prstGeom>
          <a:noFill/>
        </p:spPr>
        <p:txBody>
          <a:bodyPr wrap="none" rtlCol="0">
            <a:spAutoFit/>
          </a:bodyPr>
          <a:lstStyle/>
          <a:p>
            <a:r>
              <a:rPr lang="en-US">
                <a:hlinkClick r:id="rId3"/>
              </a:rPr>
              <a:t>https://support.swanlibraries.net/forms/75250</a:t>
            </a:r>
            <a:endParaRPr lang="en-US"/>
          </a:p>
        </p:txBody>
      </p:sp>
      <p:pic>
        <p:nvPicPr>
          <p:cNvPr id="9" name="Picture 8" descr="A picture containing clock&#10;&#10;Description automatically generated">
            <a:extLst>
              <a:ext uri="{FF2B5EF4-FFF2-40B4-BE49-F238E27FC236}">
                <a16:creationId xmlns:a16="http://schemas.microsoft.com/office/drawing/2014/main" id="{9F55BA6B-97BC-45B3-A919-AE5D2778DC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1692" y="159544"/>
            <a:ext cx="1828800" cy="1828800"/>
          </a:xfrm>
          <a:prstGeom prst="rect">
            <a:avLst/>
          </a:prstGeom>
        </p:spPr>
      </p:pic>
      <p:pic>
        <p:nvPicPr>
          <p:cNvPr id="11" name="Picture 10" descr="A picture containing object, clock&#10;&#10;Description automatically generated">
            <a:extLst>
              <a:ext uri="{FF2B5EF4-FFF2-40B4-BE49-F238E27FC236}">
                <a16:creationId xmlns:a16="http://schemas.microsoft.com/office/drawing/2014/main" id="{7EDD226B-0E69-46E0-92C5-9BFF0955C3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6887" y="125236"/>
            <a:ext cx="1828800" cy="1828800"/>
          </a:xfrm>
          <a:prstGeom prst="rect">
            <a:avLst/>
          </a:prstGeom>
        </p:spPr>
      </p:pic>
      <p:pic>
        <p:nvPicPr>
          <p:cNvPr id="13" name="Picture 12" descr="A picture containing clock&#10;&#10;Description automatically generated">
            <a:extLst>
              <a:ext uri="{FF2B5EF4-FFF2-40B4-BE49-F238E27FC236}">
                <a16:creationId xmlns:a16="http://schemas.microsoft.com/office/drawing/2014/main" id="{998CBE3A-6CBE-4CE8-B540-3C3491F4B4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9689" y="113506"/>
            <a:ext cx="1828800" cy="1828800"/>
          </a:xfrm>
          <a:prstGeom prst="rect">
            <a:avLst/>
          </a:prstGeom>
        </p:spPr>
      </p:pic>
      <p:sp>
        <p:nvSpPr>
          <p:cNvPr id="14" name="TextBox 13">
            <a:extLst>
              <a:ext uri="{FF2B5EF4-FFF2-40B4-BE49-F238E27FC236}">
                <a16:creationId xmlns:a16="http://schemas.microsoft.com/office/drawing/2014/main" id="{2B32C0ED-DBF8-423A-A0F2-FBD8F702F744}"/>
              </a:ext>
            </a:extLst>
          </p:cNvPr>
          <p:cNvSpPr txBox="1"/>
          <p:nvPr/>
        </p:nvSpPr>
        <p:spPr>
          <a:xfrm>
            <a:off x="9461312" y="129117"/>
            <a:ext cx="1147558" cy="369332"/>
          </a:xfrm>
          <a:prstGeom prst="rect">
            <a:avLst/>
          </a:prstGeom>
          <a:noFill/>
        </p:spPr>
        <p:txBody>
          <a:bodyPr wrap="none" rtlCol="0">
            <a:spAutoFit/>
          </a:bodyPr>
          <a:lstStyle/>
          <a:p>
            <a:r>
              <a:rPr lang="en-US"/>
              <a:t>2 PM - Yes</a:t>
            </a:r>
          </a:p>
        </p:txBody>
      </p:sp>
      <p:sp>
        <p:nvSpPr>
          <p:cNvPr id="15" name="TextBox 14">
            <a:extLst>
              <a:ext uri="{FF2B5EF4-FFF2-40B4-BE49-F238E27FC236}">
                <a16:creationId xmlns:a16="http://schemas.microsoft.com/office/drawing/2014/main" id="{A7A29490-B4BC-4AC9-A0B3-5D7F5DEE4CA3}"/>
              </a:ext>
            </a:extLst>
          </p:cNvPr>
          <p:cNvSpPr txBox="1"/>
          <p:nvPr/>
        </p:nvSpPr>
        <p:spPr>
          <a:xfrm>
            <a:off x="8141209" y="1545169"/>
            <a:ext cx="1249060" cy="369332"/>
          </a:xfrm>
          <a:prstGeom prst="rect">
            <a:avLst/>
          </a:prstGeom>
          <a:noFill/>
        </p:spPr>
        <p:txBody>
          <a:bodyPr wrap="none" rtlCol="0">
            <a:spAutoFit/>
          </a:bodyPr>
          <a:lstStyle/>
          <a:p>
            <a:r>
              <a:rPr lang="en-US"/>
              <a:t>10 AM - No</a:t>
            </a:r>
          </a:p>
        </p:txBody>
      </p:sp>
      <p:sp>
        <p:nvSpPr>
          <p:cNvPr id="16" name="TextBox 15">
            <a:extLst>
              <a:ext uri="{FF2B5EF4-FFF2-40B4-BE49-F238E27FC236}">
                <a16:creationId xmlns:a16="http://schemas.microsoft.com/office/drawing/2014/main" id="{EF2A10E1-0A70-4326-A907-34DC8AA9C278}"/>
              </a:ext>
            </a:extLst>
          </p:cNvPr>
          <p:cNvSpPr txBox="1"/>
          <p:nvPr/>
        </p:nvSpPr>
        <p:spPr>
          <a:xfrm>
            <a:off x="10731101" y="1566805"/>
            <a:ext cx="1117614" cy="369332"/>
          </a:xfrm>
          <a:prstGeom prst="rect">
            <a:avLst/>
          </a:prstGeom>
          <a:noFill/>
        </p:spPr>
        <p:txBody>
          <a:bodyPr wrap="none" rtlCol="0">
            <a:spAutoFit/>
          </a:bodyPr>
          <a:lstStyle/>
          <a:p>
            <a:r>
              <a:rPr lang="en-US"/>
              <a:t>6 PM - No</a:t>
            </a:r>
          </a:p>
        </p:txBody>
      </p:sp>
      <p:pic>
        <p:nvPicPr>
          <p:cNvPr id="8" name="Picture 9" descr="A screenshot of a social media post&#10;&#10;Description generated with very high confidence">
            <a:extLst>
              <a:ext uri="{FF2B5EF4-FFF2-40B4-BE49-F238E27FC236}">
                <a16:creationId xmlns:a16="http://schemas.microsoft.com/office/drawing/2014/main" id="{933AC819-D13B-4B9C-8EBA-AE0864B0E61E}"/>
              </a:ext>
            </a:extLst>
          </p:cNvPr>
          <p:cNvPicPr>
            <a:picLocks noChangeAspect="1"/>
          </p:cNvPicPr>
          <p:nvPr/>
        </p:nvPicPr>
        <p:blipFill>
          <a:blip r:embed="rId7"/>
          <a:stretch>
            <a:fillRect/>
          </a:stretch>
        </p:blipFill>
        <p:spPr>
          <a:xfrm>
            <a:off x="4787900" y="1946865"/>
            <a:ext cx="6716484" cy="4633411"/>
          </a:xfrm>
          <a:prstGeom prst="rect">
            <a:avLst/>
          </a:prstGeom>
          <a:ln>
            <a:solidFill>
              <a:schemeClr val="accent5"/>
            </a:solidFill>
          </a:ln>
        </p:spPr>
      </p:pic>
    </p:spTree>
    <p:extLst>
      <p:ext uri="{BB962C8B-B14F-4D97-AF65-F5344CB8AC3E}">
        <p14:creationId xmlns:p14="http://schemas.microsoft.com/office/powerpoint/2010/main" val="2804811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8E36-FB58-46C9-B4F2-5BE7825E1CC8}"/>
              </a:ext>
            </a:extLst>
          </p:cNvPr>
          <p:cNvSpPr>
            <a:spLocks noGrp="1"/>
          </p:cNvSpPr>
          <p:nvPr>
            <p:ph type="title"/>
          </p:nvPr>
        </p:nvSpPr>
        <p:spPr>
          <a:xfrm>
            <a:off x="838200" y="365125"/>
            <a:ext cx="10947400" cy="1325563"/>
          </a:xfrm>
        </p:spPr>
        <p:txBody>
          <a:bodyPr/>
          <a:lstStyle/>
          <a:p>
            <a:r>
              <a:rPr lang="en-US"/>
              <a:t>Managing Holds – progress is being made</a:t>
            </a:r>
          </a:p>
        </p:txBody>
      </p:sp>
      <p:sp>
        <p:nvSpPr>
          <p:cNvPr id="3" name="Content Placeholder 2">
            <a:extLst>
              <a:ext uri="{FF2B5EF4-FFF2-40B4-BE49-F238E27FC236}">
                <a16:creationId xmlns:a16="http://schemas.microsoft.com/office/drawing/2014/main" id="{4926FB76-C4F9-4266-B9F3-8304D8C091ED}"/>
              </a:ext>
            </a:extLst>
          </p:cNvPr>
          <p:cNvSpPr>
            <a:spLocks noGrp="1"/>
          </p:cNvSpPr>
          <p:nvPr>
            <p:ph idx="1"/>
          </p:nvPr>
        </p:nvSpPr>
        <p:spPr>
          <a:xfrm>
            <a:off x="838199" y="1825625"/>
            <a:ext cx="10614892" cy="4150302"/>
          </a:xfrm>
        </p:spPr>
        <p:txBody>
          <a:bodyPr vert="horz" lIns="91440" tIns="45720" rIns="91440" bIns="45720" rtlCol="0" anchor="t">
            <a:normAutofit/>
          </a:bodyPr>
          <a:lstStyle/>
          <a:p>
            <a:pPr marL="0" indent="0">
              <a:buNone/>
            </a:pPr>
            <a:r>
              <a:rPr lang="en-US"/>
              <a:t>Strategies for managing long hold queues.</a:t>
            </a:r>
          </a:p>
          <a:p>
            <a:r>
              <a:rPr lang="en-US"/>
              <a:t>Process hold queue daily; but consider a rotation on patron last name range to process per day, reducing the number of patron pick-up days/bags.</a:t>
            </a:r>
          </a:p>
          <a:p>
            <a:r>
              <a:rPr lang="en-US"/>
              <a:t>Consider reasonable number of items patron can use within check-out period.</a:t>
            </a:r>
          </a:p>
          <a:p>
            <a:r>
              <a:rPr lang="en-US"/>
              <a:t>Reduce number of holds patron can place. While this will not impact the backlog, it will slow hold placement a bit moving forward.</a:t>
            </a:r>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DB067B5C-06C3-4C26-A383-E67CF0297024}"/>
              </a:ext>
            </a:extLst>
          </p:cNvPr>
          <p:cNvSpPr>
            <a:spLocks noGrp="1"/>
          </p:cNvSpPr>
          <p:nvPr>
            <p:ph type="sldNum" sz="quarter" idx="12"/>
          </p:nvPr>
        </p:nvSpPr>
        <p:spPr/>
        <p:txBody>
          <a:bodyPr/>
          <a:lstStyle/>
          <a:p>
            <a:fld id="{B2E8E252-A4C9-4825-B6A7-DD4A52002440}" type="slidenum">
              <a:rPr lang="en-US" smtClean="0"/>
              <a:t>13</a:t>
            </a:fld>
            <a:endParaRPr lang="en-US"/>
          </a:p>
        </p:txBody>
      </p:sp>
    </p:spTree>
    <p:extLst>
      <p:ext uri="{BB962C8B-B14F-4D97-AF65-F5344CB8AC3E}">
        <p14:creationId xmlns:p14="http://schemas.microsoft.com/office/powerpoint/2010/main" val="3883198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FF3AB-1D6C-4E10-835E-474225197D1A}"/>
              </a:ext>
            </a:extLst>
          </p:cNvPr>
          <p:cNvSpPr>
            <a:spLocks noGrp="1"/>
          </p:cNvSpPr>
          <p:nvPr>
            <p:ph type="title"/>
          </p:nvPr>
        </p:nvSpPr>
        <p:spPr/>
        <p:txBody>
          <a:bodyPr/>
          <a:lstStyle/>
          <a:p>
            <a:r>
              <a:rPr lang="en-US"/>
              <a:t>Holds Placed (Sample Library &amp; All SWAN)</a:t>
            </a:r>
          </a:p>
        </p:txBody>
      </p:sp>
      <p:sp>
        <p:nvSpPr>
          <p:cNvPr id="4" name="Slide Number Placeholder 3">
            <a:extLst>
              <a:ext uri="{FF2B5EF4-FFF2-40B4-BE49-F238E27FC236}">
                <a16:creationId xmlns:a16="http://schemas.microsoft.com/office/drawing/2014/main" id="{33B375D8-27AD-4A76-811D-FC153FE26E80}"/>
              </a:ext>
            </a:extLst>
          </p:cNvPr>
          <p:cNvSpPr>
            <a:spLocks noGrp="1"/>
          </p:cNvSpPr>
          <p:nvPr>
            <p:ph type="sldNum" sz="quarter" idx="12"/>
          </p:nvPr>
        </p:nvSpPr>
        <p:spPr/>
        <p:txBody>
          <a:bodyPr/>
          <a:lstStyle/>
          <a:p>
            <a:fld id="{B2E8E252-A4C9-4825-B6A7-DD4A52002440}" type="slidenum">
              <a:rPr lang="en-US" smtClean="0"/>
              <a:t>14</a:t>
            </a:fld>
            <a:endParaRPr lang="en-US"/>
          </a:p>
        </p:txBody>
      </p:sp>
      <p:pic>
        <p:nvPicPr>
          <p:cNvPr id="9" name="Picture 8">
            <a:extLst>
              <a:ext uri="{FF2B5EF4-FFF2-40B4-BE49-F238E27FC236}">
                <a16:creationId xmlns:a16="http://schemas.microsoft.com/office/drawing/2014/main" id="{9DCAC5C5-805A-47A7-831C-5A878AEF565F}"/>
              </a:ext>
            </a:extLst>
          </p:cNvPr>
          <p:cNvPicPr>
            <a:picLocks noChangeAspect="1"/>
          </p:cNvPicPr>
          <p:nvPr/>
        </p:nvPicPr>
        <p:blipFill>
          <a:blip r:embed="rId3"/>
          <a:stretch>
            <a:fillRect/>
          </a:stretch>
        </p:blipFill>
        <p:spPr>
          <a:xfrm>
            <a:off x="10422911" y="411910"/>
            <a:ext cx="980952" cy="752381"/>
          </a:xfrm>
          <a:prstGeom prst="rect">
            <a:avLst/>
          </a:prstGeom>
        </p:spPr>
      </p:pic>
      <p:pic>
        <p:nvPicPr>
          <p:cNvPr id="10" name="Picture 9">
            <a:extLst>
              <a:ext uri="{FF2B5EF4-FFF2-40B4-BE49-F238E27FC236}">
                <a16:creationId xmlns:a16="http://schemas.microsoft.com/office/drawing/2014/main" id="{37D9CBAA-F2C6-41F1-9B91-F568A5241A56}"/>
              </a:ext>
            </a:extLst>
          </p:cNvPr>
          <p:cNvPicPr>
            <a:picLocks noChangeAspect="1"/>
          </p:cNvPicPr>
          <p:nvPr/>
        </p:nvPicPr>
        <p:blipFill>
          <a:blip r:embed="rId4"/>
          <a:stretch>
            <a:fillRect/>
          </a:stretch>
        </p:blipFill>
        <p:spPr>
          <a:xfrm>
            <a:off x="1123154" y="1426964"/>
            <a:ext cx="4447139" cy="3382102"/>
          </a:xfrm>
          <a:prstGeom prst="rect">
            <a:avLst/>
          </a:prstGeom>
        </p:spPr>
      </p:pic>
      <p:pic>
        <p:nvPicPr>
          <p:cNvPr id="12" name="Picture 11">
            <a:extLst>
              <a:ext uri="{FF2B5EF4-FFF2-40B4-BE49-F238E27FC236}">
                <a16:creationId xmlns:a16="http://schemas.microsoft.com/office/drawing/2014/main" id="{0447D538-90D2-42AF-BC9C-49D358C2450F}"/>
              </a:ext>
            </a:extLst>
          </p:cNvPr>
          <p:cNvPicPr>
            <a:picLocks noChangeAspect="1"/>
          </p:cNvPicPr>
          <p:nvPr/>
        </p:nvPicPr>
        <p:blipFill>
          <a:blip r:embed="rId5"/>
          <a:stretch>
            <a:fillRect/>
          </a:stretch>
        </p:blipFill>
        <p:spPr>
          <a:xfrm>
            <a:off x="1278613" y="4872036"/>
            <a:ext cx="4363333" cy="1732381"/>
          </a:xfrm>
          <a:prstGeom prst="rect">
            <a:avLst/>
          </a:prstGeom>
        </p:spPr>
      </p:pic>
      <p:pic>
        <p:nvPicPr>
          <p:cNvPr id="13" name="Picture 12">
            <a:extLst>
              <a:ext uri="{FF2B5EF4-FFF2-40B4-BE49-F238E27FC236}">
                <a16:creationId xmlns:a16="http://schemas.microsoft.com/office/drawing/2014/main" id="{C3B44B3C-FD41-4F06-830F-2702127CD130}"/>
              </a:ext>
            </a:extLst>
          </p:cNvPr>
          <p:cNvPicPr>
            <a:picLocks noChangeAspect="1"/>
          </p:cNvPicPr>
          <p:nvPr/>
        </p:nvPicPr>
        <p:blipFill>
          <a:blip r:embed="rId6"/>
          <a:stretch>
            <a:fillRect/>
          </a:stretch>
        </p:blipFill>
        <p:spPr>
          <a:xfrm>
            <a:off x="6762179" y="1426964"/>
            <a:ext cx="4306667" cy="3286667"/>
          </a:xfrm>
          <a:prstGeom prst="rect">
            <a:avLst/>
          </a:prstGeom>
        </p:spPr>
      </p:pic>
      <p:pic>
        <p:nvPicPr>
          <p:cNvPr id="14" name="Picture 13">
            <a:extLst>
              <a:ext uri="{FF2B5EF4-FFF2-40B4-BE49-F238E27FC236}">
                <a16:creationId xmlns:a16="http://schemas.microsoft.com/office/drawing/2014/main" id="{BFF80119-37EA-4D12-8399-07E5947DBC93}"/>
              </a:ext>
            </a:extLst>
          </p:cNvPr>
          <p:cNvPicPr>
            <a:picLocks noChangeAspect="1"/>
          </p:cNvPicPr>
          <p:nvPr/>
        </p:nvPicPr>
        <p:blipFill>
          <a:blip r:embed="rId7"/>
          <a:stretch>
            <a:fillRect/>
          </a:stretch>
        </p:blipFill>
        <p:spPr>
          <a:xfrm>
            <a:off x="7016244" y="4872035"/>
            <a:ext cx="4387619" cy="1732381"/>
          </a:xfrm>
          <a:prstGeom prst="rect">
            <a:avLst/>
          </a:prstGeom>
        </p:spPr>
      </p:pic>
      <p:cxnSp>
        <p:nvCxnSpPr>
          <p:cNvPr id="16" name="Straight Connector 15">
            <a:extLst>
              <a:ext uri="{FF2B5EF4-FFF2-40B4-BE49-F238E27FC236}">
                <a16:creationId xmlns:a16="http://schemas.microsoft.com/office/drawing/2014/main" id="{EB7A6B2B-6A5D-4C48-A285-D5EFB33C54A4}"/>
              </a:ext>
            </a:extLst>
          </p:cNvPr>
          <p:cNvCxnSpPr/>
          <p:nvPr/>
        </p:nvCxnSpPr>
        <p:spPr>
          <a:xfrm>
            <a:off x="1653309" y="2392218"/>
            <a:ext cx="3916984" cy="0"/>
          </a:xfrm>
          <a:prstGeom prst="line">
            <a:avLst/>
          </a:prstGeom>
          <a:ln w="317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D973DE8-8977-4AF0-8DA2-295AA70D833C}"/>
              </a:ext>
            </a:extLst>
          </p:cNvPr>
          <p:cNvCxnSpPr/>
          <p:nvPr/>
        </p:nvCxnSpPr>
        <p:spPr>
          <a:xfrm>
            <a:off x="7251561" y="1842655"/>
            <a:ext cx="3916984" cy="0"/>
          </a:xfrm>
          <a:prstGeom prst="line">
            <a:avLst/>
          </a:prstGeom>
          <a:ln w="317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18" name="Arrow: Up 17">
            <a:extLst>
              <a:ext uri="{FF2B5EF4-FFF2-40B4-BE49-F238E27FC236}">
                <a16:creationId xmlns:a16="http://schemas.microsoft.com/office/drawing/2014/main" id="{09AF2706-D1F2-457A-BE0B-95FD3950B64E}"/>
              </a:ext>
            </a:extLst>
          </p:cNvPr>
          <p:cNvSpPr/>
          <p:nvPr/>
        </p:nvSpPr>
        <p:spPr>
          <a:xfrm>
            <a:off x="5144655" y="1893457"/>
            <a:ext cx="277090" cy="40639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8BE22BAD-EDBC-4EA0-B330-7445CFEAAD29}"/>
              </a:ext>
            </a:extLst>
          </p:cNvPr>
          <p:cNvSpPr/>
          <p:nvPr/>
        </p:nvSpPr>
        <p:spPr>
          <a:xfrm rot="10800000">
            <a:off x="10703061" y="1953361"/>
            <a:ext cx="277090" cy="40639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3D2F02E-F28F-4B6A-BC09-59D5F5B2C8AD}"/>
              </a:ext>
            </a:extLst>
          </p:cNvPr>
          <p:cNvSpPr txBox="1"/>
          <p:nvPr/>
        </p:nvSpPr>
        <p:spPr>
          <a:xfrm>
            <a:off x="4942716" y="1303826"/>
            <a:ext cx="699230" cy="646331"/>
          </a:xfrm>
          <a:prstGeom prst="rect">
            <a:avLst/>
          </a:prstGeom>
          <a:noFill/>
        </p:spPr>
        <p:txBody>
          <a:bodyPr wrap="none" rtlCol="0">
            <a:spAutoFit/>
          </a:bodyPr>
          <a:lstStyle/>
          <a:p>
            <a:endParaRPr lang="en-US"/>
          </a:p>
          <a:p>
            <a:r>
              <a:rPr lang="en-US"/>
              <a:t>+29%</a:t>
            </a:r>
          </a:p>
        </p:txBody>
      </p:sp>
      <p:sp>
        <p:nvSpPr>
          <p:cNvPr id="21" name="TextBox 20">
            <a:extLst>
              <a:ext uri="{FF2B5EF4-FFF2-40B4-BE49-F238E27FC236}">
                <a16:creationId xmlns:a16="http://schemas.microsoft.com/office/drawing/2014/main" id="{1417DE49-B521-40D3-B44C-F624E2CEDB76}"/>
              </a:ext>
            </a:extLst>
          </p:cNvPr>
          <p:cNvSpPr txBox="1"/>
          <p:nvPr/>
        </p:nvSpPr>
        <p:spPr>
          <a:xfrm>
            <a:off x="10538691" y="2069052"/>
            <a:ext cx="654346" cy="646331"/>
          </a:xfrm>
          <a:prstGeom prst="rect">
            <a:avLst/>
          </a:prstGeom>
          <a:noFill/>
        </p:spPr>
        <p:txBody>
          <a:bodyPr wrap="none" rtlCol="0">
            <a:spAutoFit/>
          </a:bodyPr>
          <a:lstStyle/>
          <a:p>
            <a:endParaRPr lang="en-US"/>
          </a:p>
          <a:p>
            <a:r>
              <a:rPr lang="en-US"/>
              <a:t>-10%</a:t>
            </a:r>
          </a:p>
        </p:txBody>
      </p:sp>
    </p:spTree>
    <p:extLst>
      <p:ext uri="{BB962C8B-B14F-4D97-AF65-F5344CB8AC3E}">
        <p14:creationId xmlns:p14="http://schemas.microsoft.com/office/powerpoint/2010/main" val="2996830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DA4A-04FE-4FBD-925D-7E5440EE818C}"/>
              </a:ext>
            </a:extLst>
          </p:cNvPr>
          <p:cNvSpPr>
            <a:spLocks noGrp="1"/>
          </p:cNvSpPr>
          <p:nvPr>
            <p:ph type="title"/>
          </p:nvPr>
        </p:nvSpPr>
        <p:spPr/>
        <p:txBody>
          <a:bodyPr/>
          <a:lstStyle/>
          <a:p>
            <a:r>
              <a:rPr lang="en-US"/>
              <a:t>Resource Sharing Poll – do you want an option before August 12 or Sept 9?</a:t>
            </a:r>
          </a:p>
        </p:txBody>
      </p:sp>
      <p:sp>
        <p:nvSpPr>
          <p:cNvPr id="4" name="Slide Number Placeholder 3">
            <a:extLst>
              <a:ext uri="{FF2B5EF4-FFF2-40B4-BE49-F238E27FC236}">
                <a16:creationId xmlns:a16="http://schemas.microsoft.com/office/drawing/2014/main" id="{D522464D-0F6D-49E8-A362-F2391AC7BB84}"/>
              </a:ext>
            </a:extLst>
          </p:cNvPr>
          <p:cNvSpPr>
            <a:spLocks noGrp="1"/>
          </p:cNvSpPr>
          <p:nvPr>
            <p:ph type="sldNum" sz="quarter" idx="12"/>
          </p:nvPr>
        </p:nvSpPr>
        <p:spPr/>
        <p:txBody>
          <a:bodyPr/>
          <a:lstStyle/>
          <a:p>
            <a:fld id="{B2E8E252-A4C9-4825-B6A7-DD4A52002440}" type="slidenum">
              <a:rPr lang="en-US" smtClean="0"/>
              <a:t>15</a:t>
            </a:fld>
            <a:endParaRPr lang="en-US"/>
          </a:p>
        </p:txBody>
      </p:sp>
      <p:sp>
        <p:nvSpPr>
          <p:cNvPr id="12" name="Content Placeholder 2">
            <a:extLst>
              <a:ext uri="{FF2B5EF4-FFF2-40B4-BE49-F238E27FC236}">
                <a16:creationId xmlns:a16="http://schemas.microsoft.com/office/drawing/2014/main" id="{50EC12AA-5A2C-4916-A0F7-9A7380C19EE4}"/>
              </a:ext>
            </a:extLst>
          </p:cNvPr>
          <p:cNvSpPr txBox="1">
            <a:spLocks/>
          </p:cNvSpPr>
          <p:nvPr/>
        </p:nvSpPr>
        <p:spPr>
          <a:xfrm>
            <a:off x="939800" y="2075568"/>
            <a:ext cx="2943578" cy="38959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Please add some additional dates between current opt-in dates.</a:t>
            </a:r>
          </a:p>
        </p:txBody>
      </p:sp>
      <p:sp>
        <p:nvSpPr>
          <p:cNvPr id="13" name="Content Placeholder 2">
            <a:extLst>
              <a:ext uri="{FF2B5EF4-FFF2-40B4-BE49-F238E27FC236}">
                <a16:creationId xmlns:a16="http://schemas.microsoft.com/office/drawing/2014/main" id="{63DBD461-19CF-4F6B-BB77-F57FF098736C}"/>
              </a:ext>
            </a:extLst>
          </p:cNvPr>
          <p:cNvSpPr txBox="1">
            <a:spLocks/>
          </p:cNvSpPr>
          <p:nvPr/>
        </p:nvSpPr>
        <p:spPr>
          <a:xfrm>
            <a:off x="8445405" y="2145868"/>
            <a:ext cx="3419475" cy="38959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OK with choosing date of Aug 12</a:t>
            </a:r>
            <a:r>
              <a:rPr lang="en-US" baseline="30000"/>
              <a:t>th</a:t>
            </a:r>
            <a:r>
              <a:rPr lang="en-US"/>
              <a:t> or Sept 9</a:t>
            </a:r>
            <a:r>
              <a:rPr lang="en-US" baseline="30000"/>
              <a:t>th</a:t>
            </a:r>
            <a:r>
              <a:rPr lang="en-US"/>
              <a:t>.</a:t>
            </a:r>
          </a:p>
        </p:txBody>
      </p:sp>
      <p:pic>
        <p:nvPicPr>
          <p:cNvPr id="8" name="Picture 7" descr="A picture containing clock&#10;&#10;Description automatically generated">
            <a:extLst>
              <a:ext uri="{FF2B5EF4-FFF2-40B4-BE49-F238E27FC236}">
                <a16:creationId xmlns:a16="http://schemas.microsoft.com/office/drawing/2014/main" id="{6C6753DB-6399-4F20-AE9F-03D4973D8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972" y="816230"/>
            <a:ext cx="8109170" cy="8115481"/>
          </a:xfrm>
          <a:prstGeom prst="rect">
            <a:avLst/>
          </a:prstGeom>
        </p:spPr>
      </p:pic>
      <p:sp>
        <p:nvSpPr>
          <p:cNvPr id="9" name="Speech Bubble: Rectangle 8">
            <a:extLst>
              <a:ext uri="{FF2B5EF4-FFF2-40B4-BE49-F238E27FC236}">
                <a16:creationId xmlns:a16="http://schemas.microsoft.com/office/drawing/2014/main" id="{59D9742A-1638-4FCB-AB17-10104B8B7727}"/>
              </a:ext>
            </a:extLst>
          </p:cNvPr>
          <p:cNvSpPr/>
          <p:nvPr/>
        </p:nvSpPr>
        <p:spPr>
          <a:xfrm>
            <a:off x="8573073" y="4591933"/>
            <a:ext cx="3419475" cy="1071418"/>
          </a:xfrm>
          <a:prstGeom prst="wedgeRectCallout">
            <a:avLst>
              <a:gd name="adj1" fmla="val -109429"/>
              <a:gd name="adj2" fmla="val 1454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Only respond if you have not yet restarted resource sharing.</a:t>
            </a:r>
          </a:p>
        </p:txBody>
      </p:sp>
    </p:spTree>
    <p:extLst>
      <p:ext uri="{BB962C8B-B14F-4D97-AF65-F5344CB8AC3E}">
        <p14:creationId xmlns:p14="http://schemas.microsoft.com/office/powerpoint/2010/main" val="2210602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091832-D8F0-4CB7-B78E-DDDF71F05A01}"/>
              </a:ext>
            </a:extLst>
          </p:cNvPr>
          <p:cNvSpPr>
            <a:spLocks noGrp="1"/>
          </p:cNvSpPr>
          <p:nvPr>
            <p:ph type="title"/>
          </p:nvPr>
        </p:nvSpPr>
        <p:spPr>
          <a:xfrm>
            <a:off x="838200" y="365125"/>
            <a:ext cx="5156200" cy="1325563"/>
          </a:xfrm>
        </p:spPr>
        <p:txBody>
          <a:bodyPr>
            <a:normAutofit fontScale="90000"/>
          </a:bodyPr>
          <a:lstStyle/>
          <a:p>
            <a:r>
              <a:rPr lang="en-US"/>
              <a:t>Optional Workflows</a:t>
            </a:r>
            <a:br>
              <a:rPr lang="en-US"/>
            </a:br>
            <a:r>
              <a:rPr lang="en-US"/>
              <a:t>Tools for </a:t>
            </a:r>
            <a:r>
              <a:rPr lang="en-US" b="1">
                <a:solidFill>
                  <a:schemeClr val="accent6"/>
                </a:solidFill>
              </a:rPr>
              <a:t>Q</a:t>
            </a:r>
            <a:r>
              <a:rPr lang="en-US"/>
              <a:t>uality </a:t>
            </a:r>
            <a:r>
              <a:rPr lang="en-US" b="1">
                <a:solidFill>
                  <a:schemeClr val="accent6"/>
                </a:solidFill>
              </a:rPr>
              <a:t>C</a:t>
            </a:r>
            <a:r>
              <a:rPr lang="en-US"/>
              <a:t>ontrol</a:t>
            </a:r>
          </a:p>
        </p:txBody>
      </p:sp>
      <p:sp>
        <p:nvSpPr>
          <p:cNvPr id="4" name="Content Placeholder 3">
            <a:extLst>
              <a:ext uri="{FF2B5EF4-FFF2-40B4-BE49-F238E27FC236}">
                <a16:creationId xmlns:a16="http://schemas.microsoft.com/office/drawing/2014/main" id="{F3FBD046-21E6-4764-9911-65F8C211FDD2}"/>
              </a:ext>
            </a:extLst>
          </p:cNvPr>
          <p:cNvSpPr>
            <a:spLocks noGrp="1"/>
          </p:cNvSpPr>
          <p:nvPr>
            <p:ph idx="1"/>
          </p:nvPr>
        </p:nvSpPr>
        <p:spPr>
          <a:xfrm>
            <a:off x="838200" y="1841340"/>
            <a:ext cx="4885267" cy="4351338"/>
          </a:xfrm>
        </p:spPr>
        <p:txBody>
          <a:bodyPr>
            <a:normAutofit lnSpcReduction="10000"/>
          </a:bodyPr>
          <a:lstStyle/>
          <a:p>
            <a:pPr marL="0" indent="0">
              <a:buNone/>
            </a:pPr>
            <a:r>
              <a:rPr lang="en-US"/>
              <a:t>Q - QUARANTINE in-house user</a:t>
            </a:r>
          </a:p>
          <a:p>
            <a:r>
              <a:rPr lang="en-US"/>
              <a:t>Use to clear items off patron records</a:t>
            </a:r>
          </a:p>
          <a:p>
            <a:r>
              <a:rPr lang="en-US"/>
              <a:t>Checkout to user when emptying book drops</a:t>
            </a:r>
          </a:p>
          <a:p>
            <a:r>
              <a:rPr lang="en-US"/>
              <a:t>Quarantine items</a:t>
            </a:r>
          </a:p>
          <a:p>
            <a:r>
              <a:rPr lang="en-US"/>
              <a:t>Check-in items post-quarantine</a:t>
            </a:r>
          </a:p>
          <a:p>
            <a:pPr marL="0" indent="0">
              <a:buNone/>
            </a:pPr>
            <a:r>
              <a:rPr lang="en-US"/>
              <a:t>QUARANTINE items do not appear on holds list</a:t>
            </a:r>
          </a:p>
        </p:txBody>
      </p:sp>
      <p:sp>
        <p:nvSpPr>
          <p:cNvPr id="2" name="Slide Number Placeholder 1">
            <a:extLst>
              <a:ext uri="{FF2B5EF4-FFF2-40B4-BE49-F238E27FC236}">
                <a16:creationId xmlns:a16="http://schemas.microsoft.com/office/drawing/2014/main" id="{A62DD6BA-E616-4636-8E99-7EE77BFB490A}"/>
              </a:ext>
            </a:extLst>
          </p:cNvPr>
          <p:cNvSpPr>
            <a:spLocks noGrp="1"/>
          </p:cNvSpPr>
          <p:nvPr>
            <p:ph type="sldNum" sz="quarter" idx="12"/>
          </p:nvPr>
        </p:nvSpPr>
        <p:spPr/>
        <p:txBody>
          <a:bodyPr/>
          <a:lstStyle/>
          <a:p>
            <a:fld id="{B2E8E252-A4C9-4825-B6A7-DD4A52002440}" type="slidenum">
              <a:rPr lang="en-US" smtClean="0"/>
              <a:t>16</a:t>
            </a:fld>
            <a:endParaRPr lang="en-US"/>
          </a:p>
        </p:txBody>
      </p:sp>
      <p:sp>
        <p:nvSpPr>
          <p:cNvPr id="5" name="Content Placeholder 3">
            <a:extLst>
              <a:ext uri="{FF2B5EF4-FFF2-40B4-BE49-F238E27FC236}">
                <a16:creationId xmlns:a16="http://schemas.microsoft.com/office/drawing/2014/main" id="{C9D9AAA8-228B-4DF1-9E40-27461C33A854}"/>
              </a:ext>
            </a:extLst>
          </p:cNvPr>
          <p:cNvSpPr txBox="1">
            <a:spLocks/>
          </p:cNvSpPr>
          <p:nvPr/>
        </p:nvSpPr>
        <p:spPr>
          <a:xfrm>
            <a:off x="5994400" y="1841340"/>
            <a:ext cx="5625458"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C - CURBSIDE in-house user</a:t>
            </a:r>
          </a:p>
          <a:p>
            <a:r>
              <a:rPr lang="en-US"/>
              <a:t>Use to remove hold pickup status</a:t>
            </a:r>
          </a:p>
          <a:p>
            <a:r>
              <a:rPr lang="en-US"/>
              <a:t>Checkout to user when hold is trapped to remove My Account messaging that hold is ready for pickup</a:t>
            </a:r>
          </a:p>
          <a:p>
            <a:r>
              <a:rPr lang="en-US"/>
              <a:t>Either </a:t>
            </a:r>
            <a:r>
              <a:rPr lang="en-US" err="1"/>
              <a:t>reshelve</a:t>
            </a:r>
            <a:r>
              <a:rPr lang="en-US"/>
              <a:t> or put in temporary location to wait for holds list</a:t>
            </a:r>
          </a:p>
          <a:p>
            <a:pPr marL="0" indent="0">
              <a:buNone/>
            </a:pPr>
            <a:r>
              <a:rPr lang="en-US"/>
              <a:t>CURBSIDE items appear on holds list (maybe? – working with SirsiDynix)</a:t>
            </a:r>
          </a:p>
        </p:txBody>
      </p:sp>
      <p:sp>
        <p:nvSpPr>
          <p:cNvPr id="6" name="Speech Bubble: Rectangle 5">
            <a:extLst>
              <a:ext uri="{FF2B5EF4-FFF2-40B4-BE49-F238E27FC236}">
                <a16:creationId xmlns:a16="http://schemas.microsoft.com/office/drawing/2014/main" id="{70F85390-7978-4FE8-A2D8-76CDEAC50CD7}"/>
              </a:ext>
            </a:extLst>
          </p:cNvPr>
          <p:cNvSpPr/>
          <p:nvPr/>
        </p:nvSpPr>
        <p:spPr>
          <a:xfrm>
            <a:off x="6739467" y="136524"/>
            <a:ext cx="5290607" cy="1175039"/>
          </a:xfrm>
          <a:prstGeom prst="wedgeRectCallout">
            <a:avLst>
              <a:gd name="adj1" fmla="val 51967"/>
              <a:gd name="adj2" fmla="val 8613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If your library wants to use either of these in-house users, please submit a help ticket and a unique user for your library will be created</a:t>
            </a:r>
          </a:p>
        </p:txBody>
      </p:sp>
    </p:spTree>
    <p:extLst>
      <p:ext uri="{BB962C8B-B14F-4D97-AF65-F5344CB8AC3E}">
        <p14:creationId xmlns:p14="http://schemas.microsoft.com/office/powerpoint/2010/main" val="4081850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7D244F0D-8BB5-405C-ABB2-1D0E5D479DD4}"/>
              </a:ext>
            </a:extLst>
          </p:cNvPr>
          <p:cNvSpPr/>
          <p:nvPr/>
        </p:nvSpPr>
        <p:spPr>
          <a:xfrm>
            <a:off x="2973333" y="1366752"/>
            <a:ext cx="4050965" cy="341205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947D3-7BC9-417B-BA42-9CD147E8E319}"/>
              </a:ext>
            </a:extLst>
          </p:cNvPr>
          <p:cNvSpPr>
            <a:spLocks noGrp="1"/>
          </p:cNvSpPr>
          <p:nvPr>
            <p:ph type="title"/>
          </p:nvPr>
        </p:nvSpPr>
        <p:spPr>
          <a:xfrm>
            <a:off x="897948" y="-18690"/>
            <a:ext cx="10878416" cy="1325563"/>
          </a:xfrm>
        </p:spPr>
        <p:txBody>
          <a:bodyPr/>
          <a:lstStyle/>
          <a:p>
            <a:r>
              <a:rPr lang="en-US"/>
              <a:t>Reminder - Handling Material - staff experience</a:t>
            </a:r>
          </a:p>
        </p:txBody>
      </p:sp>
      <p:sp>
        <p:nvSpPr>
          <p:cNvPr id="4" name="Slide Number Placeholder 3">
            <a:extLst>
              <a:ext uri="{FF2B5EF4-FFF2-40B4-BE49-F238E27FC236}">
                <a16:creationId xmlns:a16="http://schemas.microsoft.com/office/drawing/2014/main" id="{456F1D8F-2A89-4A6B-953D-0AC3105E6FE5}"/>
              </a:ext>
            </a:extLst>
          </p:cNvPr>
          <p:cNvSpPr>
            <a:spLocks noGrp="1"/>
          </p:cNvSpPr>
          <p:nvPr>
            <p:ph type="sldNum" sz="quarter" idx="12"/>
          </p:nvPr>
        </p:nvSpPr>
        <p:spPr/>
        <p:txBody>
          <a:bodyPr/>
          <a:lstStyle/>
          <a:p>
            <a:fld id="{B2E8E252-A4C9-4825-B6A7-DD4A52002440}" type="slidenum">
              <a:rPr lang="en-US" smtClean="0"/>
              <a:t>17</a:t>
            </a:fld>
            <a:endParaRPr lang="en-US"/>
          </a:p>
        </p:txBody>
      </p:sp>
      <p:pic>
        <p:nvPicPr>
          <p:cNvPr id="6" name="Picture 5" descr="A black sign with white text&#10;&#10;Description automatically generated">
            <a:extLst>
              <a:ext uri="{FF2B5EF4-FFF2-40B4-BE49-F238E27FC236}">
                <a16:creationId xmlns:a16="http://schemas.microsoft.com/office/drawing/2014/main" id="{DFFCDB5E-788B-4936-9B7D-F4A00142A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005" y="3674948"/>
            <a:ext cx="1764330" cy="1764330"/>
          </a:xfrm>
          <a:prstGeom prst="rect">
            <a:avLst/>
          </a:prstGeom>
        </p:spPr>
      </p:pic>
      <p:pic>
        <p:nvPicPr>
          <p:cNvPr id="8" name="Picture 7" descr="A picture containing dark, black, white, room&#10;&#10;Description automatically generated">
            <a:extLst>
              <a:ext uri="{FF2B5EF4-FFF2-40B4-BE49-F238E27FC236}">
                <a16:creationId xmlns:a16="http://schemas.microsoft.com/office/drawing/2014/main" id="{079152E6-5868-4692-8DD5-6D536A6DC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4145" y="2784077"/>
            <a:ext cx="1325563" cy="1325563"/>
          </a:xfrm>
          <a:prstGeom prst="rect">
            <a:avLst/>
          </a:prstGeom>
        </p:spPr>
      </p:pic>
      <p:pic>
        <p:nvPicPr>
          <p:cNvPr id="10" name="Picture 9" descr="A black sign with white text&#10;&#10;Description automatically generated">
            <a:extLst>
              <a:ext uri="{FF2B5EF4-FFF2-40B4-BE49-F238E27FC236}">
                <a16:creationId xmlns:a16="http://schemas.microsoft.com/office/drawing/2014/main" id="{222294FC-74AF-4456-8D63-A8BF7B1DDB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4495" y="1909186"/>
            <a:ext cx="1325563" cy="1325563"/>
          </a:xfrm>
          <a:prstGeom prst="rect">
            <a:avLst/>
          </a:prstGeom>
        </p:spPr>
      </p:pic>
      <p:pic>
        <p:nvPicPr>
          <p:cNvPr id="12" name="Picture 11" descr="A close up of a logo&#10;&#10;Description automatically generated">
            <a:extLst>
              <a:ext uri="{FF2B5EF4-FFF2-40B4-BE49-F238E27FC236}">
                <a16:creationId xmlns:a16="http://schemas.microsoft.com/office/drawing/2014/main" id="{00753F4D-16AD-404D-8BDF-61BC5839599B}"/>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973333" y="1878435"/>
            <a:ext cx="1325564" cy="1325564"/>
          </a:xfrm>
          <a:prstGeom prst="rect">
            <a:avLst/>
          </a:prstGeom>
        </p:spPr>
      </p:pic>
      <p:pic>
        <p:nvPicPr>
          <p:cNvPr id="16" name="Picture 15" descr="A picture containing dark, sign, black, train&#10;&#10;Description automatically generated">
            <a:extLst>
              <a:ext uri="{FF2B5EF4-FFF2-40B4-BE49-F238E27FC236}">
                <a16:creationId xmlns:a16="http://schemas.microsoft.com/office/drawing/2014/main" id="{0CD9A595-D924-465F-AC55-F3DA3DAB4C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4389" y="2641693"/>
            <a:ext cx="1325563" cy="1325563"/>
          </a:xfrm>
          <a:prstGeom prst="rect">
            <a:avLst/>
          </a:prstGeom>
        </p:spPr>
      </p:pic>
      <p:pic>
        <p:nvPicPr>
          <p:cNvPr id="18" name="Picture 17" descr="A close up of a sign&#10;&#10;Description automatically generated">
            <a:extLst>
              <a:ext uri="{FF2B5EF4-FFF2-40B4-BE49-F238E27FC236}">
                <a16:creationId xmlns:a16="http://schemas.microsoft.com/office/drawing/2014/main" id="{68253947-0188-40CF-8819-F9484292F0F0}"/>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017579" y="3500525"/>
            <a:ext cx="1218231" cy="1218231"/>
          </a:xfrm>
          <a:prstGeom prst="rect">
            <a:avLst/>
          </a:prstGeom>
        </p:spPr>
      </p:pic>
      <p:pic>
        <p:nvPicPr>
          <p:cNvPr id="19" name="Picture 18" descr="A black sign with white text&#10;&#10;Description automatically generated">
            <a:extLst>
              <a:ext uri="{FF2B5EF4-FFF2-40B4-BE49-F238E27FC236}">
                <a16:creationId xmlns:a16="http://schemas.microsoft.com/office/drawing/2014/main" id="{5B681906-BC57-4DB0-83D2-CD8C3BA22B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1569" y="3453247"/>
            <a:ext cx="1325563" cy="1325563"/>
          </a:xfrm>
          <a:prstGeom prst="rect">
            <a:avLst/>
          </a:prstGeom>
        </p:spPr>
      </p:pic>
      <p:pic>
        <p:nvPicPr>
          <p:cNvPr id="22" name="Picture 21" descr="A close up of a logo&#10;&#10;Description automatically generated">
            <a:extLst>
              <a:ext uri="{FF2B5EF4-FFF2-40B4-BE49-F238E27FC236}">
                <a16:creationId xmlns:a16="http://schemas.microsoft.com/office/drawing/2014/main" id="{BF20152C-2BA7-4F8B-9675-6C5BA1D799BE}"/>
              </a:ext>
            </a:extLst>
          </p:cNvPr>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5678101" y="1903073"/>
            <a:ext cx="1325564" cy="1325564"/>
          </a:xfrm>
          <a:prstGeom prst="rect">
            <a:avLst/>
          </a:prstGeom>
        </p:spPr>
      </p:pic>
      <p:pic>
        <p:nvPicPr>
          <p:cNvPr id="24" name="Picture 23" descr="A picture containing room&#10;&#10;Description automatically generated">
            <a:extLst>
              <a:ext uri="{FF2B5EF4-FFF2-40B4-BE49-F238E27FC236}">
                <a16:creationId xmlns:a16="http://schemas.microsoft.com/office/drawing/2014/main" id="{622640C2-B769-4DE3-97C7-5CBA8E26D363}"/>
              </a:ext>
            </a:extLst>
          </p:cNvPr>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616009" y="3447719"/>
            <a:ext cx="1408289" cy="1408289"/>
          </a:xfrm>
          <a:prstGeom prst="rect">
            <a:avLst/>
          </a:prstGeom>
        </p:spPr>
      </p:pic>
      <p:pic>
        <p:nvPicPr>
          <p:cNvPr id="26" name="Picture 25" descr="A close up of a logo&#10;&#10;Description automatically generated">
            <a:extLst>
              <a:ext uri="{FF2B5EF4-FFF2-40B4-BE49-F238E27FC236}">
                <a16:creationId xmlns:a16="http://schemas.microsoft.com/office/drawing/2014/main" id="{0C728886-A6F2-4551-AA1C-267579262AE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3021" y="2469075"/>
            <a:ext cx="1072260" cy="1072260"/>
          </a:xfrm>
          <a:prstGeom prst="rect">
            <a:avLst/>
          </a:prstGeom>
        </p:spPr>
      </p:pic>
      <p:pic>
        <p:nvPicPr>
          <p:cNvPr id="28" name="Picture 27" descr="A picture containing light&#10;&#10;Description automatically generated">
            <a:extLst>
              <a:ext uri="{FF2B5EF4-FFF2-40B4-BE49-F238E27FC236}">
                <a16:creationId xmlns:a16="http://schemas.microsoft.com/office/drawing/2014/main" id="{3FCFD2BE-EA3E-4ED7-82D3-76968F93EE0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45858" y="1492987"/>
            <a:ext cx="1442155" cy="1442155"/>
          </a:xfrm>
          <a:prstGeom prst="rect">
            <a:avLst/>
          </a:prstGeom>
        </p:spPr>
      </p:pic>
      <p:pic>
        <p:nvPicPr>
          <p:cNvPr id="29" name="Picture 28" descr="A picture containing drawing&#10;&#10;Description automatically generated">
            <a:extLst>
              <a:ext uri="{FF2B5EF4-FFF2-40B4-BE49-F238E27FC236}">
                <a16:creationId xmlns:a16="http://schemas.microsoft.com/office/drawing/2014/main" id="{2AAEFD79-4A2A-4B60-A92B-1DF01DCAB0E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37298" y="4039421"/>
            <a:ext cx="952500" cy="952500"/>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A2F06FB6-2E4D-4442-9D20-0248C67156C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91930" y="4949243"/>
            <a:ext cx="952500" cy="952500"/>
          </a:xfrm>
          <a:prstGeom prst="rect">
            <a:avLst/>
          </a:prstGeom>
        </p:spPr>
      </p:pic>
      <p:sp>
        <p:nvSpPr>
          <p:cNvPr id="31" name="TextBox 30">
            <a:extLst>
              <a:ext uri="{FF2B5EF4-FFF2-40B4-BE49-F238E27FC236}">
                <a16:creationId xmlns:a16="http://schemas.microsoft.com/office/drawing/2014/main" id="{4EE13DA4-26FF-41B0-BFEB-4E24AB235C67}"/>
              </a:ext>
            </a:extLst>
          </p:cNvPr>
          <p:cNvSpPr txBox="1"/>
          <p:nvPr/>
        </p:nvSpPr>
        <p:spPr>
          <a:xfrm>
            <a:off x="332918" y="2935142"/>
            <a:ext cx="1330301" cy="369332"/>
          </a:xfrm>
          <a:prstGeom prst="rect">
            <a:avLst/>
          </a:prstGeom>
          <a:noFill/>
        </p:spPr>
        <p:txBody>
          <a:bodyPr wrap="none" rtlCol="0">
            <a:spAutoFit/>
          </a:bodyPr>
          <a:lstStyle/>
          <a:p>
            <a:r>
              <a:rPr lang="en-US"/>
              <a:t>Wear gloves</a:t>
            </a:r>
          </a:p>
        </p:txBody>
      </p:sp>
      <p:sp>
        <p:nvSpPr>
          <p:cNvPr id="32" name="TextBox 31">
            <a:extLst>
              <a:ext uri="{FF2B5EF4-FFF2-40B4-BE49-F238E27FC236}">
                <a16:creationId xmlns:a16="http://schemas.microsoft.com/office/drawing/2014/main" id="{B545E7DD-5A45-462E-BAF4-1FF673CB4304}"/>
              </a:ext>
            </a:extLst>
          </p:cNvPr>
          <p:cNvSpPr txBox="1"/>
          <p:nvPr/>
        </p:nvSpPr>
        <p:spPr>
          <a:xfrm>
            <a:off x="1596219" y="2188824"/>
            <a:ext cx="1093184" cy="646331"/>
          </a:xfrm>
          <a:prstGeom prst="rect">
            <a:avLst/>
          </a:prstGeom>
          <a:noFill/>
        </p:spPr>
        <p:txBody>
          <a:bodyPr wrap="none" rtlCol="0">
            <a:spAutoFit/>
          </a:bodyPr>
          <a:lstStyle/>
          <a:p>
            <a:r>
              <a:rPr lang="en-US"/>
              <a:t>Empty </a:t>
            </a:r>
          </a:p>
          <a:p>
            <a:r>
              <a:rPr lang="en-US"/>
              <a:t>Bookdrop</a:t>
            </a:r>
          </a:p>
        </p:txBody>
      </p:sp>
      <p:sp>
        <p:nvSpPr>
          <p:cNvPr id="33" name="TextBox 32">
            <a:extLst>
              <a:ext uri="{FF2B5EF4-FFF2-40B4-BE49-F238E27FC236}">
                <a16:creationId xmlns:a16="http://schemas.microsoft.com/office/drawing/2014/main" id="{B124768D-AA0B-4918-9442-1A27143C76C0}"/>
              </a:ext>
            </a:extLst>
          </p:cNvPr>
          <p:cNvSpPr txBox="1"/>
          <p:nvPr/>
        </p:nvSpPr>
        <p:spPr>
          <a:xfrm>
            <a:off x="1265005" y="4861635"/>
            <a:ext cx="1312475" cy="646331"/>
          </a:xfrm>
          <a:prstGeom prst="rect">
            <a:avLst/>
          </a:prstGeom>
          <a:noFill/>
        </p:spPr>
        <p:txBody>
          <a:bodyPr wrap="none" rtlCol="0">
            <a:spAutoFit/>
          </a:bodyPr>
          <a:lstStyle/>
          <a:p>
            <a:r>
              <a:rPr lang="en-US"/>
              <a:t>Receive</a:t>
            </a:r>
          </a:p>
          <a:p>
            <a:r>
              <a:rPr lang="en-US"/>
              <a:t>Book orders</a:t>
            </a:r>
          </a:p>
        </p:txBody>
      </p:sp>
      <p:sp>
        <p:nvSpPr>
          <p:cNvPr id="34" name="TextBox 33">
            <a:extLst>
              <a:ext uri="{FF2B5EF4-FFF2-40B4-BE49-F238E27FC236}">
                <a16:creationId xmlns:a16="http://schemas.microsoft.com/office/drawing/2014/main" id="{74A65B1A-3FAB-4846-8465-5C896DBE5DAD}"/>
              </a:ext>
            </a:extLst>
          </p:cNvPr>
          <p:cNvSpPr txBox="1"/>
          <p:nvPr/>
        </p:nvSpPr>
        <p:spPr>
          <a:xfrm>
            <a:off x="3019107" y="1565807"/>
            <a:ext cx="1245406" cy="369332"/>
          </a:xfrm>
          <a:prstGeom prst="rect">
            <a:avLst/>
          </a:prstGeom>
          <a:noFill/>
        </p:spPr>
        <p:txBody>
          <a:bodyPr wrap="none" rtlCol="0">
            <a:spAutoFit/>
          </a:bodyPr>
          <a:lstStyle/>
          <a:p>
            <a:r>
              <a:rPr lang="en-US"/>
              <a:t>Quarantine</a:t>
            </a:r>
          </a:p>
        </p:txBody>
      </p:sp>
      <p:sp>
        <p:nvSpPr>
          <p:cNvPr id="35" name="TextBox 34">
            <a:extLst>
              <a:ext uri="{FF2B5EF4-FFF2-40B4-BE49-F238E27FC236}">
                <a16:creationId xmlns:a16="http://schemas.microsoft.com/office/drawing/2014/main" id="{613FC9AF-93B1-4571-8750-3D9F3B736405}"/>
              </a:ext>
            </a:extLst>
          </p:cNvPr>
          <p:cNvSpPr txBox="1"/>
          <p:nvPr/>
        </p:nvSpPr>
        <p:spPr>
          <a:xfrm>
            <a:off x="4122625" y="3128582"/>
            <a:ext cx="1641283" cy="369332"/>
          </a:xfrm>
          <a:prstGeom prst="rect">
            <a:avLst/>
          </a:prstGeom>
          <a:noFill/>
        </p:spPr>
        <p:txBody>
          <a:bodyPr wrap="none" rtlCol="0">
            <a:spAutoFit/>
          </a:bodyPr>
          <a:lstStyle/>
          <a:p>
            <a:r>
              <a:rPr lang="en-US"/>
              <a:t>Date/Segregate</a:t>
            </a:r>
          </a:p>
        </p:txBody>
      </p:sp>
      <p:sp>
        <p:nvSpPr>
          <p:cNvPr id="36" name="TextBox 35">
            <a:extLst>
              <a:ext uri="{FF2B5EF4-FFF2-40B4-BE49-F238E27FC236}">
                <a16:creationId xmlns:a16="http://schemas.microsoft.com/office/drawing/2014/main" id="{77885EC7-1067-47E2-AC12-478E48AB5C49}"/>
              </a:ext>
            </a:extLst>
          </p:cNvPr>
          <p:cNvSpPr txBox="1"/>
          <p:nvPr/>
        </p:nvSpPr>
        <p:spPr>
          <a:xfrm>
            <a:off x="5671002" y="1366752"/>
            <a:ext cx="1298304" cy="646331"/>
          </a:xfrm>
          <a:prstGeom prst="rect">
            <a:avLst/>
          </a:prstGeom>
          <a:noFill/>
        </p:spPr>
        <p:txBody>
          <a:bodyPr wrap="none" rtlCol="0">
            <a:spAutoFit/>
          </a:bodyPr>
          <a:lstStyle/>
          <a:p>
            <a:r>
              <a:rPr lang="en-US"/>
              <a:t>Quarantine </a:t>
            </a:r>
          </a:p>
          <a:p>
            <a:r>
              <a:rPr lang="en-US"/>
              <a:t>Ends</a:t>
            </a:r>
          </a:p>
        </p:txBody>
      </p:sp>
      <p:sp>
        <p:nvSpPr>
          <p:cNvPr id="37" name="TextBox 36">
            <a:extLst>
              <a:ext uri="{FF2B5EF4-FFF2-40B4-BE49-F238E27FC236}">
                <a16:creationId xmlns:a16="http://schemas.microsoft.com/office/drawing/2014/main" id="{E47EDBD4-E989-405C-A6AE-AC0035798D5B}"/>
              </a:ext>
            </a:extLst>
          </p:cNvPr>
          <p:cNvSpPr txBox="1"/>
          <p:nvPr/>
        </p:nvSpPr>
        <p:spPr>
          <a:xfrm>
            <a:off x="7322233" y="3634893"/>
            <a:ext cx="1322798" cy="369332"/>
          </a:xfrm>
          <a:prstGeom prst="rect">
            <a:avLst/>
          </a:prstGeom>
          <a:noFill/>
        </p:spPr>
        <p:txBody>
          <a:bodyPr wrap="none" rtlCol="0">
            <a:spAutoFit/>
          </a:bodyPr>
          <a:lstStyle/>
          <a:p>
            <a:r>
              <a:rPr lang="en-US"/>
              <a:t>Wash hands</a:t>
            </a:r>
          </a:p>
        </p:txBody>
      </p:sp>
      <p:pic>
        <p:nvPicPr>
          <p:cNvPr id="39" name="Picture 38" descr="A black sign with white text&#10;&#10;Description automatically generated">
            <a:extLst>
              <a:ext uri="{FF2B5EF4-FFF2-40B4-BE49-F238E27FC236}">
                <a16:creationId xmlns:a16="http://schemas.microsoft.com/office/drawing/2014/main" id="{4241F92C-0871-40F9-A260-FBCE8B103FD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65813" y="1014815"/>
            <a:ext cx="1123834" cy="1123834"/>
          </a:xfrm>
          <a:prstGeom prst="rect">
            <a:avLst/>
          </a:prstGeom>
        </p:spPr>
      </p:pic>
      <p:sp>
        <p:nvSpPr>
          <p:cNvPr id="40" name="TextBox 39">
            <a:extLst>
              <a:ext uri="{FF2B5EF4-FFF2-40B4-BE49-F238E27FC236}">
                <a16:creationId xmlns:a16="http://schemas.microsoft.com/office/drawing/2014/main" id="{5496D66C-6D48-43D7-A984-60CBE659111E}"/>
              </a:ext>
            </a:extLst>
          </p:cNvPr>
          <p:cNvSpPr txBox="1"/>
          <p:nvPr/>
        </p:nvSpPr>
        <p:spPr>
          <a:xfrm>
            <a:off x="9220414" y="2025768"/>
            <a:ext cx="1108124" cy="646331"/>
          </a:xfrm>
          <a:prstGeom prst="rect">
            <a:avLst/>
          </a:prstGeom>
          <a:noFill/>
        </p:spPr>
        <p:txBody>
          <a:bodyPr wrap="none" rtlCol="0">
            <a:spAutoFit/>
          </a:bodyPr>
          <a:lstStyle/>
          <a:p>
            <a:r>
              <a:rPr lang="en-US" err="1"/>
              <a:t>Reshelve</a:t>
            </a:r>
            <a:r>
              <a:rPr lang="en-US"/>
              <a:t>/</a:t>
            </a:r>
          </a:p>
          <a:p>
            <a:r>
              <a:rPr lang="en-US"/>
              <a:t>process</a:t>
            </a:r>
          </a:p>
        </p:txBody>
      </p:sp>
      <p:sp>
        <p:nvSpPr>
          <p:cNvPr id="41" name="TextBox 40">
            <a:extLst>
              <a:ext uri="{FF2B5EF4-FFF2-40B4-BE49-F238E27FC236}">
                <a16:creationId xmlns:a16="http://schemas.microsoft.com/office/drawing/2014/main" id="{B29CEB2C-4108-4D69-B899-269BB443F9B3}"/>
              </a:ext>
            </a:extLst>
          </p:cNvPr>
          <p:cNvSpPr txBox="1"/>
          <p:nvPr/>
        </p:nvSpPr>
        <p:spPr>
          <a:xfrm>
            <a:off x="9325347" y="4434782"/>
            <a:ext cx="1721305" cy="369332"/>
          </a:xfrm>
          <a:prstGeom prst="rect">
            <a:avLst/>
          </a:prstGeom>
          <a:noFill/>
        </p:spPr>
        <p:txBody>
          <a:bodyPr wrap="none" rtlCol="0">
            <a:spAutoFit/>
          </a:bodyPr>
          <a:lstStyle/>
          <a:p>
            <a:r>
              <a:rPr lang="en-US"/>
              <a:t>Curbside service</a:t>
            </a:r>
          </a:p>
        </p:txBody>
      </p:sp>
      <p:pic>
        <p:nvPicPr>
          <p:cNvPr id="43" name="Picture 42" descr="A close up of a logo&#10;&#10;Description automatically generated">
            <a:extLst>
              <a:ext uri="{FF2B5EF4-FFF2-40B4-BE49-F238E27FC236}">
                <a16:creationId xmlns:a16="http://schemas.microsoft.com/office/drawing/2014/main" id="{44F3E11B-81D6-4304-BACA-F55079F09D9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0078" y="1618720"/>
            <a:ext cx="1517152" cy="1517152"/>
          </a:xfrm>
          <a:prstGeom prst="rect">
            <a:avLst/>
          </a:prstGeom>
        </p:spPr>
      </p:pic>
      <p:pic>
        <p:nvPicPr>
          <p:cNvPr id="45" name="Picture 44" descr="A close up of a sign&#10;&#10;Description automatically generated">
            <a:extLst>
              <a:ext uri="{FF2B5EF4-FFF2-40B4-BE49-F238E27FC236}">
                <a16:creationId xmlns:a16="http://schemas.microsoft.com/office/drawing/2014/main" id="{E6651303-1E8B-4B90-A167-7D3127695F9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67880" y="2584581"/>
            <a:ext cx="1123834" cy="1123834"/>
          </a:xfrm>
          <a:prstGeom prst="rect">
            <a:avLst/>
          </a:prstGeom>
        </p:spPr>
      </p:pic>
      <p:sp>
        <p:nvSpPr>
          <p:cNvPr id="46" name="TextBox 45">
            <a:extLst>
              <a:ext uri="{FF2B5EF4-FFF2-40B4-BE49-F238E27FC236}">
                <a16:creationId xmlns:a16="http://schemas.microsoft.com/office/drawing/2014/main" id="{73A48FEE-229A-4BAC-B8DD-D814BE2274B7}"/>
              </a:ext>
            </a:extLst>
          </p:cNvPr>
          <p:cNvSpPr txBox="1"/>
          <p:nvPr/>
        </p:nvSpPr>
        <p:spPr>
          <a:xfrm>
            <a:off x="10698383" y="2348933"/>
            <a:ext cx="973728" cy="646331"/>
          </a:xfrm>
          <a:prstGeom prst="rect">
            <a:avLst/>
          </a:prstGeom>
          <a:noFill/>
        </p:spPr>
        <p:txBody>
          <a:bodyPr wrap="none" rtlCol="0">
            <a:spAutoFit/>
          </a:bodyPr>
          <a:lstStyle/>
          <a:p>
            <a:r>
              <a:rPr lang="en-US"/>
              <a:t>Prepare </a:t>
            </a:r>
          </a:p>
          <a:p>
            <a:r>
              <a:rPr lang="en-US"/>
              <a:t>Pick-up</a:t>
            </a:r>
          </a:p>
        </p:txBody>
      </p:sp>
      <p:sp>
        <p:nvSpPr>
          <p:cNvPr id="48" name="TextBox 47">
            <a:extLst>
              <a:ext uri="{FF2B5EF4-FFF2-40B4-BE49-F238E27FC236}">
                <a16:creationId xmlns:a16="http://schemas.microsoft.com/office/drawing/2014/main" id="{63046F16-807E-4D8F-8244-B93DF0D53C19}"/>
              </a:ext>
            </a:extLst>
          </p:cNvPr>
          <p:cNvSpPr txBox="1"/>
          <p:nvPr/>
        </p:nvSpPr>
        <p:spPr>
          <a:xfrm>
            <a:off x="3095544" y="4780309"/>
            <a:ext cx="4350327" cy="646331"/>
          </a:xfrm>
          <a:prstGeom prst="rect">
            <a:avLst/>
          </a:prstGeom>
          <a:noFill/>
        </p:spPr>
        <p:txBody>
          <a:bodyPr wrap="square" rtlCol="0">
            <a:spAutoFit/>
          </a:bodyPr>
          <a:lstStyle/>
          <a:p>
            <a:r>
              <a:rPr lang="en-US"/>
              <a:t>Prepare storage for housing material for 3 days in quarantine before processing.</a:t>
            </a:r>
          </a:p>
        </p:txBody>
      </p:sp>
      <p:sp>
        <p:nvSpPr>
          <p:cNvPr id="3" name="Oval 2">
            <a:extLst>
              <a:ext uri="{FF2B5EF4-FFF2-40B4-BE49-F238E27FC236}">
                <a16:creationId xmlns:a16="http://schemas.microsoft.com/office/drawing/2014/main" id="{75329DB7-50CF-4EC4-B016-D294686924C4}"/>
              </a:ext>
            </a:extLst>
          </p:cNvPr>
          <p:cNvSpPr/>
          <p:nvPr/>
        </p:nvSpPr>
        <p:spPr>
          <a:xfrm>
            <a:off x="2585067" y="3072781"/>
            <a:ext cx="519812" cy="519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a:t>
            </a:r>
          </a:p>
        </p:txBody>
      </p:sp>
      <p:sp>
        <p:nvSpPr>
          <p:cNvPr id="38" name="Oval 37">
            <a:extLst>
              <a:ext uri="{FF2B5EF4-FFF2-40B4-BE49-F238E27FC236}">
                <a16:creationId xmlns:a16="http://schemas.microsoft.com/office/drawing/2014/main" id="{E7A5012D-1C28-4B77-BBA9-291E940A6C38}"/>
              </a:ext>
            </a:extLst>
          </p:cNvPr>
          <p:cNvSpPr/>
          <p:nvPr/>
        </p:nvSpPr>
        <p:spPr>
          <a:xfrm>
            <a:off x="6931239" y="3072781"/>
            <a:ext cx="519812" cy="519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5" name="TextBox 4">
            <a:extLst>
              <a:ext uri="{FF2B5EF4-FFF2-40B4-BE49-F238E27FC236}">
                <a16:creationId xmlns:a16="http://schemas.microsoft.com/office/drawing/2014/main" id="{221522CF-9FC1-4152-BE48-D5AE7F9E2068}"/>
              </a:ext>
            </a:extLst>
          </p:cNvPr>
          <p:cNvSpPr txBox="1"/>
          <p:nvPr/>
        </p:nvSpPr>
        <p:spPr>
          <a:xfrm>
            <a:off x="1414573" y="6077006"/>
            <a:ext cx="3117520" cy="369332"/>
          </a:xfrm>
          <a:prstGeom prst="rect">
            <a:avLst/>
          </a:prstGeom>
          <a:solidFill>
            <a:schemeClr val="accent4">
              <a:lumMod val="20000"/>
              <a:lumOff val="80000"/>
            </a:schemeClr>
          </a:solidFill>
        </p:spPr>
        <p:txBody>
          <a:bodyPr wrap="none" rtlCol="0">
            <a:spAutoFit/>
          </a:bodyPr>
          <a:lstStyle/>
          <a:p>
            <a:r>
              <a:rPr lang="en-US"/>
              <a:t>Checkout to QUARANTINE User</a:t>
            </a:r>
          </a:p>
        </p:txBody>
      </p:sp>
      <p:sp>
        <p:nvSpPr>
          <p:cNvPr id="42" name="TextBox 41">
            <a:extLst>
              <a:ext uri="{FF2B5EF4-FFF2-40B4-BE49-F238E27FC236}">
                <a16:creationId xmlns:a16="http://schemas.microsoft.com/office/drawing/2014/main" id="{2F93F519-55AD-4365-B0B8-A1F0B6A0366F}"/>
              </a:ext>
            </a:extLst>
          </p:cNvPr>
          <p:cNvSpPr txBox="1"/>
          <p:nvPr/>
        </p:nvSpPr>
        <p:spPr>
          <a:xfrm>
            <a:off x="6078721" y="6077006"/>
            <a:ext cx="2787558" cy="369332"/>
          </a:xfrm>
          <a:prstGeom prst="rect">
            <a:avLst/>
          </a:prstGeom>
          <a:solidFill>
            <a:schemeClr val="accent4">
              <a:lumMod val="20000"/>
              <a:lumOff val="80000"/>
            </a:schemeClr>
          </a:solidFill>
        </p:spPr>
        <p:txBody>
          <a:bodyPr wrap="none" rtlCol="0">
            <a:spAutoFit/>
          </a:bodyPr>
          <a:lstStyle/>
          <a:p>
            <a:r>
              <a:rPr lang="en-US"/>
              <a:t>Checkout to CURBSIDE User</a:t>
            </a:r>
          </a:p>
        </p:txBody>
      </p:sp>
      <p:cxnSp>
        <p:nvCxnSpPr>
          <p:cNvPr id="9" name="Straight Arrow Connector 8">
            <a:extLst>
              <a:ext uri="{FF2B5EF4-FFF2-40B4-BE49-F238E27FC236}">
                <a16:creationId xmlns:a16="http://schemas.microsoft.com/office/drawing/2014/main" id="{5454CB7D-E971-4D16-A1C3-CAE8FC67D55E}"/>
              </a:ext>
            </a:extLst>
          </p:cNvPr>
          <p:cNvCxnSpPr>
            <a:cxnSpLocks/>
            <a:stCxn id="3" idx="4"/>
          </p:cNvCxnSpPr>
          <p:nvPr/>
        </p:nvCxnSpPr>
        <p:spPr>
          <a:xfrm>
            <a:off x="2844973" y="3592593"/>
            <a:ext cx="0" cy="243636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4D8B95E-85A7-4A0E-A518-5FB6C26F343D}"/>
              </a:ext>
            </a:extLst>
          </p:cNvPr>
          <p:cNvCxnSpPr>
            <a:cxnSpLocks/>
            <a:stCxn id="38" idx="4"/>
          </p:cNvCxnSpPr>
          <p:nvPr/>
        </p:nvCxnSpPr>
        <p:spPr>
          <a:xfrm>
            <a:off x="7191145" y="3592593"/>
            <a:ext cx="35101" cy="243636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560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D3E1EF9-1EB6-4313-BE34-A7BB7C54D027}"/>
              </a:ext>
            </a:extLst>
          </p:cNvPr>
          <p:cNvSpPr/>
          <p:nvPr/>
        </p:nvSpPr>
        <p:spPr>
          <a:xfrm>
            <a:off x="6003382" y="2797276"/>
            <a:ext cx="1443359" cy="2291957"/>
          </a:xfrm>
          <a:prstGeom prst="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1E7901-3D61-4137-AE9F-BF97EE1C8544}"/>
              </a:ext>
            </a:extLst>
          </p:cNvPr>
          <p:cNvSpPr>
            <a:spLocks noGrp="1"/>
          </p:cNvSpPr>
          <p:nvPr>
            <p:ph type="title"/>
          </p:nvPr>
        </p:nvSpPr>
        <p:spPr/>
        <p:txBody>
          <a:bodyPr/>
          <a:lstStyle/>
          <a:p>
            <a:r>
              <a:rPr lang="en-US"/>
              <a:t>QUARANTINE User</a:t>
            </a:r>
          </a:p>
        </p:txBody>
      </p:sp>
      <p:sp>
        <p:nvSpPr>
          <p:cNvPr id="4" name="Slide Number Placeholder 3">
            <a:extLst>
              <a:ext uri="{FF2B5EF4-FFF2-40B4-BE49-F238E27FC236}">
                <a16:creationId xmlns:a16="http://schemas.microsoft.com/office/drawing/2014/main" id="{17AFC245-B218-43E8-853A-243FDC365D88}"/>
              </a:ext>
            </a:extLst>
          </p:cNvPr>
          <p:cNvSpPr>
            <a:spLocks noGrp="1"/>
          </p:cNvSpPr>
          <p:nvPr>
            <p:ph type="sldNum" sz="quarter" idx="12"/>
          </p:nvPr>
        </p:nvSpPr>
        <p:spPr/>
        <p:txBody>
          <a:bodyPr/>
          <a:lstStyle/>
          <a:p>
            <a:fld id="{B2E8E252-A4C9-4825-B6A7-DD4A52002440}" type="slidenum">
              <a:rPr lang="en-US" smtClean="0"/>
              <a:t>18</a:t>
            </a:fld>
            <a:endParaRPr lang="en-US"/>
          </a:p>
        </p:txBody>
      </p:sp>
      <p:pic>
        <p:nvPicPr>
          <p:cNvPr id="6" name="Picture 5">
            <a:extLst>
              <a:ext uri="{FF2B5EF4-FFF2-40B4-BE49-F238E27FC236}">
                <a16:creationId xmlns:a16="http://schemas.microsoft.com/office/drawing/2014/main" id="{2EE1C297-3170-41C3-A853-C2E0B2F69F92}"/>
              </a:ext>
            </a:extLst>
          </p:cNvPr>
          <p:cNvPicPr>
            <a:picLocks noChangeAspect="1"/>
          </p:cNvPicPr>
          <p:nvPr/>
        </p:nvPicPr>
        <p:blipFill>
          <a:blip r:embed="rId2"/>
          <a:stretch>
            <a:fillRect/>
          </a:stretch>
        </p:blipFill>
        <p:spPr>
          <a:xfrm>
            <a:off x="3318681" y="2277276"/>
            <a:ext cx="1511939" cy="1511939"/>
          </a:xfrm>
          <a:prstGeom prst="rect">
            <a:avLst/>
          </a:prstGeom>
        </p:spPr>
      </p:pic>
      <p:sp>
        <p:nvSpPr>
          <p:cNvPr id="7" name="TextBox 6">
            <a:extLst>
              <a:ext uri="{FF2B5EF4-FFF2-40B4-BE49-F238E27FC236}">
                <a16:creationId xmlns:a16="http://schemas.microsoft.com/office/drawing/2014/main" id="{8C8CAEE0-CE88-423F-8AD9-31D649E610CF}"/>
              </a:ext>
            </a:extLst>
          </p:cNvPr>
          <p:cNvSpPr txBox="1"/>
          <p:nvPr/>
        </p:nvSpPr>
        <p:spPr>
          <a:xfrm>
            <a:off x="3409499" y="3604549"/>
            <a:ext cx="1330301" cy="369332"/>
          </a:xfrm>
          <a:prstGeom prst="rect">
            <a:avLst/>
          </a:prstGeom>
          <a:noFill/>
        </p:spPr>
        <p:txBody>
          <a:bodyPr wrap="none" rtlCol="0">
            <a:spAutoFit/>
          </a:bodyPr>
          <a:lstStyle/>
          <a:p>
            <a:r>
              <a:rPr lang="en-US"/>
              <a:t>Wear gloves</a:t>
            </a:r>
          </a:p>
        </p:txBody>
      </p:sp>
      <p:sp>
        <p:nvSpPr>
          <p:cNvPr id="8" name="TextBox 7">
            <a:extLst>
              <a:ext uri="{FF2B5EF4-FFF2-40B4-BE49-F238E27FC236}">
                <a16:creationId xmlns:a16="http://schemas.microsoft.com/office/drawing/2014/main" id="{87EFB096-6B9E-40CF-9B28-68B890681A6D}"/>
              </a:ext>
            </a:extLst>
          </p:cNvPr>
          <p:cNvSpPr txBox="1"/>
          <p:nvPr/>
        </p:nvSpPr>
        <p:spPr>
          <a:xfrm>
            <a:off x="4845472" y="2213957"/>
            <a:ext cx="1093184" cy="646331"/>
          </a:xfrm>
          <a:prstGeom prst="rect">
            <a:avLst/>
          </a:prstGeom>
          <a:noFill/>
        </p:spPr>
        <p:txBody>
          <a:bodyPr wrap="none" rtlCol="0">
            <a:spAutoFit/>
          </a:bodyPr>
          <a:lstStyle/>
          <a:p>
            <a:r>
              <a:rPr lang="en-US"/>
              <a:t>Empty </a:t>
            </a:r>
          </a:p>
          <a:p>
            <a:r>
              <a:rPr lang="en-US"/>
              <a:t>Bookdrop</a:t>
            </a:r>
          </a:p>
        </p:txBody>
      </p:sp>
      <p:pic>
        <p:nvPicPr>
          <p:cNvPr id="10" name="Picture 9">
            <a:extLst>
              <a:ext uri="{FF2B5EF4-FFF2-40B4-BE49-F238E27FC236}">
                <a16:creationId xmlns:a16="http://schemas.microsoft.com/office/drawing/2014/main" id="{49F389D2-3B43-49B7-92AC-E68521194B23}"/>
              </a:ext>
            </a:extLst>
          </p:cNvPr>
          <p:cNvPicPr>
            <a:picLocks noChangeAspect="1"/>
          </p:cNvPicPr>
          <p:nvPr/>
        </p:nvPicPr>
        <p:blipFill>
          <a:blip r:embed="rId3"/>
          <a:stretch>
            <a:fillRect/>
          </a:stretch>
        </p:blipFill>
        <p:spPr>
          <a:xfrm>
            <a:off x="4578839" y="2584849"/>
            <a:ext cx="1322947" cy="1329043"/>
          </a:xfrm>
          <a:prstGeom prst="rect">
            <a:avLst/>
          </a:prstGeom>
        </p:spPr>
      </p:pic>
      <p:grpSp>
        <p:nvGrpSpPr>
          <p:cNvPr id="20" name="Group 19">
            <a:extLst>
              <a:ext uri="{FF2B5EF4-FFF2-40B4-BE49-F238E27FC236}">
                <a16:creationId xmlns:a16="http://schemas.microsoft.com/office/drawing/2014/main" id="{C5AEA7C7-9924-418B-AD63-FE70791E1296}"/>
              </a:ext>
            </a:extLst>
          </p:cNvPr>
          <p:cNvGrpSpPr/>
          <p:nvPr/>
        </p:nvGrpSpPr>
        <p:grpSpPr>
          <a:xfrm>
            <a:off x="5878255" y="2703696"/>
            <a:ext cx="1605846" cy="1605846"/>
            <a:chOff x="3100873" y="2601755"/>
            <a:chExt cx="1605846" cy="1605846"/>
          </a:xfrm>
        </p:grpSpPr>
        <p:pic>
          <p:nvPicPr>
            <p:cNvPr id="11" name="Picture 10" descr="A close up of a screen&#10;&#10;Description automatically generated">
              <a:extLst>
                <a:ext uri="{FF2B5EF4-FFF2-40B4-BE49-F238E27FC236}">
                  <a16:creationId xmlns:a16="http://schemas.microsoft.com/office/drawing/2014/main" id="{25D1676B-B62E-4262-BE30-C1CE8A69E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100873" y="2601755"/>
              <a:ext cx="1605846" cy="1605846"/>
            </a:xfrm>
            <a:prstGeom prst="rect">
              <a:avLst/>
            </a:prstGeom>
          </p:spPr>
        </p:pic>
        <p:pic>
          <p:nvPicPr>
            <p:cNvPr id="12" name="Picture 11" descr="A picture containing silhouette, shirt&#10;&#10;Description automatically generated">
              <a:extLst>
                <a:ext uri="{FF2B5EF4-FFF2-40B4-BE49-F238E27FC236}">
                  <a16:creationId xmlns:a16="http://schemas.microsoft.com/office/drawing/2014/main" id="{25F54D0D-2E34-4737-8C37-E52512294D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8940" y="2695335"/>
              <a:ext cx="460181" cy="460181"/>
            </a:xfrm>
            <a:prstGeom prst="rect">
              <a:avLst/>
            </a:prstGeom>
          </p:spPr>
        </p:pic>
      </p:grpSp>
      <p:sp>
        <p:nvSpPr>
          <p:cNvPr id="13" name="TextBox 12">
            <a:extLst>
              <a:ext uri="{FF2B5EF4-FFF2-40B4-BE49-F238E27FC236}">
                <a16:creationId xmlns:a16="http://schemas.microsoft.com/office/drawing/2014/main" id="{5DC44B57-58C9-4340-811F-A2B7032A2D74}"/>
              </a:ext>
            </a:extLst>
          </p:cNvPr>
          <p:cNvSpPr txBox="1"/>
          <p:nvPr/>
        </p:nvSpPr>
        <p:spPr>
          <a:xfrm>
            <a:off x="6003382" y="4034753"/>
            <a:ext cx="1528426" cy="923330"/>
          </a:xfrm>
          <a:prstGeom prst="rect">
            <a:avLst/>
          </a:prstGeom>
          <a:noFill/>
        </p:spPr>
        <p:txBody>
          <a:bodyPr wrap="square" rtlCol="0">
            <a:spAutoFit/>
          </a:bodyPr>
          <a:lstStyle/>
          <a:p>
            <a:r>
              <a:rPr lang="en-US"/>
              <a:t>Checkout to QUARANTINE User</a:t>
            </a:r>
          </a:p>
        </p:txBody>
      </p:sp>
      <p:pic>
        <p:nvPicPr>
          <p:cNvPr id="14" name="Picture 13" descr="A black sign with white text&#10;&#10;Description automatically generated">
            <a:extLst>
              <a:ext uri="{FF2B5EF4-FFF2-40B4-BE49-F238E27FC236}">
                <a16:creationId xmlns:a16="http://schemas.microsoft.com/office/drawing/2014/main" id="{2FF0D3D2-321D-44D1-ADFB-5A4AB269C2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25408" y="3402722"/>
            <a:ext cx="1325563" cy="1325563"/>
          </a:xfrm>
          <a:prstGeom prst="rect">
            <a:avLst/>
          </a:prstGeom>
        </p:spPr>
      </p:pic>
      <p:pic>
        <p:nvPicPr>
          <p:cNvPr id="15" name="Picture 14" descr="A close up of a logo&#10;&#10;Description automatically generated">
            <a:extLst>
              <a:ext uri="{FF2B5EF4-FFF2-40B4-BE49-F238E27FC236}">
                <a16:creationId xmlns:a16="http://schemas.microsoft.com/office/drawing/2014/main" id="{CCEEC137-3BCD-448D-B830-EDE809D4F9A9}"/>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14246" y="3371971"/>
            <a:ext cx="1325564" cy="1325564"/>
          </a:xfrm>
          <a:prstGeom prst="rect">
            <a:avLst/>
          </a:prstGeom>
        </p:spPr>
      </p:pic>
      <p:pic>
        <p:nvPicPr>
          <p:cNvPr id="16" name="Picture 15" descr="A close up of a logo&#10;&#10;Description automatically generated">
            <a:extLst>
              <a:ext uri="{FF2B5EF4-FFF2-40B4-BE49-F238E27FC236}">
                <a16:creationId xmlns:a16="http://schemas.microsoft.com/office/drawing/2014/main" id="{35AB8ACD-A669-450F-B21A-A5FDE90E3C97}"/>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10419014" y="3396609"/>
            <a:ext cx="1325564" cy="1325564"/>
          </a:xfrm>
          <a:prstGeom prst="rect">
            <a:avLst/>
          </a:prstGeom>
        </p:spPr>
      </p:pic>
      <p:sp>
        <p:nvSpPr>
          <p:cNvPr id="17" name="TextBox 16">
            <a:extLst>
              <a:ext uri="{FF2B5EF4-FFF2-40B4-BE49-F238E27FC236}">
                <a16:creationId xmlns:a16="http://schemas.microsoft.com/office/drawing/2014/main" id="{9C9B4366-406A-4232-AC46-5FAAE52CA4E8}"/>
              </a:ext>
            </a:extLst>
          </p:cNvPr>
          <p:cNvSpPr txBox="1"/>
          <p:nvPr/>
        </p:nvSpPr>
        <p:spPr>
          <a:xfrm>
            <a:off x="7760020" y="3059343"/>
            <a:ext cx="1245406" cy="369332"/>
          </a:xfrm>
          <a:prstGeom prst="rect">
            <a:avLst/>
          </a:prstGeom>
          <a:noFill/>
        </p:spPr>
        <p:txBody>
          <a:bodyPr wrap="none" rtlCol="0">
            <a:spAutoFit/>
          </a:bodyPr>
          <a:lstStyle/>
          <a:p>
            <a:r>
              <a:rPr lang="en-US"/>
              <a:t>Quarantine</a:t>
            </a:r>
          </a:p>
        </p:txBody>
      </p:sp>
      <p:sp>
        <p:nvSpPr>
          <p:cNvPr id="18" name="TextBox 17">
            <a:extLst>
              <a:ext uri="{FF2B5EF4-FFF2-40B4-BE49-F238E27FC236}">
                <a16:creationId xmlns:a16="http://schemas.microsoft.com/office/drawing/2014/main" id="{112EB8FA-ADDF-4585-8386-C1C9A83B3C50}"/>
              </a:ext>
            </a:extLst>
          </p:cNvPr>
          <p:cNvSpPr txBox="1"/>
          <p:nvPr/>
        </p:nvSpPr>
        <p:spPr>
          <a:xfrm>
            <a:off x="8863538" y="4622118"/>
            <a:ext cx="1641283" cy="369332"/>
          </a:xfrm>
          <a:prstGeom prst="rect">
            <a:avLst/>
          </a:prstGeom>
          <a:noFill/>
        </p:spPr>
        <p:txBody>
          <a:bodyPr wrap="none" rtlCol="0">
            <a:spAutoFit/>
          </a:bodyPr>
          <a:lstStyle/>
          <a:p>
            <a:r>
              <a:rPr lang="en-US"/>
              <a:t>Date/Segregate</a:t>
            </a:r>
          </a:p>
        </p:txBody>
      </p:sp>
      <p:sp>
        <p:nvSpPr>
          <p:cNvPr id="19" name="TextBox 18">
            <a:extLst>
              <a:ext uri="{FF2B5EF4-FFF2-40B4-BE49-F238E27FC236}">
                <a16:creationId xmlns:a16="http://schemas.microsoft.com/office/drawing/2014/main" id="{301978F8-81C6-43BD-92E7-87725A975AB1}"/>
              </a:ext>
            </a:extLst>
          </p:cNvPr>
          <p:cNvSpPr txBox="1"/>
          <p:nvPr/>
        </p:nvSpPr>
        <p:spPr>
          <a:xfrm>
            <a:off x="10411915" y="2860288"/>
            <a:ext cx="1298304" cy="646331"/>
          </a:xfrm>
          <a:prstGeom prst="rect">
            <a:avLst/>
          </a:prstGeom>
          <a:noFill/>
        </p:spPr>
        <p:txBody>
          <a:bodyPr wrap="none" rtlCol="0">
            <a:spAutoFit/>
          </a:bodyPr>
          <a:lstStyle/>
          <a:p>
            <a:r>
              <a:rPr lang="en-US"/>
              <a:t>Quarantine </a:t>
            </a:r>
          </a:p>
          <a:p>
            <a:r>
              <a:rPr lang="en-US"/>
              <a:t>Ends</a:t>
            </a:r>
          </a:p>
        </p:txBody>
      </p:sp>
      <p:pic>
        <p:nvPicPr>
          <p:cNvPr id="22" name="Picture 21">
            <a:extLst>
              <a:ext uri="{FF2B5EF4-FFF2-40B4-BE49-F238E27FC236}">
                <a16:creationId xmlns:a16="http://schemas.microsoft.com/office/drawing/2014/main" id="{7F615EE4-DDC4-4B10-9190-E8A8848E4C8D}"/>
              </a:ext>
            </a:extLst>
          </p:cNvPr>
          <p:cNvPicPr>
            <a:picLocks noChangeAspect="1"/>
          </p:cNvPicPr>
          <p:nvPr/>
        </p:nvPicPr>
        <p:blipFill>
          <a:blip r:embed="rId8"/>
          <a:stretch>
            <a:fillRect/>
          </a:stretch>
        </p:blipFill>
        <p:spPr>
          <a:xfrm>
            <a:off x="7814354" y="338812"/>
            <a:ext cx="3952381" cy="1838095"/>
          </a:xfrm>
          <a:prstGeom prst="rect">
            <a:avLst/>
          </a:prstGeom>
        </p:spPr>
      </p:pic>
      <p:sp>
        <p:nvSpPr>
          <p:cNvPr id="23" name="Content Placeholder 3">
            <a:extLst>
              <a:ext uri="{FF2B5EF4-FFF2-40B4-BE49-F238E27FC236}">
                <a16:creationId xmlns:a16="http://schemas.microsoft.com/office/drawing/2014/main" id="{98092509-4725-46DF-BA6B-764076533980}"/>
              </a:ext>
            </a:extLst>
          </p:cNvPr>
          <p:cNvSpPr>
            <a:spLocks noGrp="1"/>
          </p:cNvSpPr>
          <p:nvPr>
            <p:ph idx="1"/>
          </p:nvPr>
        </p:nvSpPr>
        <p:spPr>
          <a:xfrm>
            <a:off x="838200" y="1825625"/>
            <a:ext cx="2408909" cy="4214957"/>
          </a:xfrm>
        </p:spPr>
        <p:txBody>
          <a:bodyPr>
            <a:normAutofit/>
          </a:bodyPr>
          <a:lstStyle/>
          <a:p>
            <a:pPr marL="0" indent="0">
              <a:buNone/>
            </a:pPr>
            <a:r>
              <a:rPr lang="en-US"/>
              <a:t>Checkout to QUARANTINE User BEFORE quarantine</a:t>
            </a:r>
            <a:br>
              <a:rPr lang="en-US"/>
            </a:br>
            <a:endParaRPr lang="en-US"/>
          </a:p>
          <a:p>
            <a:pPr marL="0" indent="0">
              <a:buNone/>
            </a:pPr>
            <a:r>
              <a:rPr lang="en-US"/>
              <a:t>QUARANTINE items do not appear on holds list</a:t>
            </a:r>
          </a:p>
        </p:txBody>
      </p:sp>
      <p:sp>
        <p:nvSpPr>
          <p:cNvPr id="24" name="Rectangle 23">
            <a:extLst>
              <a:ext uri="{FF2B5EF4-FFF2-40B4-BE49-F238E27FC236}">
                <a16:creationId xmlns:a16="http://schemas.microsoft.com/office/drawing/2014/main" id="{C758A167-8294-4F01-B175-E9F6665CA7A9}"/>
              </a:ext>
            </a:extLst>
          </p:cNvPr>
          <p:cNvSpPr/>
          <p:nvPr/>
        </p:nvSpPr>
        <p:spPr>
          <a:xfrm>
            <a:off x="3194231" y="4775647"/>
            <a:ext cx="2616658" cy="13272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Benefit: Immediately clears checkout from patron record. </a:t>
            </a:r>
          </a:p>
        </p:txBody>
      </p:sp>
    </p:spTree>
    <p:extLst>
      <p:ext uri="{BB962C8B-B14F-4D97-AF65-F5344CB8AC3E}">
        <p14:creationId xmlns:p14="http://schemas.microsoft.com/office/powerpoint/2010/main" val="83241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D3E1EF9-1EB6-4313-BE34-A7BB7C54D027}"/>
              </a:ext>
            </a:extLst>
          </p:cNvPr>
          <p:cNvSpPr/>
          <p:nvPr/>
        </p:nvSpPr>
        <p:spPr>
          <a:xfrm>
            <a:off x="8534144" y="3517708"/>
            <a:ext cx="1443359" cy="2291957"/>
          </a:xfrm>
          <a:prstGeom prst="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1E7901-3D61-4137-AE9F-BF97EE1C8544}"/>
              </a:ext>
            </a:extLst>
          </p:cNvPr>
          <p:cNvSpPr>
            <a:spLocks noGrp="1"/>
          </p:cNvSpPr>
          <p:nvPr>
            <p:ph type="title"/>
          </p:nvPr>
        </p:nvSpPr>
        <p:spPr/>
        <p:txBody>
          <a:bodyPr/>
          <a:lstStyle/>
          <a:p>
            <a:r>
              <a:rPr lang="en-US"/>
              <a:t>CURBSIDE User</a:t>
            </a:r>
          </a:p>
        </p:txBody>
      </p:sp>
      <p:sp>
        <p:nvSpPr>
          <p:cNvPr id="4" name="Slide Number Placeholder 3">
            <a:extLst>
              <a:ext uri="{FF2B5EF4-FFF2-40B4-BE49-F238E27FC236}">
                <a16:creationId xmlns:a16="http://schemas.microsoft.com/office/drawing/2014/main" id="{17AFC245-B218-43E8-853A-243FDC365D88}"/>
              </a:ext>
            </a:extLst>
          </p:cNvPr>
          <p:cNvSpPr>
            <a:spLocks noGrp="1"/>
          </p:cNvSpPr>
          <p:nvPr>
            <p:ph type="sldNum" sz="quarter" idx="12"/>
          </p:nvPr>
        </p:nvSpPr>
        <p:spPr/>
        <p:txBody>
          <a:bodyPr/>
          <a:lstStyle/>
          <a:p>
            <a:fld id="{B2E8E252-A4C9-4825-B6A7-DD4A52002440}" type="slidenum">
              <a:rPr lang="en-US" smtClean="0"/>
              <a:t>19</a:t>
            </a:fld>
            <a:endParaRPr lang="en-US"/>
          </a:p>
        </p:txBody>
      </p:sp>
      <p:grpSp>
        <p:nvGrpSpPr>
          <p:cNvPr id="20" name="Group 19">
            <a:extLst>
              <a:ext uri="{FF2B5EF4-FFF2-40B4-BE49-F238E27FC236}">
                <a16:creationId xmlns:a16="http://schemas.microsoft.com/office/drawing/2014/main" id="{C5AEA7C7-9924-418B-AD63-FE70791E1296}"/>
              </a:ext>
            </a:extLst>
          </p:cNvPr>
          <p:cNvGrpSpPr/>
          <p:nvPr/>
        </p:nvGrpSpPr>
        <p:grpSpPr>
          <a:xfrm>
            <a:off x="8409017" y="3424128"/>
            <a:ext cx="1605846" cy="1605846"/>
            <a:chOff x="3100873" y="2601755"/>
            <a:chExt cx="1605846" cy="1605846"/>
          </a:xfrm>
        </p:grpSpPr>
        <p:pic>
          <p:nvPicPr>
            <p:cNvPr id="11" name="Picture 10" descr="A close up of a screen&#10;&#10;Description automatically generated">
              <a:extLst>
                <a:ext uri="{FF2B5EF4-FFF2-40B4-BE49-F238E27FC236}">
                  <a16:creationId xmlns:a16="http://schemas.microsoft.com/office/drawing/2014/main" id="{25D1676B-B62E-4262-BE30-C1CE8A69E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100873" y="2601755"/>
              <a:ext cx="1605846" cy="1605846"/>
            </a:xfrm>
            <a:prstGeom prst="rect">
              <a:avLst/>
            </a:prstGeom>
          </p:spPr>
        </p:pic>
        <p:pic>
          <p:nvPicPr>
            <p:cNvPr id="12" name="Picture 11" descr="A picture containing silhouette, shirt&#10;&#10;Description automatically generated">
              <a:extLst>
                <a:ext uri="{FF2B5EF4-FFF2-40B4-BE49-F238E27FC236}">
                  <a16:creationId xmlns:a16="http://schemas.microsoft.com/office/drawing/2014/main" id="{25F54D0D-2E34-4737-8C37-E52512294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8940" y="2695335"/>
              <a:ext cx="460181" cy="460181"/>
            </a:xfrm>
            <a:prstGeom prst="rect">
              <a:avLst/>
            </a:prstGeom>
          </p:spPr>
        </p:pic>
      </p:grpSp>
      <p:sp>
        <p:nvSpPr>
          <p:cNvPr id="13" name="TextBox 12">
            <a:extLst>
              <a:ext uri="{FF2B5EF4-FFF2-40B4-BE49-F238E27FC236}">
                <a16:creationId xmlns:a16="http://schemas.microsoft.com/office/drawing/2014/main" id="{5DC44B57-58C9-4340-811F-A2B7032A2D74}"/>
              </a:ext>
            </a:extLst>
          </p:cNvPr>
          <p:cNvSpPr txBox="1"/>
          <p:nvPr/>
        </p:nvSpPr>
        <p:spPr>
          <a:xfrm>
            <a:off x="8534144" y="4755185"/>
            <a:ext cx="1528426" cy="923330"/>
          </a:xfrm>
          <a:prstGeom prst="rect">
            <a:avLst/>
          </a:prstGeom>
          <a:noFill/>
        </p:spPr>
        <p:txBody>
          <a:bodyPr wrap="square" rtlCol="0">
            <a:spAutoFit/>
          </a:bodyPr>
          <a:lstStyle/>
          <a:p>
            <a:r>
              <a:rPr lang="en-US"/>
              <a:t>Checkout to CURBSIDE User</a:t>
            </a:r>
          </a:p>
        </p:txBody>
      </p:sp>
      <p:pic>
        <p:nvPicPr>
          <p:cNvPr id="14" name="Picture 13" descr="A black sign with white text&#10;&#10;Description automatically generated">
            <a:extLst>
              <a:ext uri="{FF2B5EF4-FFF2-40B4-BE49-F238E27FC236}">
                <a16:creationId xmlns:a16="http://schemas.microsoft.com/office/drawing/2014/main" id="{2FF0D3D2-321D-44D1-ADFB-5A4AB269C2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8271" y="2677505"/>
            <a:ext cx="1325563" cy="1325563"/>
          </a:xfrm>
          <a:prstGeom prst="rect">
            <a:avLst/>
          </a:prstGeom>
        </p:spPr>
      </p:pic>
      <p:pic>
        <p:nvPicPr>
          <p:cNvPr id="15" name="Picture 14" descr="A close up of a logo&#10;&#10;Description automatically generated">
            <a:extLst>
              <a:ext uri="{FF2B5EF4-FFF2-40B4-BE49-F238E27FC236}">
                <a16:creationId xmlns:a16="http://schemas.microsoft.com/office/drawing/2014/main" id="{CCEEC137-3BCD-448D-B830-EDE809D4F9A9}"/>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3247109" y="2646754"/>
            <a:ext cx="1325564" cy="1325564"/>
          </a:xfrm>
          <a:prstGeom prst="rect">
            <a:avLst/>
          </a:prstGeom>
        </p:spPr>
      </p:pic>
      <p:pic>
        <p:nvPicPr>
          <p:cNvPr id="16" name="Picture 15" descr="A close up of a logo&#10;&#10;Description automatically generated">
            <a:extLst>
              <a:ext uri="{FF2B5EF4-FFF2-40B4-BE49-F238E27FC236}">
                <a16:creationId xmlns:a16="http://schemas.microsoft.com/office/drawing/2014/main" id="{35AB8ACD-A669-450F-B21A-A5FDE90E3C97}"/>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1877" y="2671392"/>
            <a:ext cx="1325564" cy="1325564"/>
          </a:xfrm>
          <a:prstGeom prst="rect">
            <a:avLst/>
          </a:prstGeom>
        </p:spPr>
      </p:pic>
      <p:sp>
        <p:nvSpPr>
          <p:cNvPr id="17" name="TextBox 16">
            <a:extLst>
              <a:ext uri="{FF2B5EF4-FFF2-40B4-BE49-F238E27FC236}">
                <a16:creationId xmlns:a16="http://schemas.microsoft.com/office/drawing/2014/main" id="{9C9B4366-406A-4232-AC46-5FAAE52CA4E8}"/>
              </a:ext>
            </a:extLst>
          </p:cNvPr>
          <p:cNvSpPr txBox="1"/>
          <p:nvPr/>
        </p:nvSpPr>
        <p:spPr>
          <a:xfrm>
            <a:off x="3292883" y="2334126"/>
            <a:ext cx="1245406" cy="369332"/>
          </a:xfrm>
          <a:prstGeom prst="rect">
            <a:avLst/>
          </a:prstGeom>
          <a:noFill/>
        </p:spPr>
        <p:txBody>
          <a:bodyPr wrap="none" rtlCol="0">
            <a:spAutoFit/>
          </a:bodyPr>
          <a:lstStyle/>
          <a:p>
            <a:r>
              <a:rPr lang="en-US"/>
              <a:t>Quarantine</a:t>
            </a:r>
          </a:p>
        </p:txBody>
      </p:sp>
      <p:sp>
        <p:nvSpPr>
          <p:cNvPr id="18" name="TextBox 17">
            <a:extLst>
              <a:ext uri="{FF2B5EF4-FFF2-40B4-BE49-F238E27FC236}">
                <a16:creationId xmlns:a16="http://schemas.microsoft.com/office/drawing/2014/main" id="{112EB8FA-ADDF-4585-8386-C1C9A83B3C50}"/>
              </a:ext>
            </a:extLst>
          </p:cNvPr>
          <p:cNvSpPr txBox="1"/>
          <p:nvPr/>
        </p:nvSpPr>
        <p:spPr>
          <a:xfrm>
            <a:off x="4396401" y="3896901"/>
            <a:ext cx="1641283" cy="369332"/>
          </a:xfrm>
          <a:prstGeom prst="rect">
            <a:avLst/>
          </a:prstGeom>
          <a:noFill/>
        </p:spPr>
        <p:txBody>
          <a:bodyPr wrap="none" rtlCol="0">
            <a:spAutoFit/>
          </a:bodyPr>
          <a:lstStyle/>
          <a:p>
            <a:r>
              <a:rPr lang="en-US"/>
              <a:t>Date/Segregate</a:t>
            </a:r>
          </a:p>
        </p:txBody>
      </p:sp>
      <p:sp>
        <p:nvSpPr>
          <p:cNvPr id="19" name="TextBox 18">
            <a:extLst>
              <a:ext uri="{FF2B5EF4-FFF2-40B4-BE49-F238E27FC236}">
                <a16:creationId xmlns:a16="http://schemas.microsoft.com/office/drawing/2014/main" id="{301978F8-81C6-43BD-92E7-87725A975AB1}"/>
              </a:ext>
            </a:extLst>
          </p:cNvPr>
          <p:cNvSpPr txBox="1"/>
          <p:nvPr/>
        </p:nvSpPr>
        <p:spPr>
          <a:xfrm>
            <a:off x="5944778" y="2135071"/>
            <a:ext cx="1298304" cy="646331"/>
          </a:xfrm>
          <a:prstGeom prst="rect">
            <a:avLst/>
          </a:prstGeom>
          <a:noFill/>
        </p:spPr>
        <p:txBody>
          <a:bodyPr wrap="none" rtlCol="0">
            <a:spAutoFit/>
          </a:bodyPr>
          <a:lstStyle/>
          <a:p>
            <a:r>
              <a:rPr lang="en-US"/>
              <a:t>Quarantine </a:t>
            </a:r>
          </a:p>
          <a:p>
            <a:r>
              <a:rPr lang="en-US"/>
              <a:t>Ends</a:t>
            </a:r>
          </a:p>
        </p:txBody>
      </p:sp>
      <p:pic>
        <p:nvPicPr>
          <p:cNvPr id="22" name="Picture 21">
            <a:extLst>
              <a:ext uri="{FF2B5EF4-FFF2-40B4-BE49-F238E27FC236}">
                <a16:creationId xmlns:a16="http://schemas.microsoft.com/office/drawing/2014/main" id="{7F615EE4-DDC4-4B10-9190-E8A8848E4C8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881020" y="338812"/>
            <a:ext cx="3819048" cy="1838095"/>
          </a:xfrm>
          <a:prstGeom prst="rect">
            <a:avLst/>
          </a:prstGeom>
        </p:spPr>
      </p:pic>
      <p:sp>
        <p:nvSpPr>
          <p:cNvPr id="23" name="Content Placeholder 3">
            <a:extLst>
              <a:ext uri="{FF2B5EF4-FFF2-40B4-BE49-F238E27FC236}">
                <a16:creationId xmlns:a16="http://schemas.microsoft.com/office/drawing/2014/main" id="{98092509-4725-46DF-BA6B-764076533980}"/>
              </a:ext>
            </a:extLst>
          </p:cNvPr>
          <p:cNvSpPr>
            <a:spLocks noGrp="1"/>
          </p:cNvSpPr>
          <p:nvPr>
            <p:ph idx="1"/>
          </p:nvPr>
        </p:nvSpPr>
        <p:spPr>
          <a:xfrm>
            <a:off x="625380" y="1795567"/>
            <a:ext cx="2990198" cy="4353502"/>
          </a:xfrm>
        </p:spPr>
        <p:txBody>
          <a:bodyPr vert="horz" lIns="91440" tIns="45720" rIns="91440" bIns="45720" rtlCol="0" anchor="t">
            <a:normAutofit fontScale="92500" lnSpcReduction="10000"/>
          </a:bodyPr>
          <a:lstStyle/>
          <a:p>
            <a:pPr marL="0" indent="0">
              <a:buNone/>
            </a:pPr>
            <a:r>
              <a:rPr lang="en-US"/>
              <a:t>Checkout to CURBSIDE User AFTER quarantine</a:t>
            </a:r>
            <a:br>
              <a:rPr lang="en-US"/>
            </a:br>
            <a:endParaRPr lang="en-US"/>
          </a:p>
          <a:p>
            <a:pPr marL="0" indent="0">
              <a:buNone/>
            </a:pPr>
            <a:r>
              <a:rPr lang="en-US"/>
              <a:t>Segregate those CURBSIDE items for processing</a:t>
            </a:r>
          </a:p>
          <a:p>
            <a:pPr marL="0" indent="0">
              <a:buNone/>
            </a:pPr>
            <a:endParaRPr lang="en-US"/>
          </a:p>
          <a:p>
            <a:pPr marL="0" indent="0">
              <a:buNone/>
            </a:pPr>
            <a:r>
              <a:rPr lang="en-US"/>
              <a:t>Schedule around hold pick-up notifications (2 pm)</a:t>
            </a:r>
          </a:p>
        </p:txBody>
      </p:sp>
      <p:sp>
        <p:nvSpPr>
          <p:cNvPr id="24" name="Rectangle 23">
            <a:extLst>
              <a:ext uri="{FF2B5EF4-FFF2-40B4-BE49-F238E27FC236}">
                <a16:creationId xmlns:a16="http://schemas.microsoft.com/office/drawing/2014/main" id="{C758A167-8294-4F01-B175-E9F6665CA7A9}"/>
              </a:ext>
            </a:extLst>
          </p:cNvPr>
          <p:cNvSpPr/>
          <p:nvPr/>
        </p:nvSpPr>
        <p:spPr>
          <a:xfrm>
            <a:off x="5586449" y="4698466"/>
            <a:ext cx="2616658" cy="163582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Benefit: Removes hold available status from patron record, allowing staff time to prep curbside.</a:t>
            </a:r>
          </a:p>
        </p:txBody>
      </p:sp>
      <p:sp>
        <p:nvSpPr>
          <p:cNvPr id="27" name="TextBox 26">
            <a:extLst>
              <a:ext uri="{FF2B5EF4-FFF2-40B4-BE49-F238E27FC236}">
                <a16:creationId xmlns:a16="http://schemas.microsoft.com/office/drawing/2014/main" id="{E86A7820-346E-41AF-8E28-A58F48277A92}"/>
              </a:ext>
            </a:extLst>
          </p:cNvPr>
          <p:cNvSpPr txBox="1"/>
          <p:nvPr/>
        </p:nvSpPr>
        <p:spPr>
          <a:xfrm>
            <a:off x="7170875" y="4002963"/>
            <a:ext cx="1322798" cy="369332"/>
          </a:xfrm>
          <a:prstGeom prst="rect">
            <a:avLst/>
          </a:prstGeom>
          <a:noFill/>
        </p:spPr>
        <p:txBody>
          <a:bodyPr wrap="none" rtlCol="0">
            <a:spAutoFit/>
          </a:bodyPr>
          <a:lstStyle/>
          <a:p>
            <a:r>
              <a:rPr lang="en-US"/>
              <a:t>Wash hands</a:t>
            </a:r>
          </a:p>
        </p:txBody>
      </p:sp>
      <p:pic>
        <p:nvPicPr>
          <p:cNvPr id="28" name="Picture 27" descr="A close up of a sign&#10;&#10;Description automatically generated">
            <a:extLst>
              <a:ext uri="{FF2B5EF4-FFF2-40B4-BE49-F238E27FC236}">
                <a16:creationId xmlns:a16="http://schemas.microsoft.com/office/drawing/2014/main" id="{614EE439-55AF-4978-8138-A704F39D2F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4996" y="2952765"/>
            <a:ext cx="1123834" cy="1123834"/>
          </a:xfrm>
          <a:prstGeom prst="rect">
            <a:avLst/>
          </a:prstGeom>
        </p:spPr>
      </p:pic>
      <p:pic>
        <p:nvPicPr>
          <p:cNvPr id="3" name="Picture 2">
            <a:extLst>
              <a:ext uri="{FF2B5EF4-FFF2-40B4-BE49-F238E27FC236}">
                <a16:creationId xmlns:a16="http://schemas.microsoft.com/office/drawing/2014/main" id="{ABA08ECC-B4DE-4440-B5F3-C39F487AE073}"/>
              </a:ext>
            </a:extLst>
          </p:cNvPr>
          <p:cNvPicPr>
            <a:picLocks noChangeAspect="1"/>
          </p:cNvPicPr>
          <p:nvPr/>
        </p:nvPicPr>
        <p:blipFill>
          <a:blip r:embed="rId8"/>
          <a:stretch>
            <a:fillRect/>
          </a:stretch>
        </p:blipFill>
        <p:spPr>
          <a:xfrm>
            <a:off x="9081704" y="1925393"/>
            <a:ext cx="1828959" cy="1828959"/>
          </a:xfrm>
          <a:prstGeom prst="rect">
            <a:avLst/>
          </a:prstGeom>
        </p:spPr>
      </p:pic>
      <p:pic>
        <p:nvPicPr>
          <p:cNvPr id="30" name="Picture 29" descr="A picture containing light&#10;&#10;Description automatically generated">
            <a:extLst>
              <a:ext uri="{FF2B5EF4-FFF2-40B4-BE49-F238E27FC236}">
                <a16:creationId xmlns:a16="http://schemas.microsoft.com/office/drawing/2014/main" id="{7D87A3A3-B917-4CB5-8DEC-E42942BF48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71953" y="3651217"/>
            <a:ext cx="1442155" cy="1442155"/>
          </a:xfrm>
          <a:prstGeom prst="rect">
            <a:avLst/>
          </a:prstGeom>
        </p:spPr>
      </p:pic>
      <p:pic>
        <p:nvPicPr>
          <p:cNvPr id="31" name="Picture 30" descr="A picture containing silhouette, shirt&#10;&#10;Description automatically generated">
            <a:extLst>
              <a:ext uri="{FF2B5EF4-FFF2-40B4-BE49-F238E27FC236}">
                <a16:creationId xmlns:a16="http://schemas.microsoft.com/office/drawing/2014/main" id="{DABAA880-EF40-4699-B725-1BCC5113C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4054" y="3662952"/>
            <a:ext cx="460181" cy="460181"/>
          </a:xfrm>
          <a:prstGeom prst="rect">
            <a:avLst/>
          </a:prstGeom>
        </p:spPr>
      </p:pic>
    </p:spTree>
    <p:extLst>
      <p:ext uri="{BB962C8B-B14F-4D97-AF65-F5344CB8AC3E}">
        <p14:creationId xmlns:p14="http://schemas.microsoft.com/office/powerpoint/2010/main" val="1999816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ool next to a body of water&#10;&#10;Description automatically generated">
            <a:extLst>
              <a:ext uri="{FF2B5EF4-FFF2-40B4-BE49-F238E27FC236}">
                <a16:creationId xmlns:a16="http://schemas.microsoft.com/office/drawing/2014/main" id="{959D4CBB-4679-47E6-945D-599D109300C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5414"/>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80297881-5D73-4736-87D3-32F5F9CB8723}"/>
              </a:ext>
            </a:extLst>
          </p:cNvPr>
          <p:cNvSpPr>
            <a:spLocks noGrp="1"/>
          </p:cNvSpPr>
          <p:nvPr>
            <p:ph type="title"/>
          </p:nvPr>
        </p:nvSpPr>
        <p:spPr>
          <a:xfrm>
            <a:off x="709448" y="1913950"/>
            <a:ext cx="4204137" cy="1342754"/>
          </a:xfrm>
        </p:spPr>
        <p:txBody>
          <a:bodyPr>
            <a:noAutofit/>
          </a:bodyPr>
          <a:lstStyle/>
          <a:p>
            <a:pPr algn="ctr"/>
            <a:r>
              <a:rPr lang="en-US" sz="5400">
                <a:latin typeface="+mn-lt"/>
              </a:rPr>
              <a:t>SWAN Poolside Chat</a:t>
            </a:r>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11" name="Picture 10" descr="A close up of a logo&#10;&#10;Description automatically generated">
            <a:extLst>
              <a:ext uri="{FF2B5EF4-FFF2-40B4-BE49-F238E27FC236}">
                <a16:creationId xmlns:a16="http://schemas.microsoft.com/office/drawing/2014/main" id="{5E2778B4-FE0E-4FCD-B8F9-5A62F7857A40}"/>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saturation sat="155000"/>
                    </a14:imgEffect>
                  </a14:imgLayer>
                </a14:imgProps>
              </a:ext>
              <a:ext uri="{28A0092B-C50C-407E-A947-70E740481C1C}">
                <a14:useLocalDpi xmlns:a14="http://schemas.microsoft.com/office/drawing/2010/main" val="0"/>
              </a:ext>
            </a:extLst>
          </a:blip>
          <a:stretch>
            <a:fillRect/>
          </a:stretch>
        </p:blipFill>
        <p:spPr>
          <a:xfrm>
            <a:off x="5803624" y="4340844"/>
            <a:ext cx="2539682" cy="2539682"/>
          </a:xfrm>
          <a:prstGeom prst="rect">
            <a:avLst/>
          </a:prstGeom>
        </p:spPr>
      </p:pic>
      <p:sp>
        <p:nvSpPr>
          <p:cNvPr id="8" name="Rectangle 7">
            <a:extLst>
              <a:ext uri="{FF2B5EF4-FFF2-40B4-BE49-F238E27FC236}">
                <a16:creationId xmlns:a16="http://schemas.microsoft.com/office/drawing/2014/main" id="{13328F43-1F7D-4767-ACF1-F1D8322E6B5C}"/>
              </a:ext>
            </a:extLst>
          </p:cNvPr>
          <p:cNvSpPr/>
          <p:nvPr/>
        </p:nvSpPr>
        <p:spPr>
          <a:xfrm>
            <a:off x="1068618" y="5526004"/>
            <a:ext cx="3408305" cy="830997"/>
          </a:xfrm>
          <a:prstGeom prst="rect">
            <a:avLst/>
          </a:prstGeom>
        </p:spPr>
        <p:txBody>
          <a:bodyPr wrap="none">
            <a:spAutoFit/>
          </a:bodyPr>
          <a:lstStyle/>
          <a:p>
            <a:r>
              <a:rPr lang="en-US" sz="4800">
                <a:latin typeface="Franklin Gothic Book" panose="020B0503020102020204" pitchFamily="34" charset="0"/>
              </a:rPr>
              <a:t>July 7, 2020</a:t>
            </a:r>
          </a:p>
        </p:txBody>
      </p:sp>
    </p:spTree>
    <p:extLst>
      <p:ext uri="{BB962C8B-B14F-4D97-AF65-F5344CB8AC3E}">
        <p14:creationId xmlns:p14="http://schemas.microsoft.com/office/powerpoint/2010/main" val="394471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CCBA-AF01-4632-B5F4-46554B6483AD}"/>
              </a:ext>
            </a:extLst>
          </p:cNvPr>
          <p:cNvSpPr>
            <a:spLocks noGrp="1"/>
          </p:cNvSpPr>
          <p:nvPr>
            <p:ph type="title"/>
          </p:nvPr>
        </p:nvSpPr>
        <p:spPr>
          <a:xfrm>
            <a:off x="838199" y="365125"/>
            <a:ext cx="10984345" cy="1325563"/>
          </a:xfrm>
        </p:spPr>
        <p:txBody>
          <a:bodyPr/>
          <a:lstStyle/>
          <a:p>
            <a:r>
              <a:rPr lang="en-US"/>
              <a:t>Curbside checkout processing – staff experience</a:t>
            </a:r>
          </a:p>
        </p:txBody>
      </p:sp>
      <p:sp>
        <p:nvSpPr>
          <p:cNvPr id="5" name="Slide Number Placeholder 4">
            <a:extLst>
              <a:ext uri="{FF2B5EF4-FFF2-40B4-BE49-F238E27FC236}">
                <a16:creationId xmlns:a16="http://schemas.microsoft.com/office/drawing/2014/main" id="{E2E76E99-CC69-4A86-8E6A-772D0ECECB1D}"/>
              </a:ext>
            </a:extLst>
          </p:cNvPr>
          <p:cNvSpPr>
            <a:spLocks noGrp="1"/>
          </p:cNvSpPr>
          <p:nvPr>
            <p:ph type="sldNum" sz="quarter" idx="12"/>
          </p:nvPr>
        </p:nvSpPr>
        <p:spPr/>
        <p:txBody>
          <a:bodyPr/>
          <a:lstStyle/>
          <a:p>
            <a:fld id="{B2E8E252-A4C9-4825-B6A7-DD4A52002440}" type="slidenum">
              <a:rPr lang="en-US" smtClean="0"/>
              <a:t>20</a:t>
            </a:fld>
            <a:endParaRPr lang="en-US"/>
          </a:p>
        </p:txBody>
      </p:sp>
      <p:pic>
        <p:nvPicPr>
          <p:cNvPr id="13" name="Picture 12" descr="A picture containing dark, sign, sitting, computer&#10;&#10;Description automatically generated">
            <a:extLst>
              <a:ext uri="{FF2B5EF4-FFF2-40B4-BE49-F238E27FC236}">
                <a16:creationId xmlns:a16="http://schemas.microsoft.com/office/drawing/2014/main" id="{92C41E1F-CD02-418D-A63A-DB161594E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56" y="1207910"/>
            <a:ext cx="1611489" cy="1611489"/>
          </a:xfrm>
          <a:prstGeom prst="rect">
            <a:avLst/>
          </a:prstGeom>
        </p:spPr>
      </p:pic>
      <p:sp>
        <p:nvSpPr>
          <p:cNvPr id="14" name="TextBox 13">
            <a:extLst>
              <a:ext uri="{FF2B5EF4-FFF2-40B4-BE49-F238E27FC236}">
                <a16:creationId xmlns:a16="http://schemas.microsoft.com/office/drawing/2014/main" id="{428F5ED1-8AB1-416B-9811-E7D0B04C74D6}"/>
              </a:ext>
            </a:extLst>
          </p:cNvPr>
          <p:cNvSpPr txBox="1"/>
          <p:nvPr/>
        </p:nvSpPr>
        <p:spPr>
          <a:xfrm>
            <a:off x="788922" y="2819399"/>
            <a:ext cx="3095723" cy="923330"/>
          </a:xfrm>
          <a:prstGeom prst="rect">
            <a:avLst/>
          </a:prstGeom>
          <a:noFill/>
        </p:spPr>
        <p:txBody>
          <a:bodyPr wrap="square" rtlCol="0">
            <a:spAutoFit/>
          </a:bodyPr>
          <a:lstStyle/>
          <a:p>
            <a:r>
              <a:rPr lang="en-US"/>
              <a:t>Check </a:t>
            </a:r>
            <a:r>
              <a:rPr lang="en-US" err="1"/>
              <a:t>Onshelf</a:t>
            </a:r>
            <a:r>
              <a:rPr lang="en-US"/>
              <a:t> Items List</a:t>
            </a:r>
          </a:p>
          <a:p>
            <a:r>
              <a:rPr lang="en-US"/>
              <a:t>Sort by Patron Last Name</a:t>
            </a:r>
          </a:p>
          <a:p>
            <a:endParaRPr lang="en-US"/>
          </a:p>
        </p:txBody>
      </p:sp>
      <p:pic>
        <p:nvPicPr>
          <p:cNvPr id="15" name="Picture 14" descr="A picture containing light&#10;&#10;Description automatically generated">
            <a:extLst>
              <a:ext uri="{FF2B5EF4-FFF2-40B4-BE49-F238E27FC236}">
                <a16:creationId xmlns:a16="http://schemas.microsoft.com/office/drawing/2014/main" id="{B0BD7A5E-B195-4E80-97BE-7DAF55667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2613" y="2577573"/>
            <a:ext cx="1442155" cy="1442155"/>
          </a:xfrm>
          <a:prstGeom prst="rect">
            <a:avLst/>
          </a:prstGeom>
        </p:spPr>
      </p:pic>
      <p:pic>
        <p:nvPicPr>
          <p:cNvPr id="18" name="Picture 17" descr="A sign in the dark&#10;&#10;Description automatically generated">
            <a:extLst>
              <a:ext uri="{FF2B5EF4-FFF2-40B4-BE49-F238E27FC236}">
                <a16:creationId xmlns:a16="http://schemas.microsoft.com/office/drawing/2014/main" id="{0094528E-9AD6-43F3-B532-862F7CD9BA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0945" y="1351274"/>
            <a:ext cx="1701800" cy="1701800"/>
          </a:xfrm>
          <a:prstGeom prst="rect">
            <a:avLst/>
          </a:prstGeom>
        </p:spPr>
      </p:pic>
      <p:pic>
        <p:nvPicPr>
          <p:cNvPr id="20" name="Picture 19" descr="A close up of a screen&#10;&#10;Description automatically generated">
            <a:extLst>
              <a:ext uri="{FF2B5EF4-FFF2-40B4-BE49-F238E27FC236}">
                <a16:creationId xmlns:a16="http://schemas.microsoft.com/office/drawing/2014/main" id="{C8316DFB-CAB3-4C60-B052-1BCE80442B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884645" y="3742265"/>
            <a:ext cx="1605846" cy="1605846"/>
          </a:xfrm>
          <a:prstGeom prst="rect">
            <a:avLst/>
          </a:prstGeom>
        </p:spPr>
      </p:pic>
      <p:sp>
        <p:nvSpPr>
          <p:cNvPr id="21" name="TextBox 20">
            <a:extLst>
              <a:ext uri="{FF2B5EF4-FFF2-40B4-BE49-F238E27FC236}">
                <a16:creationId xmlns:a16="http://schemas.microsoft.com/office/drawing/2014/main" id="{1BC84579-54AE-41F7-BF56-EF3AC273BD81}"/>
              </a:ext>
            </a:extLst>
          </p:cNvPr>
          <p:cNvSpPr txBox="1"/>
          <p:nvPr/>
        </p:nvSpPr>
        <p:spPr>
          <a:xfrm>
            <a:off x="3819591" y="5184420"/>
            <a:ext cx="1981696" cy="923330"/>
          </a:xfrm>
          <a:prstGeom prst="rect">
            <a:avLst/>
          </a:prstGeom>
          <a:noFill/>
        </p:spPr>
        <p:txBody>
          <a:bodyPr wrap="none" rtlCol="0">
            <a:spAutoFit/>
          </a:bodyPr>
          <a:lstStyle/>
          <a:p>
            <a:r>
              <a:rPr lang="en-US"/>
              <a:t>Checkout to Patron</a:t>
            </a:r>
          </a:p>
          <a:p>
            <a:r>
              <a:rPr lang="en-US"/>
              <a:t>Email Receipt</a:t>
            </a:r>
          </a:p>
          <a:p>
            <a:r>
              <a:rPr lang="en-US"/>
              <a:t>Contact Patron</a:t>
            </a:r>
          </a:p>
        </p:txBody>
      </p:sp>
      <p:pic>
        <p:nvPicPr>
          <p:cNvPr id="22" name="Picture 21" descr="A picture containing dark, black, white, room&#10;&#10;Description automatically generated">
            <a:extLst>
              <a:ext uri="{FF2B5EF4-FFF2-40B4-BE49-F238E27FC236}">
                <a16:creationId xmlns:a16="http://schemas.microsoft.com/office/drawing/2014/main" id="{B13F76C2-6E01-49DC-8E88-D3D4B04D7B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7566" y="3162390"/>
            <a:ext cx="1906552" cy="1906552"/>
          </a:xfrm>
          <a:prstGeom prst="rect">
            <a:avLst/>
          </a:prstGeom>
        </p:spPr>
      </p:pic>
      <p:sp>
        <p:nvSpPr>
          <p:cNvPr id="23" name="TextBox 22">
            <a:extLst>
              <a:ext uri="{FF2B5EF4-FFF2-40B4-BE49-F238E27FC236}">
                <a16:creationId xmlns:a16="http://schemas.microsoft.com/office/drawing/2014/main" id="{D0FD3E30-EBD3-4233-8ED2-A90841F7AB75}"/>
              </a:ext>
            </a:extLst>
          </p:cNvPr>
          <p:cNvSpPr txBox="1"/>
          <p:nvPr/>
        </p:nvSpPr>
        <p:spPr>
          <a:xfrm>
            <a:off x="6200010" y="4814753"/>
            <a:ext cx="1409104" cy="646331"/>
          </a:xfrm>
          <a:prstGeom prst="rect">
            <a:avLst/>
          </a:prstGeom>
          <a:noFill/>
        </p:spPr>
        <p:txBody>
          <a:bodyPr wrap="none" rtlCol="0">
            <a:spAutoFit/>
          </a:bodyPr>
          <a:lstStyle/>
          <a:p>
            <a:r>
              <a:rPr lang="en-US"/>
              <a:t>Print receipt</a:t>
            </a:r>
          </a:p>
          <a:p>
            <a:r>
              <a:rPr lang="en-US"/>
              <a:t>Staple to bag</a:t>
            </a:r>
          </a:p>
        </p:txBody>
      </p:sp>
      <p:pic>
        <p:nvPicPr>
          <p:cNvPr id="27" name="Picture 26" descr="A picture containing sitting, dark, sign, black&#10;&#10;Description automatically generated">
            <a:extLst>
              <a:ext uri="{FF2B5EF4-FFF2-40B4-BE49-F238E27FC236}">
                <a16:creationId xmlns:a16="http://schemas.microsoft.com/office/drawing/2014/main" id="{320DF247-9DEC-48D1-B473-2C4A311569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26020" y="3695610"/>
            <a:ext cx="1200832" cy="1200832"/>
          </a:xfrm>
          <a:prstGeom prst="rect">
            <a:avLst/>
          </a:prstGeom>
        </p:spPr>
      </p:pic>
      <p:pic>
        <p:nvPicPr>
          <p:cNvPr id="29" name="Picture 28" descr="A close up of a sign&#10;&#10;Description automatically generated">
            <a:extLst>
              <a:ext uri="{FF2B5EF4-FFF2-40B4-BE49-F238E27FC236}">
                <a16:creationId xmlns:a16="http://schemas.microsoft.com/office/drawing/2014/main" id="{ED446EB1-F698-48EA-AA3D-04348340A0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79709" y="1513244"/>
            <a:ext cx="1828177" cy="1828177"/>
          </a:xfrm>
          <a:prstGeom prst="rect">
            <a:avLst/>
          </a:prstGeom>
        </p:spPr>
      </p:pic>
      <p:sp>
        <p:nvSpPr>
          <p:cNvPr id="30" name="TextBox 29">
            <a:extLst>
              <a:ext uri="{FF2B5EF4-FFF2-40B4-BE49-F238E27FC236}">
                <a16:creationId xmlns:a16="http://schemas.microsoft.com/office/drawing/2014/main" id="{18749742-79B7-4B32-A03B-28E9D30C852D}"/>
              </a:ext>
            </a:extLst>
          </p:cNvPr>
          <p:cNvSpPr txBox="1"/>
          <p:nvPr/>
        </p:nvSpPr>
        <p:spPr>
          <a:xfrm>
            <a:off x="7737156" y="2972089"/>
            <a:ext cx="2191113" cy="369332"/>
          </a:xfrm>
          <a:prstGeom prst="rect">
            <a:avLst/>
          </a:prstGeom>
          <a:noFill/>
        </p:spPr>
        <p:txBody>
          <a:bodyPr wrap="none" rtlCol="0">
            <a:spAutoFit/>
          </a:bodyPr>
          <a:lstStyle/>
          <a:p>
            <a:r>
              <a:rPr lang="en-US"/>
              <a:t>Move to holding area</a:t>
            </a:r>
          </a:p>
        </p:txBody>
      </p:sp>
      <p:pic>
        <p:nvPicPr>
          <p:cNvPr id="31" name="Picture 30" descr="A picture containing drawing&#10;&#10;Description automatically generated">
            <a:extLst>
              <a:ext uri="{FF2B5EF4-FFF2-40B4-BE49-F238E27FC236}">
                <a16:creationId xmlns:a16="http://schemas.microsoft.com/office/drawing/2014/main" id="{1EE7AC92-C3CE-4764-AB20-1A5D737ED20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62715" y="1348314"/>
            <a:ext cx="952500" cy="952500"/>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5F91EEE9-6F6B-4CCF-9492-8B9DD80033F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15215" y="1378888"/>
            <a:ext cx="952500" cy="952500"/>
          </a:xfrm>
          <a:prstGeom prst="rect">
            <a:avLst/>
          </a:prstGeom>
        </p:spPr>
      </p:pic>
      <p:sp>
        <p:nvSpPr>
          <p:cNvPr id="33" name="TextBox 32">
            <a:extLst>
              <a:ext uri="{FF2B5EF4-FFF2-40B4-BE49-F238E27FC236}">
                <a16:creationId xmlns:a16="http://schemas.microsoft.com/office/drawing/2014/main" id="{E34B46D8-083D-4BE1-8BF6-F85312D3D8E8}"/>
              </a:ext>
            </a:extLst>
          </p:cNvPr>
          <p:cNvSpPr txBox="1"/>
          <p:nvPr/>
        </p:nvSpPr>
        <p:spPr>
          <a:xfrm>
            <a:off x="10056659" y="2281943"/>
            <a:ext cx="1471941" cy="369332"/>
          </a:xfrm>
          <a:prstGeom prst="rect">
            <a:avLst/>
          </a:prstGeom>
          <a:noFill/>
        </p:spPr>
        <p:txBody>
          <a:bodyPr wrap="none" rtlCol="0">
            <a:spAutoFit/>
          </a:bodyPr>
          <a:lstStyle/>
          <a:p>
            <a:r>
              <a:rPr lang="en-US"/>
              <a:t>Order Pick-up</a:t>
            </a:r>
          </a:p>
        </p:txBody>
      </p:sp>
      <p:pic>
        <p:nvPicPr>
          <p:cNvPr id="39" name="Picture 38" descr="A close up of a sign&#10;&#10;Description automatically generated">
            <a:extLst>
              <a:ext uri="{FF2B5EF4-FFF2-40B4-BE49-F238E27FC236}">
                <a16:creationId xmlns:a16="http://schemas.microsoft.com/office/drawing/2014/main" id="{DAACC98D-2052-4F76-AFCB-1D5F3A8441F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49884" y="3642707"/>
            <a:ext cx="1828959" cy="1828959"/>
          </a:xfrm>
          <a:prstGeom prst="rect">
            <a:avLst/>
          </a:prstGeom>
        </p:spPr>
      </p:pic>
      <p:sp>
        <p:nvSpPr>
          <p:cNvPr id="41" name="TextBox 40">
            <a:extLst>
              <a:ext uri="{FF2B5EF4-FFF2-40B4-BE49-F238E27FC236}">
                <a16:creationId xmlns:a16="http://schemas.microsoft.com/office/drawing/2014/main" id="{F59DFE9E-E1E0-4BB1-A2C1-385D6A92DA0B}"/>
              </a:ext>
            </a:extLst>
          </p:cNvPr>
          <p:cNvSpPr txBox="1"/>
          <p:nvPr/>
        </p:nvSpPr>
        <p:spPr>
          <a:xfrm>
            <a:off x="10307522" y="3650395"/>
            <a:ext cx="1197410" cy="1477328"/>
          </a:xfrm>
          <a:prstGeom prst="rect">
            <a:avLst/>
          </a:prstGeom>
          <a:noFill/>
        </p:spPr>
        <p:txBody>
          <a:bodyPr wrap="square" rtlCol="0">
            <a:spAutoFit/>
          </a:bodyPr>
          <a:lstStyle/>
          <a:p>
            <a:r>
              <a:rPr lang="en-US"/>
              <a:t>Items not picked up are checked back in</a:t>
            </a:r>
          </a:p>
        </p:txBody>
      </p:sp>
      <p:pic>
        <p:nvPicPr>
          <p:cNvPr id="43" name="Picture 42" descr="A picture containing silhouette, shirt&#10;&#10;Description automatically generated">
            <a:extLst>
              <a:ext uri="{FF2B5EF4-FFF2-40B4-BE49-F238E27FC236}">
                <a16:creationId xmlns:a16="http://schemas.microsoft.com/office/drawing/2014/main" id="{19FE1028-FD2C-439E-9B64-F6B8D7A672A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46597" y="1668361"/>
            <a:ext cx="460181" cy="460181"/>
          </a:xfrm>
          <a:prstGeom prst="rect">
            <a:avLst/>
          </a:prstGeom>
        </p:spPr>
      </p:pic>
      <p:pic>
        <p:nvPicPr>
          <p:cNvPr id="44" name="Picture 43" descr="A picture containing silhouette, shirt&#10;&#10;Description automatically generated">
            <a:extLst>
              <a:ext uri="{FF2B5EF4-FFF2-40B4-BE49-F238E27FC236}">
                <a16:creationId xmlns:a16="http://schemas.microsoft.com/office/drawing/2014/main" id="{50F7A562-4735-4274-8C28-35FF3DB7293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84714" y="2589308"/>
            <a:ext cx="460181" cy="460181"/>
          </a:xfrm>
          <a:prstGeom prst="rect">
            <a:avLst/>
          </a:prstGeom>
        </p:spPr>
      </p:pic>
      <p:pic>
        <p:nvPicPr>
          <p:cNvPr id="45" name="Picture 44" descr="A picture containing silhouette, shirt&#10;&#10;Description automatically generated">
            <a:extLst>
              <a:ext uri="{FF2B5EF4-FFF2-40B4-BE49-F238E27FC236}">
                <a16:creationId xmlns:a16="http://schemas.microsoft.com/office/drawing/2014/main" id="{F97C7AC0-03CF-4958-94DE-4ACE9BF55C0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52712" y="3835845"/>
            <a:ext cx="460181" cy="460181"/>
          </a:xfrm>
          <a:prstGeom prst="rect">
            <a:avLst/>
          </a:prstGeom>
        </p:spPr>
      </p:pic>
      <p:sp>
        <p:nvSpPr>
          <p:cNvPr id="50" name="Flowchart: Connector 49">
            <a:extLst>
              <a:ext uri="{FF2B5EF4-FFF2-40B4-BE49-F238E27FC236}">
                <a16:creationId xmlns:a16="http://schemas.microsoft.com/office/drawing/2014/main" id="{0106681F-6703-4165-B30B-6000F0EC8A09}"/>
              </a:ext>
            </a:extLst>
          </p:cNvPr>
          <p:cNvSpPr/>
          <p:nvPr/>
        </p:nvSpPr>
        <p:spPr>
          <a:xfrm>
            <a:off x="494291" y="2945223"/>
            <a:ext cx="329618" cy="308614"/>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1</a:t>
            </a:r>
          </a:p>
        </p:txBody>
      </p:sp>
      <p:sp>
        <p:nvSpPr>
          <p:cNvPr id="51" name="Flowchart: Connector 50">
            <a:extLst>
              <a:ext uri="{FF2B5EF4-FFF2-40B4-BE49-F238E27FC236}">
                <a16:creationId xmlns:a16="http://schemas.microsoft.com/office/drawing/2014/main" id="{6CA6521B-4482-4BA0-A34A-170077593D86}"/>
              </a:ext>
            </a:extLst>
          </p:cNvPr>
          <p:cNvSpPr/>
          <p:nvPr/>
        </p:nvSpPr>
        <p:spPr>
          <a:xfrm>
            <a:off x="3476316" y="1628996"/>
            <a:ext cx="329618" cy="308614"/>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2</a:t>
            </a:r>
          </a:p>
        </p:txBody>
      </p:sp>
      <p:sp>
        <p:nvSpPr>
          <p:cNvPr id="52" name="Flowchart: Connector 51">
            <a:extLst>
              <a:ext uri="{FF2B5EF4-FFF2-40B4-BE49-F238E27FC236}">
                <a16:creationId xmlns:a16="http://schemas.microsoft.com/office/drawing/2014/main" id="{A0B110BC-BF88-47A9-809C-EDDB14C831E7}"/>
              </a:ext>
            </a:extLst>
          </p:cNvPr>
          <p:cNvSpPr/>
          <p:nvPr/>
        </p:nvSpPr>
        <p:spPr>
          <a:xfrm>
            <a:off x="5241299" y="4683725"/>
            <a:ext cx="329618" cy="308614"/>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3</a:t>
            </a:r>
          </a:p>
        </p:txBody>
      </p:sp>
      <p:sp>
        <p:nvSpPr>
          <p:cNvPr id="53" name="Flowchart: Connector 52">
            <a:extLst>
              <a:ext uri="{FF2B5EF4-FFF2-40B4-BE49-F238E27FC236}">
                <a16:creationId xmlns:a16="http://schemas.microsoft.com/office/drawing/2014/main" id="{F6B9A9A0-CF53-4695-85E6-4BAA312FB92B}"/>
              </a:ext>
            </a:extLst>
          </p:cNvPr>
          <p:cNvSpPr/>
          <p:nvPr/>
        </p:nvSpPr>
        <p:spPr>
          <a:xfrm>
            <a:off x="6682336" y="4557244"/>
            <a:ext cx="329618" cy="308614"/>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4</a:t>
            </a:r>
          </a:p>
        </p:txBody>
      </p:sp>
      <p:sp>
        <p:nvSpPr>
          <p:cNvPr id="54" name="Flowchart: Connector 53">
            <a:extLst>
              <a:ext uri="{FF2B5EF4-FFF2-40B4-BE49-F238E27FC236}">
                <a16:creationId xmlns:a16="http://schemas.microsoft.com/office/drawing/2014/main" id="{F4CE85D8-DC7C-4A61-92E3-67049D7C0852}"/>
              </a:ext>
            </a:extLst>
          </p:cNvPr>
          <p:cNvSpPr/>
          <p:nvPr/>
        </p:nvSpPr>
        <p:spPr>
          <a:xfrm>
            <a:off x="7651991" y="2656892"/>
            <a:ext cx="329618" cy="308614"/>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5</a:t>
            </a:r>
          </a:p>
        </p:txBody>
      </p:sp>
      <p:sp>
        <p:nvSpPr>
          <p:cNvPr id="55" name="Flowchart: Connector 54">
            <a:extLst>
              <a:ext uri="{FF2B5EF4-FFF2-40B4-BE49-F238E27FC236}">
                <a16:creationId xmlns:a16="http://schemas.microsoft.com/office/drawing/2014/main" id="{880DED4A-D1B8-49A1-AD62-89A28E8B626F}"/>
              </a:ext>
            </a:extLst>
          </p:cNvPr>
          <p:cNvSpPr/>
          <p:nvPr/>
        </p:nvSpPr>
        <p:spPr>
          <a:xfrm>
            <a:off x="9997316" y="3601163"/>
            <a:ext cx="329618" cy="308614"/>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6</a:t>
            </a:r>
          </a:p>
        </p:txBody>
      </p:sp>
      <p:sp>
        <p:nvSpPr>
          <p:cNvPr id="56" name="Rectangle 55">
            <a:extLst>
              <a:ext uri="{FF2B5EF4-FFF2-40B4-BE49-F238E27FC236}">
                <a16:creationId xmlns:a16="http://schemas.microsoft.com/office/drawing/2014/main" id="{E0FD1269-B7DE-4B07-9789-750274C988B6}"/>
              </a:ext>
            </a:extLst>
          </p:cNvPr>
          <p:cNvSpPr/>
          <p:nvPr/>
        </p:nvSpPr>
        <p:spPr>
          <a:xfrm>
            <a:off x="3432613" y="1988488"/>
            <a:ext cx="2346668" cy="369332"/>
          </a:xfrm>
          <a:prstGeom prst="rect">
            <a:avLst/>
          </a:prstGeom>
        </p:spPr>
        <p:txBody>
          <a:bodyPr wrap="none">
            <a:spAutoFit/>
          </a:bodyPr>
          <a:lstStyle/>
          <a:p>
            <a:r>
              <a:rPr lang="en-US"/>
              <a:t>Pull items from shelves</a:t>
            </a:r>
          </a:p>
        </p:txBody>
      </p:sp>
      <p:sp>
        <p:nvSpPr>
          <p:cNvPr id="34" name="TextBox 33">
            <a:extLst>
              <a:ext uri="{FF2B5EF4-FFF2-40B4-BE49-F238E27FC236}">
                <a16:creationId xmlns:a16="http://schemas.microsoft.com/office/drawing/2014/main" id="{1F33EECB-9CBC-497D-8C8A-00A06E8BE3DA}"/>
              </a:ext>
            </a:extLst>
          </p:cNvPr>
          <p:cNvSpPr txBox="1"/>
          <p:nvPr/>
        </p:nvSpPr>
        <p:spPr>
          <a:xfrm>
            <a:off x="819710" y="3481898"/>
            <a:ext cx="2582115" cy="1200329"/>
          </a:xfrm>
          <a:prstGeom prst="rect">
            <a:avLst/>
          </a:prstGeom>
          <a:solidFill>
            <a:schemeClr val="accent4">
              <a:lumMod val="20000"/>
              <a:lumOff val="80000"/>
            </a:schemeClr>
          </a:solidFill>
        </p:spPr>
        <p:txBody>
          <a:bodyPr wrap="square" rtlCol="0">
            <a:spAutoFit/>
          </a:bodyPr>
          <a:lstStyle/>
          <a:p>
            <a:r>
              <a:rPr lang="en-US"/>
              <a:t>Items checked out to CURBSIDE should appear on list – we are working with SirsiDynix on this</a:t>
            </a:r>
          </a:p>
        </p:txBody>
      </p:sp>
    </p:spTree>
    <p:extLst>
      <p:ext uri="{BB962C8B-B14F-4D97-AF65-F5344CB8AC3E}">
        <p14:creationId xmlns:p14="http://schemas.microsoft.com/office/powerpoint/2010/main" val="2156969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0EE6-14BA-42AD-A1DA-7A8D03D44E10}"/>
              </a:ext>
            </a:extLst>
          </p:cNvPr>
          <p:cNvSpPr>
            <a:spLocks noGrp="1"/>
          </p:cNvSpPr>
          <p:nvPr>
            <p:ph type="title"/>
          </p:nvPr>
        </p:nvSpPr>
        <p:spPr>
          <a:xfrm>
            <a:off x="335151" y="180459"/>
            <a:ext cx="10515600" cy="1325563"/>
          </a:xfrm>
        </p:spPr>
        <p:txBody>
          <a:bodyPr/>
          <a:lstStyle/>
          <a:p>
            <a:r>
              <a:rPr lang="en-US"/>
              <a:t>Example: CURBSIDE Checkout Process</a:t>
            </a:r>
          </a:p>
        </p:txBody>
      </p:sp>
      <p:sp>
        <p:nvSpPr>
          <p:cNvPr id="5" name="Slide Number Placeholder 4">
            <a:extLst>
              <a:ext uri="{FF2B5EF4-FFF2-40B4-BE49-F238E27FC236}">
                <a16:creationId xmlns:a16="http://schemas.microsoft.com/office/drawing/2014/main" id="{51CD593F-5EAB-41AF-AA39-DE20A6B4F160}"/>
              </a:ext>
            </a:extLst>
          </p:cNvPr>
          <p:cNvSpPr>
            <a:spLocks noGrp="1"/>
          </p:cNvSpPr>
          <p:nvPr>
            <p:ph type="sldNum" sz="quarter" idx="12"/>
          </p:nvPr>
        </p:nvSpPr>
        <p:spPr/>
        <p:txBody>
          <a:bodyPr/>
          <a:lstStyle/>
          <a:p>
            <a:fld id="{B2E8E252-A4C9-4825-B6A7-DD4A52002440}" type="slidenum">
              <a:rPr lang="en-US" smtClean="0"/>
              <a:t>21</a:t>
            </a:fld>
            <a:endParaRPr lang="en-US"/>
          </a:p>
        </p:txBody>
      </p:sp>
      <p:pic>
        <p:nvPicPr>
          <p:cNvPr id="6" name="Picture 5">
            <a:extLst>
              <a:ext uri="{FF2B5EF4-FFF2-40B4-BE49-F238E27FC236}">
                <a16:creationId xmlns:a16="http://schemas.microsoft.com/office/drawing/2014/main" id="{3E467BE0-1D5A-4CBF-98B1-EA26688BBC3E}"/>
              </a:ext>
            </a:extLst>
          </p:cNvPr>
          <p:cNvPicPr>
            <a:picLocks noChangeAspect="1"/>
          </p:cNvPicPr>
          <p:nvPr/>
        </p:nvPicPr>
        <p:blipFill>
          <a:blip r:embed="rId2"/>
          <a:stretch>
            <a:fillRect/>
          </a:stretch>
        </p:blipFill>
        <p:spPr>
          <a:xfrm>
            <a:off x="325984" y="1631367"/>
            <a:ext cx="5266967" cy="1926560"/>
          </a:xfrm>
          <a:prstGeom prst="rect">
            <a:avLst/>
          </a:prstGeom>
        </p:spPr>
      </p:pic>
      <p:pic>
        <p:nvPicPr>
          <p:cNvPr id="7" name="Picture 6">
            <a:extLst>
              <a:ext uri="{FF2B5EF4-FFF2-40B4-BE49-F238E27FC236}">
                <a16:creationId xmlns:a16="http://schemas.microsoft.com/office/drawing/2014/main" id="{2D9CCBCA-FFBA-4444-82EF-E04819EC77F2}"/>
              </a:ext>
            </a:extLst>
          </p:cNvPr>
          <p:cNvPicPr>
            <a:picLocks noChangeAspect="1"/>
          </p:cNvPicPr>
          <p:nvPr/>
        </p:nvPicPr>
        <p:blipFill>
          <a:blip r:embed="rId3"/>
          <a:stretch>
            <a:fillRect/>
          </a:stretch>
        </p:blipFill>
        <p:spPr>
          <a:xfrm>
            <a:off x="5936446" y="1651730"/>
            <a:ext cx="1992006" cy="1965208"/>
          </a:xfrm>
          <a:prstGeom prst="rect">
            <a:avLst/>
          </a:prstGeom>
        </p:spPr>
      </p:pic>
      <p:pic>
        <p:nvPicPr>
          <p:cNvPr id="8" name="Picture 7">
            <a:extLst>
              <a:ext uri="{FF2B5EF4-FFF2-40B4-BE49-F238E27FC236}">
                <a16:creationId xmlns:a16="http://schemas.microsoft.com/office/drawing/2014/main" id="{23AC52E2-7FD8-4701-BB27-DEEF00C1A5EC}"/>
              </a:ext>
            </a:extLst>
          </p:cNvPr>
          <p:cNvPicPr>
            <a:picLocks noChangeAspect="1"/>
          </p:cNvPicPr>
          <p:nvPr/>
        </p:nvPicPr>
        <p:blipFill>
          <a:blip r:embed="rId4"/>
          <a:stretch>
            <a:fillRect/>
          </a:stretch>
        </p:blipFill>
        <p:spPr>
          <a:xfrm>
            <a:off x="8184560" y="1651730"/>
            <a:ext cx="3778628" cy="1996165"/>
          </a:xfrm>
          <a:prstGeom prst="rect">
            <a:avLst/>
          </a:prstGeom>
        </p:spPr>
      </p:pic>
      <p:pic>
        <p:nvPicPr>
          <p:cNvPr id="9" name="Picture 8">
            <a:extLst>
              <a:ext uri="{FF2B5EF4-FFF2-40B4-BE49-F238E27FC236}">
                <a16:creationId xmlns:a16="http://schemas.microsoft.com/office/drawing/2014/main" id="{6702DE67-A6F2-4BE4-82E5-EBB327EA7F1C}"/>
              </a:ext>
            </a:extLst>
          </p:cNvPr>
          <p:cNvPicPr>
            <a:picLocks noChangeAspect="1"/>
          </p:cNvPicPr>
          <p:nvPr/>
        </p:nvPicPr>
        <p:blipFill>
          <a:blip r:embed="rId5"/>
          <a:stretch>
            <a:fillRect/>
          </a:stretch>
        </p:blipFill>
        <p:spPr>
          <a:xfrm>
            <a:off x="245707" y="3987781"/>
            <a:ext cx="5561045" cy="2046006"/>
          </a:xfrm>
          <a:prstGeom prst="rect">
            <a:avLst/>
          </a:prstGeom>
        </p:spPr>
      </p:pic>
      <p:sp>
        <p:nvSpPr>
          <p:cNvPr id="11" name="TextBox 10">
            <a:extLst>
              <a:ext uri="{FF2B5EF4-FFF2-40B4-BE49-F238E27FC236}">
                <a16:creationId xmlns:a16="http://schemas.microsoft.com/office/drawing/2014/main" id="{3BCC7A69-AD4B-4E58-90A2-8759571D4909}"/>
              </a:ext>
            </a:extLst>
          </p:cNvPr>
          <p:cNvSpPr txBox="1"/>
          <p:nvPr/>
        </p:nvSpPr>
        <p:spPr>
          <a:xfrm>
            <a:off x="245707" y="1321356"/>
            <a:ext cx="2678426" cy="369332"/>
          </a:xfrm>
          <a:prstGeom prst="rect">
            <a:avLst/>
          </a:prstGeom>
          <a:noFill/>
        </p:spPr>
        <p:txBody>
          <a:bodyPr wrap="none" rtlCol="0">
            <a:spAutoFit/>
          </a:bodyPr>
          <a:lstStyle/>
          <a:p>
            <a:r>
              <a:rPr lang="en-US"/>
              <a:t>1. Patron has hold for item</a:t>
            </a:r>
          </a:p>
        </p:txBody>
      </p:sp>
      <p:sp>
        <p:nvSpPr>
          <p:cNvPr id="13" name="TextBox 12">
            <a:extLst>
              <a:ext uri="{FF2B5EF4-FFF2-40B4-BE49-F238E27FC236}">
                <a16:creationId xmlns:a16="http://schemas.microsoft.com/office/drawing/2014/main" id="{527CE0D6-C625-42F2-B10F-3219107819F8}"/>
              </a:ext>
            </a:extLst>
          </p:cNvPr>
          <p:cNvSpPr txBox="1"/>
          <p:nvPr/>
        </p:nvSpPr>
        <p:spPr>
          <a:xfrm>
            <a:off x="5794701" y="1256776"/>
            <a:ext cx="2275495" cy="369332"/>
          </a:xfrm>
          <a:prstGeom prst="rect">
            <a:avLst/>
          </a:prstGeom>
          <a:noFill/>
        </p:spPr>
        <p:txBody>
          <a:bodyPr wrap="none" rtlCol="0">
            <a:spAutoFit/>
          </a:bodyPr>
          <a:lstStyle/>
          <a:p>
            <a:r>
              <a:rPr lang="en-US"/>
              <a:t>2. Check-in, traps hold</a:t>
            </a:r>
          </a:p>
        </p:txBody>
      </p:sp>
      <p:sp>
        <p:nvSpPr>
          <p:cNvPr id="14" name="TextBox 13">
            <a:extLst>
              <a:ext uri="{FF2B5EF4-FFF2-40B4-BE49-F238E27FC236}">
                <a16:creationId xmlns:a16="http://schemas.microsoft.com/office/drawing/2014/main" id="{AA985272-94AD-4B11-A749-E03953D94BE2}"/>
              </a:ext>
            </a:extLst>
          </p:cNvPr>
          <p:cNvSpPr txBox="1"/>
          <p:nvPr/>
        </p:nvSpPr>
        <p:spPr>
          <a:xfrm>
            <a:off x="8162165" y="1256776"/>
            <a:ext cx="3428696" cy="369332"/>
          </a:xfrm>
          <a:prstGeom prst="rect">
            <a:avLst/>
          </a:prstGeom>
          <a:solidFill>
            <a:schemeClr val="accent4">
              <a:lumMod val="20000"/>
              <a:lumOff val="80000"/>
            </a:schemeClr>
          </a:solidFill>
        </p:spPr>
        <p:txBody>
          <a:bodyPr wrap="none" rtlCol="0">
            <a:spAutoFit/>
          </a:bodyPr>
          <a:lstStyle/>
          <a:p>
            <a:r>
              <a:rPr lang="en-US"/>
              <a:t>3. Checkout to CURBSIDE, override</a:t>
            </a:r>
          </a:p>
        </p:txBody>
      </p:sp>
      <p:sp>
        <p:nvSpPr>
          <p:cNvPr id="15" name="TextBox 14">
            <a:extLst>
              <a:ext uri="{FF2B5EF4-FFF2-40B4-BE49-F238E27FC236}">
                <a16:creationId xmlns:a16="http://schemas.microsoft.com/office/drawing/2014/main" id="{3D2FA8DC-FE78-4B81-8AC5-429C439DF6AC}"/>
              </a:ext>
            </a:extLst>
          </p:cNvPr>
          <p:cNvSpPr txBox="1"/>
          <p:nvPr/>
        </p:nvSpPr>
        <p:spPr>
          <a:xfrm>
            <a:off x="201759" y="3616938"/>
            <a:ext cx="3643818" cy="369332"/>
          </a:xfrm>
          <a:prstGeom prst="rect">
            <a:avLst/>
          </a:prstGeom>
          <a:noFill/>
        </p:spPr>
        <p:txBody>
          <a:bodyPr wrap="none" rtlCol="0">
            <a:spAutoFit/>
          </a:bodyPr>
          <a:lstStyle/>
          <a:p>
            <a:r>
              <a:rPr lang="en-US"/>
              <a:t>4. Shows checkout to CURBSIDE User</a:t>
            </a:r>
          </a:p>
        </p:txBody>
      </p:sp>
      <p:pic>
        <p:nvPicPr>
          <p:cNvPr id="16" name="Picture 15">
            <a:extLst>
              <a:ext uri="{FF2B5EF4-FFF2-40B4-BE49-F238E27FC236}">
                <a16:creationId xmlns:a16="http://schemas.microsoft.com/office/drawing/2014/main" id="{09E9F498-A9A8-462B-B7D0-0BEB2C28CB6E}"/>
              </a:ext>
            </a:extLst>
          </p:cNvPr>
          <p:cNvPicPr>
            <a:picLocks noChangeAspect="1"/>
          </p:cNvPicPr>
          <p:nvPr/>
        </p:nvPicPr>
        <p:blipFill rotWithShape="1">
          <a:blip r:embed="rId6"/>
          <a:srcRect b="10545"/>
          <a:stretch/>
        </p:blipFill>
        <p:spPr>
          <a:xfrm>
            <a:off x="6026408" y="4003138"/>
            <a:ext cx="5676065" cy="1997968"/>
          </a:xfrm>
          <a:prstGeom prst="rect">
            <a:avLst/>
          </a:prstGeom>
        </p:spPr>
      </p:pic>
      <p:sp>
        <p:nvSpPr>
          <p:cNvPr id="17" name="TextBox 16">
            <a:extLst>
              <a:ext uri="{FF2B5EF4-FFF2-40B4-BE49-F238E27FC236}">
                <a16:creationId xmlns:a16="http://schemas.microsoft.com/office/drawing/2014/main" id="{BA5BEB2B-E5DB-4528-BBFF-C9A02E8BE15A}"/>
              </a:ext>
            </a:extLst>
          </p:cNvPr>
          <p:cNvSpPr txBox="1"/>
          <p:nvPr/>
        </p:nvSpPr>
        <p:spPr>
          <a:xfrm>
            <a:off x="5936446" y="3673517"/>
            <a:ext cx="3613425" cy="369332"/>
          </a:xfrm>
          <a:prstGeom prst="rect">
            <a:avLst/>
          </a:prstGeom>
          <a:noFill/>
        </p:spPr>
        <p:txBody>
          <a:bodyPr wrap="none" rtlCol="0">
            <a:spAutoFit/>
          </a:bodyPr>
          <a:lstStyle/>
          <a:p>
            <a:r>
              <a:rPr lang="en-US"/>
              <a:t>5. Hold shows unavailable for patron</a:t>
            </a:r>
          </a:p>
        </p:txBody>
      </p:sp>
    </p:spTree>
    <p:extLst>
      <p:ext uri="{BB962C8B-B14F-4D97-AF65-F5344CB8AC3E}">
        <p14:creationId xmlns:p14="http://schemas.microsoft.com/office/powerpoint/2010/main" val="3565119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E5B7-51D4-4195-87E7-8011B70CE058}"/>
              </a:ext>
            </a:extLst>
          </p:cNvPr>
          <p:cNvSpPr>
            <a:spLocks noGrp="1"/>
          </p:cNvSpPr>
          <p:nvPr>
            <p:ph type="title"/>
          </p:nvPr>
        </p:nvSpPr>
        <p:spPr>
          <a:xfrm>
            <a:off x="838199" y="365125"/>
            <a:ext cx="10862569" cy="1325563"/>
          </a:xfrm>
        </p:spPr>
        <p:txBody>
          <a:bodyPr/>
          <a:lstStyle/>
          <a:p>
            <a:r>
              <a:rPr lang="en-US"/>
              <a:t>Updating Online Patron User Records</a:t>
            </a:r>
          </a:p>
        </p:txBody>
      </p:sp>
      <p:sp>
        <p:nvSpPr>
          <p:cNvPr id="3" name="Content Placeholder 2">
            <a:extLst>
              <a:ext uri="{FF2B5EF4-FFF2-40B4-BE49-F238E27FC236}">
                <a16:creationId xmlns:a16="http://schemas.microsoft.com/office/drawing/2014/main" id="{D3ED3AEB-60EE-4161-8D09-1186A0AFB667}"/>
              </a:ext>
            </a:extLst>
          </p:cNvPr>
          <p:cNvSpPr>
            <a:spLocks noGrp="1"/>
          </p:cNvSpPr>
          <p:nvPr>
            <p:ph idx="1"/>
          </p:nvPr>
        </p:nvSpPr>
        <p:spPr>
          <a:xfrm>
            <a:off x="838200" y="1825625"/>
            <a:ext cx="4177683" cy="4060270"/>
          </a:xfrm>
        </p:spPr>
        <p:txBody>
          <a:bodyPr>
            <a:normAutofit/>
          </a:bodyPr>
          <a:lstStyle/>
          <a:p>
            <a:pPr marL="0" indent="0">
              <a:buNone/>
            </a:pPr>
            <a:r>
              <a:rPr lang="en-US" sz="3200"/>
              <a:t>Online User Only Card</a:t>
            </a:r>
          </a:p>
          <a:p>
            <a:r>
              <a:rPr lang="en-US" sz="2400"/>
              <a:t>Do not update barcode or create a new record</a:t>
            </a:r>
          </a:p>
          <a:p>
            <a:r>
              <a:rPr lang="en-US" sz="2400"/>
              <a:t>Update privilege expiration date in the existing record to match normal library policy, (ex. 3 years, NEVER)</a:t>
            </a:r>
          </a:p>
          <a:p>
            <a:r>
              <a:rPr lang="en-US" sz="2400"/>
              <a:t>Do not issue a physical card</a:t>
            </a:r>
          </a:p>
          <a:p>
            <a:pPr marL="0" indent="0">
              <a:buNone/>
            </a:pPr>
            <a:endParaRPr lang="en-US"/>
          </a:p>
        </p:txBody>
      </p:sp>
      <p:sp>
        <p:nvSpPr>
          <p:cNvPr id="4" name="Slide Number Placeholder 3">
            <a:extLst>
              <a:ext uri="{FF2B5EF4-FFF2-40B4-BE49-F238E27FC236}">
                <a16:creationId xmlns:a16="http://schemas.microsoft.com/office/drawing/2014/main" id="{48032CBA-D15C-4CB5-9458-CA80A90C2F3C}"/>
              </a:ext>
            </a:extLst>
          </p:cNvPr>
          <p:cNvSpPr>
            <a:spLocks noGrp="1"/>
          </p:cNvSpPr>
          <p:nvPr>
            <p:ph type="sldNum" sz="quarter" idx="12"/>
          </p:nvPr>
        </p:nvSpPr>
        <p:spPr/>
        <p:txBody>
          <a:bodyPr/>
          <a:lstStyle/>
          <a:p>
            <a:fld id="{B2E8E252-A4C9-4825-B6A7-DD4A52002440}" type="slidenum">
              <a:rPr lang="en-US" smtClean="0"/>
              <a:t>22</a:t>
            </a:fld>
            <a:endParaRPr lang="en-US"/>
          </a:p>
        </p:txBody>
      </p:sp>
      <p:sp>
        <p:nvSpPr>
          <p:cNvPr id="5" name="Content Placeholder 2">
            <a:extLst>
              <a:ext uri="{FF2B5EF4-FFF2-40B4-BE49-F238E27FC236}">
                <a16:creationId xmlns:a16="http://schemas.microsoft.com/office/drawing/2014/main" id="{C131F47B-11EA-40AB-B911-D33ACB9EA596}"/>
              </a:ext>
            </a:extLst>
          </p:cNvPr>
          <p:cNvSpPr txBox="1">
            <a:spLocks/>
          </p:cNvSpPr>
          <p:nvPr/>
        </p:nvSpPr>
        <p:spPr>
          <a:xfrm>
            <a:off x="6142654" y="1825624"/>
            <a:ext cx="5469338" cy="453072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a:t>Full Access Library Card</a:t>
            </a:r>
          </a:p>
          <a:p>
            <a:r>
              <a:rPr lang="en-US" sz="2600"/>
              <a:t>Check for duplicate record - duplicate accounts are not permitted unless they are a child with dual residency or a student with an academic card</a:t>
            </a:r>
          </a:p>
          <a:p>
            <a:r>
              <a:rPr lang="en-US" sz="2600"/>
              <a:t>Modify existing record</a:t>
            </a:r>
          </a:p>
          <a:p>
            <a:pPr lvl="1"/>
            <a:r>
              <a:rPr lang="en-US" sz="2200"/>
              <a:t>Update patron profile</a:t>
            </a:r>
          </a:p>
          <a:p>
            <a:pPr lvl="1"/>
            <a:r>
              <a:rPr lang="en-US" sz="2200"/>
              <a:t>Update privilege expiration date</a:t>
            </a:r>
          </a:p>
          <a:p>
            <a:pPr lvl="1"/>
            <a:r>
              <a:rPr lang="en-US" sz="2200"/>
              <a:t>Fill in all fields required by local library practice</a:t>
            </a:r>
          </a:p>
          <a:p>
            <a:r>
              <a:rPr lang="en-US" sz="2600"/>
              <a:t>Create a physical card - Do NOT mail card prior to contacting the patron </a:t>
            </a:r>
          </a:p>
          <a:p>
            <a:pPr marL="0" indent="0">
              <a:buFont typeface="Arial" panose="020B0604020202020204" pitchFamily="34" charset="0"/>
              <a:buNone/>
            </a:pPr>
            <a:endParaRPr lang="en-US"/>
          </a:p>
        </p:txBody>
      </p:sp>
      <p:sp>
        <p:nvSpPr>
          <p:cNvPr id="7" name="TextBox 6">
            <a:extLst>
              <a:ext uri="{FF2B5EF4-FFF2-40B4-BE49-F238E27FC236}">
                <a16:creationId xmlns:a16="http://schemas.microsoft.com/office/drawing/2014/main" id="{43D6CF79-0D49-4D81-B338-3B5A19A30701}"/>
              </a:ext>
            </a:extLst>
          </p:cNvPr>
          <p:cNvSpPr txBox="1"/>
          <p:nvPr/>
        </p:nvSpPr>
        <p:spPr>
          <a:xfrm>
            <a:off x="665825" y="5331897"/>
            <a:ext cx="4838330" cy="646331"/>
          </a:xfrm>
          <a:prstGeom prst="rect">
            <a:avLst/>
          </a:prstGeom>
          <a:solidFill>
            <a:schemeClr val="accent4">
              <a:lumMod val="20000"/>
              <a:lumOff val="80000"/>
            </a:schemeClr>
          </a:solidFill>
        </p:spPr>
        <p:txBody>
          <a:bodyPr wrap="square" rtlCol="0">
            <a:spAutoFit/>
          </a:bodyPr>
          <a:lstStyle/>
          <a:p>
            <a:r>
              <a:rPr lang="en-US"/>
              <a:t>Online records (Profile = ONLINE) will be removed 60 days after the privilege expiration date.</a:t>
            </a:r>
          </a:p>
        </p:txBody>
      </p:sp>
      <p:sp>
        <p:nvSpPr>
          <p:cNvPr id="8" name="TextBox 7">
            <a:extLst>
              <a:ext uri="{FF2B5EF4-FFF2-40B4-BE49-F238E27FC236}">
                <a16:creationId xmlns:a16="http://schemas.microsoft.com/office/drawing/2014/main" id="{BC8715CB-1197-446C-86C1-7DB5471B0977}"/>
              </a:ext>
            </a:extLst>
          </p:cNvPr>
          <p:cNvSpPr txBox="1"/>
          <p:nvPr/>
        </p:nvSpPr>
        <p:spPr>
          <a:xfrm>
            <a:off x="838199" y="1321357"/>
            <a:ext cx="5504584" cy="369332"/>
          </a:xfrm>
          <a:prstGeom prst="rect">
            <a:avLst/>
          </a:prstGeom>
          <a:noFill/>
        </p:spPr>
        <p:txBody>
          <a:bodyPr wrap="none" rtlCol="0">
            <a:spAutoFit/>
          </a:bodyPr>
          <a:lstStyle/>
          <a:p>
            <a:r>
              <a:rPr lang="en-US">
                <a:hlinkClick r:id="rId3"/>
              </a:rPr>
              <a:t>https://support.swanlibraries.net/documentation/68769</a:t>
            </a:r>
            <a:endParaRPr lang="en-US"/>
          </a:p>
        </p:txBody>
      </p:sp>
      <p:sp>
        <p:nvSpPr>
          <p:cNvPr id="6" name="Speech Bubble: Rectangle 5">
            <a:extLst>
              <a:ext uri="{FF2B5EF4-FFF2-40B4-BE49-F238E27FC236}">
                <a16:creationId xmlns:a16="http://schemas.microsoft.com/office/drawing/2014/main" id="{A231AEAD-F232-41E7-AFCB-3D8D3B32600C}"/>
              </a:ext>
            </a:extLst>
          </p:cNvPr>
          <p:cNvSpPr/>
          <p:nvPr/>
        </p:nvSpPr>
        <p:spPr>
          <a:xfrm>
            <a:off x="9679708" y="221673"/>
            <a:ext cx="1932283" cy="1325563"/>
          </a:xfrm>
          <a:prstGeom prst="wedgeRectCallout">
            <a:avLst>
              <a:gd name="adj1" fmla="val 77796"/>
              <a:gd name="adj2" fmla="val -1093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Still popular! 47 new accounts created on 7/6/20</a:t>
            </a:r>
          </a:p>
        </p:txBody>
      </p:sp>
    </p:spTree>
    <p:extLst>
      <p:ext uri="{BB962C8B-B14F-4D97-AF65-F5344CB8AC3E}">
        <p14:creationId xmlns:p14="http://schemas.microsoft.com/office/powerpoint/2010/main" val="3337454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B522B-7432-4DC1-8979-9B67053508B3}"/>
              </a:ext>
            </a:extLst>
          </p:cNvPr>
          <p:cNvSpPr>
            <a:spLocks noGrp="1"/>
          </p:cNvSpPr>
          <p:nvPr>
            <p:ph type="title"/>
          </p:nvPr>
        </p:nvSpPr>
        <p:spPr/>
        <p:txBody>
          <a:bodyPr/>
          <a:lstStyle/>
          <a:p>
            <a:r>
              <a:rPr lang="en-US"/>
              <a:t>L2 – RAILS Relaunch in mid-August</a:t>
            </a:r>
          </a:p>
        </p:txBody>
      </p:sp>
      <p:sp>
        <p:nvSpPr>
          <p:cNvPr id="3" name="Content Placeholder 2">
            <a:extLst>
              <a:ext uri="{FF2B5EF4-FFF2-40B4-BE49-F238E27FC236}">
                <a16:creationId xmlns:a16="http://schemas.microsoft.com/office/drawing/2014/main" id="{E91706C5-F8F2-4CA0-97F5-9279A2D3A0D8}"/>
              </a:ext>
            </a:extLst>
          </p:cNvPr>
          <p:cNvSpPr>
            <a:spLocks noGrp="1"/>
          </p:cNvSpPr>
          <p:nvPr>
            <p:ph idx="1"/>
          </p:nvPr>
        </p:nvSpPr>
        <p:spPr/>
        <p:txBody>
          <a:bodyPr>
            <a:normAutofit lnSpcReduction="10000"/>
          </a:bodyPr>
          <a:lstStyle/>
          <a:p>
            <a:r>
              <a:rPr lang="en-US"/>
              <a:t>All SWAN events through end of December have been moved to virtual spaces</a:t>
            </a:r>
          </a:p>
          <a:p>
            <a:r>
              <a:rPr lang="en-US" err="1"/>
              <a:t>GoToWebinar</a:t>
            </a:r>
            <a:r>
              <a:rPr lang="en-US"/>
              <a:t> will handle registrations – be sure to register in advance for personal link to event and receive reminders</a:t>
            </a:r>
          </a:p>
          <a:p>
            <a:r>
              <a:rPr lang="en-US"/>
              <a:t>Library staff and directory information must be reviewed/updated by July 31</a:t>
            </a:r>
            <a:r>
              <a:rPr lang="en-US" baseline="30000"/>
              <a:t>st</a:t>
            </a:r>
            <a:r>
              <a:rPr lang="en-US"/>
              <a:t> (we recommend by July 15</a:t>
            </a:r>
            <a:r>
              <a:rPr lang="en-US" baseline="30000"/>
              <a:t>th</a:t>
            </a:r>
            <a:r>
              <a:rPr lang="en-US"/>
              <a:t>)</a:t>
            </a:r>
          </a:p>
          <a:p>
            <a:pPr lvl="1"/>
            <a:r>
              <a:rPr lang="en-US"/>
              <a:t>Request removal of erroneous/duplicate staff accounts if you are not able to update</a:t>
            </a:r>
          </a:p>
          <a:p>
            <a:pPr lvl="1"/>
            <a:r>
              <a:rPr lang="en-US"/>
              <a:t>If you have maintained learning logs, those must be saved as a print or PDF (My Events)</a:t>
            </a:r>
          </a:p>
          <a:p>
            <a:r>
              <a:rPr lang="en-US"/>
              <a:t>SWAN events will still be visible on the SWAN Support Site</a:t>
            </a:r>
          </a:p>
        </p:txBody>
      </p:sp>
      <p:sp>
        <p:nvSpPr>
          <p:cNvPr id="4" name="Slide Number Placeholder 3">
            <a:extLst>
              <a:ext uri="{FF2B5EF4-FFF2-40B4-BE49-F238E27FC236}">
                <a16:creationId xmlns:a16="http://schemas.microsoft.com/office/drawing/2014/main" id="{D024B555-693D-420D-BB89-D336963D68BF}"/>
              </a:ext>
            </a:extLst>
          </p:cNvPr>
          <p:cNvSpPr>
            <a:spLocks noGrp="1"/>
          </p:cNvSpPr>
          <p:nvPr>
            <p:ph type="sldNum" sz="quarter" idx="12"/>
          </p:nvPr>
        </p:nvSpPr>
        <p:spPr/>
        <p:txBody>
          <a:bodyPr/>
          <a:lstStyle/>
          <a:p>
            <a:fld id="{B2E8E252-A4C9-4825-B6A7-DD4A52002440}" type="slidenum">
              <a:rPr lang="en-US" smtClean="0"/>
              <a:t>23</a:t>
            </a:fld>
            <a:endParaRPr lang="en-US"/>
          </a:p>
        </p:txBody>
      </p:sp>
    </p:spTree>
    <p:extLst>
      <p:ext uri="{BB962C8B-B14F-4D97-AF65-F5344CB8AC3E}">
        <p14:creationId xmlns:p14="http://schemas.microsoft.com/office/powerpoint/2010/main" val="2912450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7C5C54-3F84-4D03-B4D3-423DB5499C4A}"/>
              </a:ext>
            </a:extLst>
          </p:cNvPr>
          <p:cNvSpPr/>
          <p:nvPr/>
        </p:nvSpPr>
        <p:spPr>
          <a:xfrm>
            <a:off x="6400800" y="1283854"/>
            <a:ext cx="5151537" cy="4793673"/>
          </a:xfrm>
          <a:prstGeom prst="rect">
            <a:avLst/>
          </a:prstGeom>
          <a:solidFill>
            <a:srgbClr val="2394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F5A437-9B6C-490B-9236-8D1DB9236A2D}"/>
              </a:ext>
            </a:extLst>
          </p:cNvPr>
          <p:cNvSpPr>
            <a:spLocks noGrp="1"/>
          </p:cNvSpPr>
          <p:nvPr>
            <p:ph type="title"/>
          </p:nvPr>
        </p:nvSpPr>
        <p:spPr>
          <a:xfrm>
            <a:off x="648929" y="629266"/>
            <a:ext cx="5127031" cy="1676603"/>
          </a:xfrm>
        </p:spPr>
        <p:txBody>
          <a:bodyPr>
            <a:normAutofit/>
          </a:bodyPr>
          <a:lstStyle/>
          <a:p>
            <a:r>
              <a:rPr lang="en-US" sz="3700"/>
              <a:t>EBSCO Databases SWAN Group Purchase Update</a:t>
            </a:r>
          </a:p>
        </p:txBody>
      </p:sp>
      <p:sp>
        <p:nvSpPr>
          <p:cNvPr id="3" name="Content Placeholder 2">
            <a:extLst>
              <a:ext uri="{FF2B5EF4-FFF2-40B4-BE49-F238E27FC236}">
                <a16:creationId xmlns:a16="http://schemas.microsoft.com/office/drawing/2014/main" id="{ADE2EAEB-D66F-42A3-B721-3B4DE5203A9C}"/>
              </a:ext>
            </a:extLst>
          </p:cNvPr>
          <p:cNvSpPr>
            <a:spLocks noGrp="1"/>
          </p:cNvSpPr>
          <p:nvPr>
            <p:ph idx="1"/>
          </p:nvPr>
        </p:nvSpPr>
        <p:spPr>
          <a:xfrm>
            <a:off x="648930" y="2438400"/>
            <a:ext cx="5127029" cy="3785419"/>
          </a:xfrm>
        </p:spPr>
        <p:txBody>
          <a:bodyPr>
            <a:normAutofit/>
          </a:bodyPr>
          <a:lstStyle/>
          <a:p>
            <a:r>
              <a:rPr lang="en-US" sz="2400"/>
              <a:t>Sign up on L2</a:t>
            </a:r>
            <a:br>
              <a:rPr lang="en-US" sz="2400"/>
            </a:br>
            <a:r>
              <a:rPr lang="en-US" sz="2400">
                <a:hlinkClick r:id="rId3"/>
              </a:rPr>
              <a:t>https://www.librarylearning.info/events/?eventID=31583</a:t>
            </a:r>
            <a:endParaRPr lang="en-US" sz="2400"/>
          </a:p>
        </p:txBody>
      </p:sp>
      <p:pic>
        <p:nvPicPr>
          <p:cNvPr id="6" name="Picture 5" descr="A picture containing red, traffic&#10;&#10;Description automatically generated">
            <a:extLst>
              <a:ext uri="{FF2B5EF4-FFF2-40B4-BE49-F238E27FC236}">
                <a16:creationId xmlns:a16="http://schemas.microsoft.com/office/drawing/2014/main" id="{6EAA461B-35C8-43CA-8983-B5B8CC4FAB4C}"/>
              </a:ext>
            </a:extLst>
          </p:cNvPr>
          <p:cNvPicPr>
            <a:picLocks noChangeAspect="1"/>
          </p:cNvPicPr>
          <p:nvPr/>
        </p:nvPicPr>
        <p:blipFill rotWithShape="1">
          <a:blip r:embed="rId4">
            <a:extLst>
              <a:ext uri="{28A0092B-C50C-407E-A947-70E740481C1C}">
                <a14:useLocalDpi xmlns:a14="http://schemas.microsoft.com/office/drawing/2010/main" val="0"/>
              </a:ext>
            </a:extLst>
          </a:blip>
          <a:srcRect l="1301" r="2891"/>
          <a:stretch/>
        </p:blipFill>
        <p:spPr>
          <a:xfrm>
            <a:off x="6461583" y="1112238"/>
            <a:ext cx="5029969" cy="5136903"/>
          </a:xfrm>
          <a:prstGeom prst="rect">
            <a:avLst/>
          </a:prstGeom>
          <a:effectLst/>
        </p:spPr>
      </p:pic>
      <p:sp>
        <p:nvSpPr>
          <p:cNvPr id="4" name="Slide Number Placeholder 3">
            <a:extLst>
              <a:ext uri="{FF2B5EF4-FFF2-40B4-BE49-F238E27FC236}">
                <a16:creationId xmlns:a16="http://schemas.microsoft.com/office/drawing/2014/main" id="{1C0B980A-1CE4-45F2-ACE0-73C9603B116D}"/>
              </a:ext>
            </a:extLst>
          </p:cNvPr>
          <p:cNvSpPr>
            <a:spLocks noGrp="1"/>
          </p:cNvSpPr>
          <p:nvPr>
            <p:ph type="sldNum" sz="quarter" idx="12"/>
          </p:nvPr>
        </p:nvSpPr>
        <p:spPr>
          <a:xfrm>
            <a:off x="8610600" y="6356350"/>
            <a:ext cx="2743200" cy="365125"/>
          </a:xfrm>
        </p:spPr>
        <p:txBody>
          <a:bodyPr>
            <a:normAutofit/>
          </a:bodyPr>
          <a:lstStyle/>
          <a:p>
            <a:pPr>
              <a:spcAft>
                <a:spcPts val="600"/>
              </a:spcAft>
            </a:pPr>
            <a:fld id="{B2E8E252-A4C9-4825-B6A7-DD4A52002440}" type="slidenum">
              <a:rPr lang="en-US" smtClean="0"/>
              <a:pPr>
                <a:spcAft>
                  <a:spcPts val="600"/>
                </a:spcAft>
              </a:pPr>
              <a:t>24</a:t>
            </a:fld>
            <a:endParaRPr lang="en-US"/>
          </a:p>
        </p:txBody>
      </p:sp>
      <p:pic>
        <p:nvPicPr>
          <p:cNvPr id="11" name="Picture 10" descr="A close up of a logo&#10;&#10;Description automatically generated">
            <a:extLst>
              <a:ext uri="{FF2B5EF4-FFF2-40B4-BE49-F238E27FC236}">
                <a16:creationId xmlns:a16="http://schemas.microsoft.com/office/drawing/2014/main" id="{A4772BB8-8AC6-46B7-8504-C745BCB4FF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50080">
            <a:off x="1542082" y="4286928"/>
            <a:ext cx="2939381" cy="2939381"/>
          </a:xfrm>
          <a:prstGeom prst="rect">
            <a:avLst/>
          </a:prstGeom>
        </p:spPr>
      </p:pic>
      <p:pic>
        <p:nvPicPr>
          <p:cNvPr id="9" name="Picture 8" descr="A close up of a sign&#10;&#10;Description automatically generated">
            <a:extLst>
              <a:ext uri="{FF2B5EF4-FFF2-40B4-BE49-F238E27FC236}">
                <a16:creationId xmlns:a16="http://schemas.microsoft.com/office/drawing/2014/main" id="{F9BB368D-1846-4097-932F-488A2D2B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8135" y="3252927"/>
            <a:ext cx="3463636" cy="3463636"/>
          </a:xfrm>
          <a:prstGeom prst="rect">
            <a:avLst/>
          </a:prstGeom>
        </p:spPr>
      </p:pic>
      <p:sp>
        <p:nvSpPr>
          <p:cNvPr id="13" name="TextBox 12">
            <a:extLst>
              <a:ext uri="{FF2B5EF4-FFF2-40B4-BE49-F238E27FC236}">
                <a16:creationId xmlns:a16="http://schemas.microsoft.com/office/drawing/2014/main" id="{BDDD642C-3E0C-4D0D-81C5-AC50B8933D35}"/>
              </a:ext>
            </a:extLst>
          </p:cNvPr>
          <p:cNvSpPr txBox="1"/>
          <p:nvPr/>
        </p:nvSpPr>
        <p:spPr>
          <a:xfrm>
            <a:off x="687175" y="4013393"/>
            <a:ext cx="3127155" cy="1200329"/>
          </a:xfrm>
          <a:prstGeom prst="rect">
            <a:avLst/>
          </a:prstGeom>
          <a:noFill/>
        </p:spPr>
        <p:txBody>
          <a:bodyPr wrap="square" rtlCol="0">
            <a:spAutoFit/>
          </a:bodyPr>
          <a:lstStyle/>
          <a:p>
            <a:r>
              <a:rPr lang="en-US" sz="3600">
                <a:latin typeface="Ink Free" panose="03080402000500000000" pitchFamily="66" charset="0"/>
              </a:rPr>
              <a:t>Don’t miss the buzz….</a:t>
            </a:r>
          </a:p>
        </p:txBody>
      </p:sp>
    </p:spTree>
    <p:extLst>
      <p:ext uri="{BB962C8B-B14F-4D97-AF65-F5344CB8AC3E}">
        <p14:creationId xmlns:p14="http://schemas.microsoft.com/office/powerpoint/2010/main" val="2428646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AC212D-1854-4B1A-87B5-F3BD8540E788}"/>
              </a:ext>
            </a:extLst>
          </p:cNvPr>
          <p:cNvPicPr>
            <a:picLocks noChangeAspect="1"/>
          </p:cNvPicPr>
          <p:nvPr/>
        </p:nvPicPr>
        <p:blipFill>
          <a:blip r:embed="rId3"/>
          <a:stretch>
            <a:fillRect/>
          </a:stretch>
        </p:blipFill>
        <p:spPr>
          <a:xfrm>
            <a:off x="113003" y="1853568"/>
            <a:ext cx="11917071" cy="4685344"/>
          </a:xfrm>
          <a:prstGeom prst="rect">
            <a:avLst/>
          </a:prstGeom>
        </p:spPr>
      </p:pic>
      <p:sp>
        <p:nvSpPr>
          <p:cNvPr id="2" name="Title 1">
            <a:extLst>
              <a:ext uri="{FF2B5EF4-FFF2-40B4-BE49-F238E27FC236}">
                <a16:creationId xmlns:a16="http://schemas.microsoft.com/office/drawing/2014/main" id="{6399BBFB-6ECE-4C36-9798-8E0E9462E635}"/>
              </a:ext>
            </a:extLst>
          </p:cNvPr>
          <p:cNvSpPr>
            <a:spLocks noGrp="1"/>
          </p:cNvSpPr>
          <p:nvPr>
            <p:ph type="title"/>
          </p:nvPr>
        </p:nvSpPr>
        <p:spPr>
          <a:xfrm>
            <a:off x="480291" y="365125"/>
            <a:ext cx="11549783" cy="1325563"/>
          </a:xfrm>
        </p:spPr>
        <p:txBody>
          <a:bodyPr>
            <a:normAutofit/>
          </a:bodyPr>
          <a:lstStyle/>
          <a:p>
            <a:r>
              <a:rPr lang="en-US" sz="4000"/>
              <a:t>Checkouts March 1-July 3 (excluding weekends)</a:t>
            </a:r>
          </a:p>
        </p:txBody>
      </p:sp>
      <p:sp>
        <p:nvSpPr>
          <p:cNvPr id="4" name="Slide Number Placeholder 3">
            <a:extLst>
              <a:ext uri="{FF2B5EF4-FFF2-40B4-BE49-F238E27FC236}">
                <a16:creationId xmlns:a16="http://schemas.microsoft.com/office/drawing/2014/main" id="{364C3B7C-E73E-44C6-B196-5F10D2679D4F}"/>
              </a:ext>
            </a:extLst>
          </p:cNvPr>
          <p:cNvSpPr>
            <a:spLocks noGrp="1"/>
          </p:cNvSpPr>
          <p:nvPr>
            <p:ph type="sldNum" sz="quarter" idx="12"/>
          </p:nvPr>
        </p:nvSpPr>
        <p:spPr>
          <a:xfrm>
            <a:off x="8610599" y="6356350"/>
            <a:ext cx="3419475" cy="365125"/>
          </a:xfrm>
        </p:spPr>
        <p:txBody>
          <a:bodyPr/>
          <a:lstStyle/>
          <a:p>
            <a:fld id="{B2E8E252-A4C9-4825-B6A7-DD4A52002440}" type="slidenum">
              <a:rPr lang="en-US" smtClean="0"/>
              <a:t>25</a:t>
            </a:fld>
            <a:endParaRPr lang="en-US"/>
          </a:p>
        </p:txBody>
      </p:sp>
      <p:cxnSp>
        <p:nvCxnSpPr>
          <p:cNvPr id="7" name="Straight Connector 6">
            <a:extLst>
              <a:ext uri="{FF2B5EF4-FFF2-40B4-BE49-F238E27FC236}">
                <a16:creationId xmlns:a16="http://schemas.microsoft.com/office/drawing/2014/main" id="{0B991E00-3114-47BB-BEE5-51D7F8EC720A}"/>
              </a:ext>
            </a:extLst>
          </p:cNvPr>
          <p:cNvCxnSpPr>
            <a:cxnSpLocks/>
          </p:cNvCxnSpPr>
          <p:nvPr/>
        </p:nvCxnSpPr>
        <p:spPr>
          <a:xfrm>
            <a:off x="11210491" y="2318327"/>
            <a:ext cx="0" cy="453967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53AA402-6FC9-4C0E-8230-C7688335D26B}"/>
              </a:ext>
            </a:extLst>
          </p:cNvPr>
          <p:cNvSpPr txBox="1"/>
          <p:nvPr/>
        </p:nvSpPr>
        <p:spPr>
          <a:xfrm>
            <a:off x="10610420" y="1671005"/>
            <a:ext cx="1468577" cy="646331"/>
          </a:xfrm>
          <a:prstGeom prst="rect">
            <a:avLst/>
          </a:prstGeom>
          <a:noFill/>
        </p:spPr>
        <p:txBody>
          <a:bodyPr wrap="square" rtlCol="0">
            <a:spAutoFit/>
          </a:bodyPr>
          <a:lstStyle/>
          <a:p>
            <a:r>
              <a:rPr lang="en-US"/>
              <a:t>Since last Fireside Chat</a:t>
            </a:r>
          </a:p>
        </p:txBody>
      </p:sp>
    </p:spTree>
    <p:extLst>
      <p:ext uri="{BB962C8B-B14F-4D97-AF65-F5344CB8AC3E}">
        <p14:creationId xmlns:p14="http://schemas.microsoft.com/office/powerpoint/2010/main" val="2818987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5FE188-C8CE-42EF-A21A-9B58D759E288}"/>
              </a:ext>
            </a:extLst>
          </p:cNvPr>
          <p:cNvPicPr>
            <a:picLocks noChangeAspect="1"/>
          </p:cNvPicPr>
          <p:nvPr/>
        </p:nvPicPr>
        <p:blipFill>
          <a:blip r:embed="rId3"/>
          <a:stretch>
            <a:fillRect/>
          </a:stretch>
        </p:blipFill>
        <p:spPr>
          <a:xfrm>
            <a:off x="154861" y="1585264"/>
            <a:ext cx="11859947" cy="4876511"/>
          </a:xfrm>
          <a:prstGeom prst="rect">
            <a:avLst/>
          </a:prstGeom>
        </p:spPr>
      </p:pic>
      <p:sp>
        <p:nvSpPr>
          <p:cNvPr id="2" name="Title 1">
            <a:extLst>
              <a:ext uri="{FF2B5EF4-FFF2-40B4-BE49-F238E27FC236}">
                <a16:creationId xmlns:a16="http://schemas.microsoft.com/office/drawing/2014/main" id="{6399BBFB-6ECE-4C36-9798-8E0E9462E635}"/>
              </a:ext>
            </a:extLst>
          </p:cNvPr>
          <p:cNvSpPr>
            <a:spLocks noGrp="1"/>
          </p:cNvSpPr>
          <p:nvPr>
            <p:ph type="title"/>
          </p:nvPr>
        </p:nvSpPr>
        <p:spPr>
          <a:xfrm>
            <a:off x="417688" y="365125"/>
            <a:ext cx="11619449" cy="1325563"/>
          </a:xfrm>
        </p:spPr>
        <p:txBody>
          <a:bodyPr>
            <a:normAutofit/>
          </a:bodyPr>
          <a:lstStyle/>
          <a:p>
            <a:r>
              <a:rPr lang="en-US" sz="4000"/>
              <a:t>Check-ins – March 1- July 3 (excluding weekends)</a:t>
            </a:r>
          </a:p>
        </p:txBody>
      </p:sp>
      <p:sp>
        <p:nvSpPr>
          <p:cNvPr id="4" name="Slide Number Placeholder 3">
            <a:extLst>
              <a:ext uri="{FF2B5EF4-FFF2-40B4-BE49-F238E27FC236}">
                <a16:creationId xmlns:a16="http://schemas.microsoft.com/office/drawing/2014/main" id="{364C3B7C-E73E-44C6-B196-5F10D2679D4F}"/>
              </a:ext>
            </a:extLst>
          </p:cNvPr>
          <p:cNvSpPr>
            <a:spLocks noGrp="1"/>
          </p:cNvSpPr>
          <p:nvPr>
            <p:ph type="sldNum" sz="quarter" idx="12"/>
          </p:nvPr>
        </p:nvSpPr>
        <p:spPr>
          <a:xfrm>
            <a:off x="8610599" y="6356350"/>
            <a:ext cx="3419475" cy="365125"/>
          </a:xfrm>
        </p:spPr>
        <p:txBody>
          <a:bodyPr/>
          <a:lstStyle/>
          <a:p>
            <a:fld id="{B2E8E252-A4C9-4825-B6A7-DD4A52002440}" type="slidenum">
              <a:rPr lang="en-US" smtClean="0"/>
              <a:t>26</a:t>
            </a:fld>
            <a:endParaRPr lang="en-US"/>
          </a:p>
        </p:txBody>
      </p:sp>
      <p:cxnSp>
        <p:nvCxnSpPr>
          <p:cNvPr id="7" name="Straight Connector 6">
            <a:extLst>
              <a:ext uri="{FF2B5EF4-FFF2-40B4-BE49-F238E27FC236}">
                <a16:creationId xmlns:a16="http://schemas.microsoft.com/office/drawing/2014/main" id="{13375015-8C05-4F01-BF82-E3E3AA21BB81}"/>
              </a:ext>
            </a:extLst>
          </p:cNvPr>
          <p:cNvCxnSpPr>
            <a:cxnSpLocks/>
          </p:cNvCxnSpPr>
          <p:nvPr/>
        </p:nvCxnSpPr>
        <p:spPr>
          <a:xfrm>
            <a:off x="11080553" y="2408951"/>
            <a:ext cx="0" cy="427861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F0CE881-3AA8-461B-B2AF-196A1D6F87B9}"/>
              </a:ext>
            </a:extLst>
          </p:cNvPr>
          <p:cNvSpPr txBox="1"/>
          <p:nvPr/>
        </p:nvSpPr>
        <p:spPr>
          <a:xfrm>
            <a:off x="10568562" y="1762620"/>
            <a:ext cx="1468577" cy="646331"/>
          </a:xfrm>
          <a:prstGeom prst="rect">
            <a:avLst/>
          </a:prstGeom>
          <a:noFill/>
        </p:spPr>
        <p:txBody>
          <a:bodyPr wrap="square" rtlCol="0">
            <a:spAutoFit/>
          </a:bodyPr>
          <a:lstStyle/>
          <a:p>
            <a:r>
              <a:rPr lang="en-US"/>
              <a:t>Since last Fireside Chat</a:t>
            </a:r>
          </a:p>
        </p:txBody>
      </p:sp>
    </p:spTree>
    <p:extLst>
      <p:ext uri="{BB962C8B-B14F-4D97-AF65-F5344CB8AC3E}">
        <p14:creationId xmlns:p14="http://schemas.microsoft.com/office/powerpoint/2010/main" val="3855679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BBFB-6ECE-4C36-9798-8E0E9462E635}"/>
              </a:ext>
            </a:extLst>
          </p:cNvPr>
          <p:cNvSpPr>
            <a:spLocks noGrp="1"/>
          </p:cNvSpPr>
          <p:nvPr>
            <p:ph type="title"/>
          </p:nvPr>
        </p:nvSpPr>
        <p:spPr>
          <a:xfrm>
            <a:off x="838200" y="365125"/>
            <a:ext cx="10927814" cy="1325563"/>
          </a:xfrm>
        </p:spPr>
        <p:txBody>
          <a:bodyPr>
            <a:normAutofit/>
          </a:bodyPr>
          <a:lstStyle/>
          <a:p>
            <a:r>
              <a:rPr lang="en-US" sz="4000"/>
              <a:t>Checkouts May 1-July 3(excluding weekends)</a:t>
            </a:r>
          </a:p>
        </p:txBody>
      </p:sp>
      <p:sp>
        <p:nvSpPr>
          <p:cNvPr id="4" name="Slide Number Placeholder 3">
            <a:extLst>
              <a:ext uri="{FF2B5EF4-FFF2-40B4-BE49-F238E27FC236}">
                <a16:creationId xmlns:a16="http://schemas.microsoft.com/office/drawing/2014/main" id="{364C3B7C-E73E-44C6-B196-5F10D2679D4F}"/>
              </a:ext>
            </a:extLst>
          </p:cNvPr>
          <p:cNvSpPr>
            <a:spLocks noGrp="1"/>
          </p:cNvSpPr>
          <p:nvPr>
            <p:ph type="sldNum" sz="quarter" idx="12"/>
          </p:nvPr>
        </p:nvSpPr>
        <p:spPr>
          <a:xfrm>
            <a:off x="8610599" y="6356350"/>
            <a:ext cx="3419475" cy="365125"/>
          </a:xfrm>
        </p:spPr>
        <p:txBody>
          <a:bodyPr/>
          <a:lstStyle/>
          <a:p>
            <a:fld id="{B2E8E252-A4C9-4825-B6A7-DD4A52002440}" type="slidenum">
              <a:rPr lang="en-US" smtClean="0"/>
              <a:t>27</a:t>
            </a:fld>
            <a:endParaRPr lang="en-US"/>
          </a:p>
        </p:txBody>
      </p:sp>
      <p:pic>
        <p:nvPicPr>
          <p:cNvPr id="3" name="Picture 2">
            <a:extLst>
              <a:ext uri="{FF2B5EF4-FFF2-40B4-BE49-F238E27FC236}">
                <a16:creationId xmlns:a16="http://schemas.microsoft.com/office/drawing/2014/main" id="{85B848F4-3403-450E-B5DC-FDEB40CBD892}"/>
              </a:ext>
            </a:extLst>
          </p:cNvPr>
          <p:cNvPicPr>
            <a:picLocks noChangeAspect="1"/>
          </p:cNvPicPr>
          <p:nvPr/>
        </p:nvPicPr>
        <p:blipFill>
          <a:blip r:embed="rId3"/>
          <a:stretch>
            <a:fillRect/>
          </a:stretch>
        </p:blipFill>
        <p:spPr>
          <a:xfrm>
            <a:off x="138362" y="1534407"/>
            <a:ext cx="11627652" cy="4958468"/>
          </a:xfrm>
          <a:prstGeom prst="rect">
            <a:avLst/>
          </a:prstGeom>
        </p:spPr>
      </p:pic>
    </p:spTree>
    <p:extLst>
      <p:ext uri="{BB962C8B-B14F-4D97-AF65-F5344CB8AC3E}">
        <p14:creationId xmlns:p14="http://schemas.microsoft.com/office/powerpoint/2010/main" val="228092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BBFB-6ECE-4C36-9798-8E0E9462E635}"/>
              </a:ext>
            </a:extLst>
          </p:cNvPr>
          <p:cNvSpPr>
            <a:spLocks noGrp="1"/>
          </p:cNvSpPr>
          <p:nvPr>
            <p:ph type="title"/>
          </p:nvPr>
        </p:nvSpPr>
        <p:spPr>
          <a:xfrm>
            <a:off x="417689" y="365125"/>
            <a:ext cx="11503378" cy="1325563"/>
          </a:xfrm>
        </p:spPr>
        <p:txBody>
          <a:bodyPr>
            <a:normAutofit/>
          </a:bodyPr>
          <a:lstStyle/>
          <a:p>
            <a:r>
              <a:rPr lang="en-US" sz="4000"/>
              <a:t>Check-ins – May 1 – July 3 (excluding weekends)</a:t>
            </a:r>
          </a:p>
        </p:txBody>
      </p:sp>
      <p:sp>
        <p:nvSpPr>
          <p:cNvPr id="4" name="Slide Number Placeholder 3">
            <a:extLst>
              <a:ext uri="{FF2B5EF4-FFF2-40B4-BE49-F238E27FC236}">
                <a16:creationId xmlns:a16="http://schemas.microsoft.com/office/drawing/2014/main" id="{364C3B7C-E73E-44C6-B196-5F10D2679D4F}"/>
              </a:ext>
            </a:extLst>
          </p:cNvPr>
          <p:cNvSpPr>
            <a:spLocks noGrp="1"/>
          </p:cNvSpPr>
          <p:nvPr>
            <p:ph type="sldNum" sz="quarter" idx="12"/>
          </p:nvPr>
        </p:nvSpPr>
        <p:spPr>
          <a:xfrm>
            <a:off x="8610599" y="6356350"/>
            <a:ext cx="3419475" cy="365125"/>
          </a:xfrm>
        </p:spPr>
        <p:txBody>
          <a:bodyPr/>
          <a:lstStyle/>
          <a:p>
            <a:fld id="{B2E8E252-A4C9-4825-B6A7-DD4A52002440}" type="slidenum">
              <a:rPr lang="en-US" smtClean="0"/>
              <a:t>28</a:t>
            </a:fld>
            <a:endParaRPr lang="en-US"/>
          </a:p>
        </p:txBody>
      </p:sp>
      <p:pic>
        <p:nvPicPr>
          <p:cNvPr id="3" name="Picture 2">
            <a:extLst>
              <a:ext uri="{FF2B5EF4-FFF2-40B4-BE49-F238E27FC236}">
                <a16:creationId xmlns:a16="http://schemas.microsoft.com/office/drawing/2014/main" id="{94D0333D-69A4-4481-A2B7-2C2B40BCC5D4}"/>
              </a:ext>
            </a:extLst>
          </p:cNvPr>
          <p:cNvPicPr>
            <a:picLocks noChangeAspect="1"/>
          </p:cNvPicPr>
          <p:nvPr/>
        </p:nvPicPr>
        <p:blipFill>
          <a:blip r:embed="rId3"/>
          <a:stretch>
            <a:fillRect/>
          </a:stretch>
        </p:blipFill>
        <p:spPr>
          <a:xfrm>
            <a:off x="270933" y="1690689"/>
            <a:ext cx="11600298" cy="4574030"/>
          </a:xfrm>
          <a:prstGeom prst="rect">
            <a:avLst/>
          </a:prstGeom>
        </p:spPr>
      </p:pic>
    </p:spTree>
    <p:extLst>
      <p:ext uri="{BB962C8B-B14F-4D97-AF65-F5344CB8AC3E}">
        <p14:creationId xmlns:p14="http://schemas.microsoft.com/office/powerpoint/2010/main" val="3699730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04A9-C735-42C4-B078-2DC2DC08369C}"/>
              </a:ext>
            </a:extLst>
          </p:cNvPr>
          <p:cNvSpPr>
            <a:spLocks noGrp="1"/>
          </p:cNvSpPr>
          <p:nvPr>
            <p:ph type="title"/>
          </p:nvPr>
        </p:nvSpPr>
        <p:spPr>
          <a:xfrm>
            <a:off x="485422" y="365125"/>
            <a:ext cx="11221156" cy="808509"/>
          </a:xfrm>
        </p:spPr>
        <p:txBody>
          <a:bodyPr>
            <a:noAutofit/>
          </a:bodyPr>
          <a:lstStyle/>
          <a:p>
            <a:r>
              <a:rPr lang="en-US" sz="3600"/>
              <a:t>Circulation Comparison – Last 2 weeks in June 2019 vs 2020</a:t>
            </a:r>
          </a:p>
        </p:txBody>
      </p:sp>
      <p:sp>
        <p:nvSpPr>
          <p:cNvPr id="4" name="Slide Number Placeholder 3">
            <a:extLst>
              <a:ext uri="{FF2B5EF4-FFF2-40B4-BE49-F238E27FC236}">
                <a16:creationId xmlns:a16="http://schemas.microsoft.com/office/drawing/2014/main" id="{8F1C6E3D-56CD-4BB1-84BD-1D67B505A938}"/>
              </a:ext>
            </a:extLst>
          </p:cNvPr>
          <p:cNvSpPr>
            <a:spLocks noGrp="1"/>
          </p:cNvSpPr>
          <p:nvPr>
            <p:ph type="sldNum" sz="quarter" idx="12"/>
          </p:nvPr>
        </p:nvSpPr>
        <p:spPr/>
        <p:txBody>
          <a:bodyPr/>
          <a:lstStyle/>
          <a:p>
            <a:fld id="{B2E8E252-A4C9-4825-B6A7-DD4A52002440}" type="slidenum">
              <a:rPr lang="en-US" smtClean="0"/>
              <a:t>29</a:t>
            </a:fld>
            <a:endParaRPr lang="en-US"/>
          </a:p>
        </p:txBody>
      </p:sp>
      <p:pic>
        <p:nvPicPr>
          <p:cNvPr id="3" name="Picture 2">
            <a:extLst>
              <a:ext uri="{FF2B5EF4-FFF2-40B4-BE49-F238E27FC236}">
                <a16:creationId xmlns:a16="http://schemas.microsoft.com/office/drawing/2014/main" id="{CB4DB33C-C471-4F1C-ADFC-6BD09EFBC4C9}"/>
              </a:ext>
            </a:extLst>
          </p:cNvPr>
          <p:cNvPicPr>
            <a:picLocks noChangeAspect="1"/>
          </p:cNvPicPr>
          <p:nvPr/>
        </p:nvPicPr>
        <p:blipFill rotWithShape="1">
          <a:blip r:embed="rId3"/>
          <a:srcRect t="5235"/>
          <a:stretch/>
        </p:blipFill>
        <p:spPr>
          <a:xfrm>
            <a:off x="485422" y="1489252"/>
            <a:ext cx="11221156" cy="5003623"/>
          </a:xfrm>
          <a:prstGeom prst="rect">
            <a:avLst/>
          </a:prstGeom>
        </p:spPr>
      </p:pic>
      <p:cxnSp>
        <p:nvCxnSpPr>
          <p:cNvPr id="7" name="Straight Connector 6">
            <a:extLst>
              <a:ext uri="{FF2B5EF4-FFF2-40B4-BE49-F238E27FC236}">
                <a16:creationId xmlns:a16="http://schemas.microsoft.com/office/drawing/2014/main" id="{03956C6A-C971-4E28-A94F-BC2C3FAA2C6D}"/>
              </a:ext>
            </a:extLst>
          </p:cNvPr>
          <p:cNvCxnSpPr/>
          <p:nvPr/>
        </p:nvCxnSpPr>
        <p:spPr>
          <a:xfrm>
            <a:off x="290945" y="2152073"/>
            <a:ext cx="11610109" cy="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322DBE8-D7DF-43AD-A8F9-BE593B935257}"/>
              </a:ext>
            </a:extLst>
          </p:cNvPr>
          <p:cNvCxnSpPr/>
          <p:nvPr/>
        </p:nvCxnSpPr>
        <p:spPr>
          <a:xfrm>
            <a:off x="290945" y="4188691"/>
            <a:ext cx="11610109" cy="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DE05F01-2959-4B9B-832F-3728FA12137A}"/>
              </a:ext>
            </a:extLst>
          </p:cNvPr>
          <p:cNvSpPr txBox="1"/>
          <p:nvPr/>
        </p:nvSpPr>
        <p:spPr>
          <a:xfrm>
            <a:off x="10453766" y="1556450"/>
            <a:ext cx="1350050" cy="369332"/>
          </a:xfrm>
          <a:prstGeom prst="rect">
            <a:avLst/>
          </a:prstGeom>
          <a:noFill/>
        </p:spPr>
        <p:txBody>
          <a:bodyPr wrap="none" rtlCol="0">
            <a:spAutoFit/>
          </a:bodyPr>
          <a:lstStyle/>
          <a:p>
            <a:r>
              <a:rPr lang="en-US" b="1">
                <a:solidFill>
                  <a:srgbClr val="00B050"/>
                </a:solidFill>
              </a:rPr>
              <a:t>26% of 2019</a:t>
            </a:r>
          </a:p>
        </p:txBody>
      </p:sp>
      <p:sp>
        <p:nvSpPr>
          <p:cNvPr id="11" name="TextBox 10">
            <a:extLst>
              <a:ext uri="{FF2B5EF4-FFF2-40B4-BE49-F238E27FC236}">
                <a16:creationId xmlns:a16="http://schemas.microsoft.com/office/drawing/2014/main" id="{4AAF6722-B271-4160-B827-4AAE04749BCF}"/>
              </a:ext>
            </a:extLst>
          </p:cNvPr>
          <p:cNvSpPr txBox="1"/>
          <p:nvPr/>
        </p:nvSpPr>
        <p:spPr>
          <a:xfrm>
            <a:off x="10453766" y="2824945"/>
            <a:ext cx="1358064" cy="369332"/>
          </a:xfrm>
          <a:prstGeom prst="rect">
            <a:avLst/>
          </a:prstGeom>
          <a:noFill/>
        </p:spPr>
        <p:txBody>
          <a:bodyPr wrap="none" rtlCol="0">
            <a:spAutoFit/>
          </a:bodyPr>
          <a:lstStyle/>
          <a:p>
            <a:r>
              <a:rPr lang="en-US" b="1">
                <a:solidFill>
                  <a:srgbClr val="00B050"/>
                </a:solidFill>
              </a:rPr>
              <a:t>22% of 2019</a:t>
            </a:r>
          </a:p>
        </p:txBody>
      </p:sp>
      <p:sp>
        <p:nvSpPr>
          <p:cNvPr id="12" name="TextBox 11">
            <a:extLst>
              <a:ext uri="{FF2B5EF4-FFF2-40B4-BE49-F238E27FC236}">
                <a16:creationId xmlns:a16="http://schemas.microsoft.com/office/drawing/2014/main" id="{A14C88B2-2EAB-4BF6-98BD-4328FDC1AF91}"/>
              </a:ext>
            </a:extLst>
          </p:cNvPr>
          <p:cNvSpPr txBox="1"/>
          <p:nvPr/>
        </p:nvSpPr>
        <p:spPr>
          <a:xfrm>
            <a:off x="10461780" y="4865414"/>
            <a:ext cx="1358064" cy="369332"/>
          </a:xfrm>
          <a:prstGeom prst="rect">
            <a:avLst/>
          </a:prstGeom>
          <a:noFill/>
        </p:spPr>
        <p:txBody>
          <a:bodyPr wrap="none" rtlCol="0">
            <a:spAutoFit/>
          </a:bodyPr>
          <a:lstStyle/>
          <a:p>
            <a:r>
              <a:rPr lang="en-US" b="1">
                <a:solidFill>
                  <a:srgbClr val="00B050"/>
                </a:solidFill>
              </a:rPr>
              <a:t>21% of 2019</a:t>
            </a:r>
          </a:p>
        </p:txBody>
      </p:sp>
    </p:spTree>
    <p:extLst>
      <p:ext uri="{BB962C8B-B14F-4D97-AF65-F5344CB8AC3E}">
        <p14:creationId xmlns:p14="http://schemas.microsoft.com/office/powerpoint/2010/main" val="2629404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descr="A close up of a stone building&#10;&#10;Description automatically generated">
            <a:extLst>
              <a:ext uri="{FF2B5EF4-FFF2-40B4-BE49-F238E27FC236}">
                <a16:creationId xmlns:a16="http://schemas.microsoft.com/office/drawing/2014/main" id="{C18E7131-802D-4567-8BBA-962ABD903F88}"/>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6313" r="-1" b="3314"/>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32" name="Freeform: Shape 31">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Freeform: Shape 33">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CEE450-75B7-471D-BD08-45D90EB0DC78}"/>
              </a:ext>
            </a:extLst>
          </p:cNvPr>
          <p:cNvSpPr>
            <a:spLocks noGrp="1"/>
          </p:cNvSpPr>
          <p:nvPr>
            <p:ph type="title"/>
          </p:nvPr>
        </p:nvSpPr>
        <p:spPr>
          <a:xfrm>
            <a:off x="374904" y="856488"/>
            <a:ext cx="4992624" cy="1243584"/>
          </a:xfrm>
        </p:spPr>
        <p:txBody>
          <a:bodyPr vert="horz" lIns="91440" tIns="45720" rIns="91440" bIns="45720" rtlCol="0" anchor="ctr">
            <a:normAutofit fontScale="90000"/>
          </a:bodyPr>
          <a:lstStyle/>
          <a:p>
            <a:r>
              <a:rPr lang="en-US" sz="3400"/>
              <a:t>We sprung a leak! Turning on the resource sharing hose…</a:t>
            </a:r>
          </a:p>
        </p:txBody>
      </p:sp>
      <p:sp>
        <p:nvSpPr>
          <p:cNvPr id="36" name="Rectangle 35">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TextBox 14">
            <a:extLst>
              <a:ext uri="{FF2B5EF4-FFF2-40B4-BE49-F238E27FC236}">
                <a16:creationId xmlns:a16="http://schemas.microsoft.com/office/drawing/2014/main" id="{24A4A240-0984-44E9-BAF6-078F21A7BBA6}"/>
              </a:ext>
            </a:extLst>
          </p:cNvPr>
          <p:cNvSpPr txBox="1"/>
          <p:nvPr/>
        </p:nvSpPr>
        <p:spPr>
          <a:xfrm>
            <a:off x="374904" y="2522949"/>
            <a:ext cx="5065776" cy="3402363"/>
          </a:xfrm>
          <a:prstGeom prst="rect">
            <a:avLst/>
          </a:prstGeom>
        </p:spPr>
        <p:txBody>
          <a:bodyPr vert="horz" lIns="91440" tIns="45720" rIns="91440" bIns="45720" rtlCol="0" anchor="t">
            <a:normAutofit lnSpcReduction="10000"/>
          </a:bodyPr>
          <a:lstStyle/>
          <a:p>
            <a:pPr indent="-228600">
              <a:lnSpc>
                <a:spcPct val="90000"/>
              </a:lnSpc>
              <a:spcAft>
                <a:spcPts val="600"/>
              </a:spcAft>
              <a:buFont typeface="Arial" panose="020B0604020202020204" pitchFamily="34" charset="0"/>
              <a:buChar char="•"/>
            </a:pPr>
            <a:r>
              <a:rPr lang="en-US" sz="2000"/>
              <a:t>Pull items for your patrons, pick-up at your library first.</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Do not pull other libraries unless they are participating in resource sharing, and then only at end of day when a local copy may have come in to satisfy the hold.</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If item not pulled today, it will either on your list tomorrow, or someone else’s if a local copy becomes available.</a:t>
            </a:r>
          </a:p>
        </p:txBody>
      </p:sp>
      <p:sp>
        <p:nvSpPr>
          <p:cNvPr id="4" name="Slide Number Placeholder 3">
            <a:extLst>
              <a:ext uri="{FF2B5EF4-FFF2-40B4-BE49-F238E27FC236}">
                <a16:creationId xmlns:a16="http://schemas.microsoft.com/office/drawing/2014/main" id="{816A5D04-32EA-4612-961D-D34DC4F04DAB}"/>
              </a:ext>
            </a:extLst>
          </p:cNvPr>
          <p:cNvSpPr>
            <a:spLocks noGrp="1"/>
          </p:cNvSpPr>
          <p:nvPr>
            <p:ph type="sldNum" sz="quarter" idx="12"/>
          </p:nvPr>
        </p:nvSpPr>
        <p:spPr>
          <a:xfrm>
            <a:off x="9081136" y="6356350"/>
            <a:ext cx="2743200" cy="365125"/>
          </a:xfrm>
        </p:spPr>
        <p:txBody>
          <a:bodyPr vert="horz" lIns="91440" tIns="45720" rIns="91440" bIns="45720" rtlCol="0" anchor="ctr">
            <a:normAutofit/>
          </a:bodyPr>
          <a:lstStyle/>
          <a:p>
            <a:pPr>
              <a:spcAft>
                <a:spcPts val="600"/>
              </a:spcAft>
              <a:defRPr/>
            </a:pPr>
            <a:fld id="{B2E8E252-A4C9-4825-B6A7-DD4A52002440}" type="slidenum">
              <a:rPr lang="en-US">
                <a:solidFill>
                  <a:schemeClr val="bg1"/>
                </a:solidFill>
                <a:latin typeface="Calibri" panose="020F0502020204030204"/>
              </a:rPr>
              <a:pPr>
                <a:spcAft>
                  <a:spcPts val="600"/>
                </a:spcAft>
                <a:defRPr/>
              </a:pPr>
              <a:t>3</a:t>
            </a:fld>
            <a:endParaRPr lang="en-US">
              <a:solidFill>
                <a:schemeClr val="bg1"/>
              </a:solidFill>
              <a:latin typeface="Calibri" panose="020F0502020204030204"/>
            </a:endParaRPr>
          </a:p>
        </p:txBody>
      </p:sp>
      <p:sp>
        <p:nvSpPr>
          <p:cNvPr id="14" name="TextBox 13">
            <a:extLst>
              <a:ext uri="{FF2B5EF4-FFF2-40B4-BE49-F238E27FC236}">
                <a16:creationId xmlns:a16="http://schemas.microsoft.com/office/drawing/2014/main" id="{106E6F15-24EF-4B73-9E55-6C6B7A7B408B}"/>
              </a:ext>
            </a:extLst>
          </p:cNvPr>
          <p:cNvSpPr txBox="1"/>
          <p:nvPr/>
        </p:nvSpPr>
        <p:spPr>
          <a:xfrm>
            <a:off x="9675638" y="7363024"/>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diy.stackexchange.com/questions/140579/anti-freeze-or-non-freeze-faucet-leaking-a-lot-from-the-top-metal-cap">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919635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82170-5909-4422-8DA7-6A5ECE50E8E2}"/>
              </a:ext>
            </a:extLst>
          </p:cNvPr>
          <p:cNvSpPr>
            <a:spLocks noGrp="1"/>
          </p:cNvSpPr>
          <p:nvPr>
            <p:ph type="title"/>
          </p:nvPr>
        </p:nvSpPr>
        <p:spPr>
          <a:xfrm>
            <a:off x="838200" y="365125"/>
            <a:ext cx="10515600" cy="1325563"/>
          </a:xfrm>
        </p:spPr>
        <p:txBody>
          <a:bodyPr/>
          <a:lstStyle/>
          <a:p>
            <a:r>
              <a:rPr lang="en-US"/>
              <a:t>Checkouts in last 14 days – Snapshot 7/6</a:t>
            </a:r>
          </a:p>
        </p:txBody>
      </p:sp>
      <p:sp>
        <p:nvSpPr>
          <p:cNvPr id="4" name="Slide Number Placeholder 3">
            <a:extLst>
              <a:ext uri="{FF2B5EF4-FFF2-40B4-BE49-F238E27FC236}">
                <a16:creationId xmlns:a16="http://schemas.microsoft.com/office/drawing/2014/main" id="{FDDF25D5-D47D-47F1-82BD-E464A7801423}"/>
              </a:ext>
            </a:extLst>
          </p:cNvPr>
          <p:cNvSpPr>
            <a:spLocks noGrp="1"/>
          </p:cNvSpPr>
          <p:nvPr>
            <p:ph type="sldNum" sz="quarter" idx="12"/>
          </p:nvPr>
        </p:nvSpPr>
        <p:spPr>
          <a:xfrm>
            <a:off x="8610599" y="6356350"/>
            <a:ext cx="3419475" cy="365125"/>
          </a:xfrm>
        </p:spPr>
        <p:txBody>
          <a:bodyPr/>
          <a:lstStyle/>
          <a:p>
            <a:fld id="{B2E8E252-A4C9-4825-B6A7-DD4A52002440}" type="slidenum">
              <a:rPr lang="en-US" smtClean="0"/>
              <a:t>30</a:t>
            </a:fld>
            <a:endParaRPr lang="en-US"/>
          </a:p>
        </p:txBody>
      </p:sp>
      <p:pic>
        <p:nvPicPr>
          <p:cNvPr id="6" name="Picture 5">
            <a:extLst>
              <a:ext uri="{FF2B5EF4-FFF2-40B4-BE49-F238E27FC236}">
                <a16:creationId xmlns:a16="http://schemas.microsoft.com/office/drawing/2014/main" id="{9206D122-BF1A-4962-B43F-59CFDC6C11A9}"/>
              </a:ext>
            </a:extLst>
          </p:cNvPr>
          <p:cNvPicPr>
            <a:picLocks noChangeAspect="1"/>
          </p:cNvPicPr>
          <p:nvPr/>
        </p:nvPicPr>
        <p:blipFill rotWithShape="1">
          <a:blip r:embed="rId3">
            <a:extLst>
              <a:ext uri="{28A0092B-C50C-407E-A947-70E740481C1C}">
                <a14:useLocalDpi xmlns:a14="http://schemas.microsoft.com/office/drawing/2010/main" val="0"/>
              </a:ext>
            </a:extLst>
          </a:blip>
          <a:srcRect t="5482"/>
          <a:stretch/>
        </p:blipFill>
        <p:spPr>
          <a:xfrm>
            <a:off x="66213" y="1505528"/>
            <a:ext cx="11963861" cy="4723782"/>
          </a:xfrm>
          <a:prstGeom prst="rect">
            <a:avLst/>
          </a:prstGeom>
        </p:spPr>
      </p:pic>
      <p:sp>
        <p:nvSpPr>
          <p:cNvPr id="7" name="TextBox 6">
            <a:extLst>
              <a:ext uri="{FF2B5EF4-FFF2-40B4-BE49-F238E27FC236}">
                <a16:creationId xmlns:a16="http://schemas.microsoft.com/office/drawing/2014/main" id="{9A0EB0F6-9C44-456E-9C80-967F1196CD84}"/>
              </a:ext>
            </a:extLst>
          </p:cNvPr>
          <p:cNvSpPr txBox="1"/>
          <p:nvPr/>
        </p:nvSpPr>
        <p:spPr>
          <a:xfrm>
            <a:off x="6096000" y="2472267"/>
            <a:ext cx="5122108" cy="2062103"/>
          </a:xfrm>
          <a:prstGeom prst="rect">
            <a:avLst/>
          </a:prstGeom>
          <a:solidFill>
            <a:schemeClr val="accent4">
              <a:lumMod val="20000"/>
              <a:lumOff val="80000"/>
            </a:schemeClr>
          </a:solidFill>
        </p:spPr>
        <p:txBody>
          <a:bodyPr wrap="none" rtlCol="0">
            <a:spAutoFit/>
          </a:bodyPr>
          <a:lstStyle/>
          <a:p>
            <a:r>
              <a:rPr lang="en-US" sz="3200"/>
              <a:t>5 libraries &gt; 5,000 checkouts</a:t>
            </a:r>
          </a:p>
          <a:p>
            <a:r>
              <a:rPr lang="en-US" sz="3200"/>
              <a:t>32 libraries &gt; 1,000 checkouts</a:t>
            </a:r>
          </a:p>
          <a:p>
            <a:r>
              <a:rPr lang="en-US" sz="3200"/>
              <a:t>51 libraries &gt; 500 checkouts</a:t>
            </a:r>
          </a:p>
          <a:p>
            <a:r>
              <a:rPr lang="en-US" sz="3200"/>
              <a:t>76 libraries &gt; 100 checkouts</a:t>
            </a:r>
          </a:p>
        </p:txBody>
      </p:sp>
    </p:spTree>
    <p:extLst>
      <p:ext uri="{BB962C8B-B14F-4D97-AF65-F5344CB8AC3E}">
        <p14:creationId xmlns:p14="http://schemas.microsoft.com/office/powerpoint/2010/main" val="1577916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B5D6-BB3E-40A4-BEEA-070ADD264203}"/>
              </a:ext>
            </a:extLst>
          </p:cNvPr>
          <p:cNvSpPr>
            <a:spLocks noGrp="1"/>
          </p:cNvSpPr>
          <p:nvPr>
            <p:ph type="title"/>
          </p:nvPr>
        </p:nvSpPr>
        <p:spPr>
          <a:xfrm>
            <a:off x="579958" y="208139"/>
            <a:ext cx="10515600" cy="1325563"/>
          </a:xfrm>
        </p:spPr>
        <p:txBody>
          <a:bodyPr>
            <a:normAutofit/>
          </a:bodyPr>
          <a:lstStyle/>
          <a:p>
            <a:r>
              <a:rPr lang="en-US"/>
              <a:t>Library Check List </a:t>
            </a:r>
            <a:br>
              <a:rPr lang="en-US"/>
            </a:br>
            <a:r>
              <a:rPr lang="en-US" sz="2000">
                <a:hlinkClick r:id="rId3"/>
              </a:rPr>
              <a:t>https://support.swanlibraries.net/documentation/71031</a:t>
            </a:r>
            <a:endParaRPr lang="en-US" sz="2000"/>
          </a:p>
        </p:txBody>
      </p:sp>
      <p:sp>
        <p:nvSpPr>
          <p:cNvPr id="3" name="Content Placeholder 2">
            <a:extLst>
              <a:ext uri="{FF2B5EF4-FFF2-40B4-BE49-F238E27FC236}">
                <a16:creationId xmlns:a16="http://schemas.microsoft.com/office/drawing/2014/main" id="{7B034976-BA15-4B99-9024-7C31E4AADD8E}"/>
              </a:ext>
            </a:extLst>
          </p:cNvPr>
          <p:cNvSpPr>
            <a:spLocks noGrp="1"/>
          </p:cNvSpPr>
          <p:nvPr>
            <p:ph idx="1"/>
          </p:nvPr>
        </p:nvSpPr>
        <p:spPr>
          <a:xfrm>
            <a:off x="579958" y="1533701"/>
            <a:ext cx="4712478" cy="4968771"/>
          </a:xfrm>
        </p:spPr>
        <p:txBody>
          <a:bodyPr>
            <a:normAutofit lnSpcReduction="10000"/>
          </a:bodyPr>
          <a:lstStyle/>
          <a:p>
            <a:pPr>
              <a:buFont typeface="Wingdings" panose="05000000000000000000" pitchFamily="2" charset="2"/>
              <a:buChar char="ü"/>
            </a:pPr>
            <a:r>
              <a:rPr lang="en-US"/>
              <a:t>Submit help ticket – Let us know you are reopening for patrons in the building.</a:t>
            </a:r>
            <a:endParaRPr lang="en-US">
              <a:hlinkClick r:id="rId4"/>
            </a:endParaRPr>
          </a:p>
          <a:p>
            <a:pPr>
              <a:buFont typeface="Wingdings" panose="05000000000000000000" pitchFamily="2" charset="2"/>
              <a:buChar char="ü"/>
            </a:pPr>
            <a:r>
              <a:rPr lang="en-US">
                <a:hlinkClick r:id="rId4"/>
              </a:rPr>
              <a:t>Restart Hold Notifications </a:t>
            </a:r>
            <a:r>
              <a:rPr lang="en-US"/>
              <a:t> - Hold Notifications will restart on Wednesdays. Select your date for requesting restart. </a:t>
            </a:r>
          </a:p>
          <a:p>
            <a:pPr>
              <a:buFont typeface="Wingdings" panose="05000000000000000000" pitchFamily="2" charset="2"/>
              <a:buChar char="ü"/>
            </a:pPr>
            <a:r>
              <a:rPr lang="en-US"/>
              <a:t>Check IL Dept of Commerce Guidelines</a:t>
            </a:r>
          </a:p>
          <a:p>
            <a:pPr>
              <a:buFont typeface="Wingdings" panose="05000000000000000000" pitchFamily="2" charset="2"/>
              <a:buChar char="ü"/>
            </a:pPr>
            <a:r>
              <a:rPr lang="en-US">
                <a:hlinkClick r:id="rId5"/>
              </a:rPr>
              <a:t>Online PPE Order Form</a:t>
            </a:r>
            <a:r>
              <a:rPr lang="en-US"/>
              <a:t> - SWAN can help with some supplies required for readiness in offering services.</a:t>
            </a:r>
          </a:p>
        </p:txBody>
      </p:sp>
      <p:sp>
        <p:nvSpPr>
          <p:cNvPr id="4" name="Slide Number Placeholder 3">
            <a:extLst>
              <a:ext uri="{FF2B5EF4-FFF2-40B4-BE49-F238E27FC236}">
                <a16:creationId xmlns:a16="http://schemas.microsoft.com/office/drawing/2014/main" id="{4F20895F-465A-42B7-8857-2546CA3D2EC0}"/>
              </a:ext>
            </a:extLst>
          </p:cNvPr>
          <p:cNvSpPr>
            <a:spLocks noGrp="1"/>
          </p:cNvSpPr>
          <p:nvPr>
            <p:ph type="sldNum" sz="quarter" idx="12"/>
          </p:nvPr>
        </p:nvSpPr>
        <p:spPr/>
        <p:txBody>
          <a:bodyPr/>
          <a:lstStyle/>
          <a:p>
            <a:fld id="{B2E8E252-A4C9-4825-B6A7-DD4A52002440}" type="slidenum">
              <a:rPr lang="en-US" smtClean="0"/>
              <a:t>31</a:t>
            </a:fld>
            <a:endParaRPr lang="en-US"/>
          </a:p>
        </p:txBody>
      </p:sp>
      <p:pic>
        <p:nvPicPr>
          <p:cNvPr id="5" name="Picture 4">
            <a:extLst>
              <a:ext uri="{FF2B5EF4-FFF2-40B4-BE49-F238E27FC236}">
                <a16:creationId xmlns:a16="http://schemas.microsoft.com/office/drawing/2014/main" id="{0936CCA2-86EB-48AF-9FC9-A05503AD0070}"/>
              </a:ext>
            </a:extLst>
          </p:cNvPr>
          <p:cNvPicPr>
            <a:picLocks noChangeAspect="1"/>
          </p:cNvPicPr>
          <p:nvPr/>
        </p:nvPicPr>
        <p:blipFill rotWithShape="1">
          <a:blip r:embed="rId6"/>
          <a:srcRect r="5087"/>
          <a:stretch/>
        </p:blipFill>
        <p:spPr>
          <a:xfrm>
            <a:off x="5576788" y="1496684"/>
            <a:ext cx="6067621" cy="5005788"/>
          </a:xfrm>
          <a:prstGeom prst="rect">
            <a:avLst/>
          </a:prstGeom>
          <a:ln>
            <a:solidFill>
              <a:schemeClr val="bg1">
                <a:lumMod val="75000"/>
              </a:schemeClr>
            </a:solidFill>
          </a:ln>
        </p:spPr>
      </p:pic>
    </p:spTree>
    <p:extLst>
      <p:ext uri="{BB962C8B-B14F-4D97-AF65-F5344CB8AC3E}">
        <p14:creationId xmlns:p14="http://schemas.microsoft.com/office/powerpoint/2010/main" val="1627723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6A03BF-41F9-470D-8D7B-E8BC51BFFBCF}"/>
              </a:ext>
            </a:extLst>
          </p:cNvPr>
          <p:cNvSpPr>
            <a:spLocks noGrp="1"/>
          </p:cNvSpPr>
          <p:nvPr>
            <p:ph sz="half" idx="1"/>
          </p:nvPr>
        </p:nvSpPr>
        <p:spPr>
          <a:xfrm>
            <a:off x="838200" y="1825625"/>
            <a:ext cx="6191250" cy="3879850"/>
          </a:xfrm>
        </p:spPr>
        <p:txBody>
          <a:bodyPr>
            <a:normAutofit fontScale="85000" lnSpcReduction="20000"/>
          </a:bodyPr>
          <a:lstStyle/>
          <a:p>
            <a:pPr marL="0" indent="0">
              <a:lnSpc>
                <a:spcPct val="100000"/>
              </a:lnSpc>
              <a:spcBef>
                <a:spcPts val="0"/>
              </a:spcBef>
              <a:buNone/>
            </a:pPr>
            <a:r>
              <a:rPr lang="en-US" sz="3300">
                <a:latin typeface="Calibri" panose="020F0502020204030204" pitchFamily="34" charset="0"/>
                <a:ea typeface="Times New Roman" panose="02020603050405020304" pitchFamily="18" charset="0"/>
                <a:cs typeface="Calibri" panose="020F0502020204030204" pitchFamily="34" charset="0"/>
              </a:rPr>
              <a:t>Send questions to our online ticketing system at </a:t>
            </a:r>
            <a:r>
              <a:rPr lang="en-US" sz="3300">
                <a:latin typeface="Calibri" panose="020F0502020204030204" pitchFamily="34" charset="0"/>
                <a:ea typeface="Times New Roman" panose="02020603050405020304" pitchFamily="18" charset="0"/>
                <a:cs typeface="Calibri" panose="020F0502020204030204" pitchFamily="34" charset="0"/>
                <a:hlinkClick r:id="rId3"/>
              </a:rPr>
              <a:t>help@swanlibraries.net</a:t>
            </a:r>
            <a:r>
              <a:rPr lang="en-US" sz="3300">
                <a:latin typeface="Calibri" panose="020F0502020204030204" pitchFamily="34" charset="0"/>
                <a:ea typeface="Times New Roman" panose="02020603050405020304" pitchFamily="18" charset="0"/>
                <a:cs typeface="Calibri" panose="020F0502020204030204" pitchFamily="34" charset="0"/>
              </a:rPr>
              <a:t> </a:t>
            </a:r>
          </a:p>
          <a:p>
            <a:pPr marL="0" marR="0" lvl="0" indent="0">
              <a:lnSpc>
                <a:spcPct val="100000"/>
              </a:lnSpc>
              <a:spcBef>
                <a:spcPts val="0"/>
              </a:spcBef>
              <a:spcAft>
                <a:spcPts val="0"/>
              </a:spcAft>
              <a:buNone/>
            </a:pPr>
            <a:endParaRPr lang="en-US" sz="3300">
              <a:latin typeface="Calibri" panose="020F0502020204030204" pitchFamily="34" charset="0"/>
              <a:ea typeface="Times New Roman" panose="02020603050405020304" pitchFamily="18" charset="0"/>
              <a:cs typeface="Calibri" panose="020F0502020204030204" pitchFamily="34" charset="0"/>
            </a:endParaRPr>
          </a:p>
          <a:p>
            <a:pPr marL="0" marR="0" lvl="0" indent="0">
              <a:lnSpc>
                <a:spcPct val="100000"/>
              </a:lnSpc>
              <a:spcBef>
                <a:spcPts val="0"/>
              </a:spcBef>
              <a:spcAft>
                <a:spcPts val="0"/>
              </a:spcAft>
              <a:buNone/>
            </a:pPr>
            <a:r>
              <a:rPr lang="en-US" sz="3300">
                <a:latin typeface="Calibri" panose="020F0502020204030204" pitchFamily="34" charset="0"/>
                <a:ea typeface="Times New Roman" panose="02020603050405020304" pitchFamily="18" charset="0"/>
                <a:cs typeface="Calibri" panose="020F0502020204030204" pitchFamily="34" charset="0"/>
              </a:rPr>
              <a:t>Visit the SWAN Support Site for access to recorded sessions. </a:t>
            </a:r>
            <a:br>
              <a:rPr lang="en-US" sz="3300">
                <a:latin typeface="Calibri" panose="020F0502020204030204" pitchFamily="34" charset="0"/>
                <a:ea typeface="Times New Roman" panose="02020603050405020304" pitchFamily="18" charset="0"/>
                <a:cs typeface="Calibri" panose="020F0502020204030204" pitchFamily="34" charset="0"/>
              </a:rPr>
            </a:br>
            <a:r>
              <a:rPr lang="en-US" sz="3300">
                <a:latin typeface="Calibri" panose="020F0502020204030204" pitchFamily="34" charset="0"/>
                <a:ea typeface="Times New Roman" panose="02020603050405020304" pitchFamily="18" charset="0"/>
                <a:cs typeface="Calibri" panose="020F0502020204030204" pitchFamily="34" charset="0"/>
                <a:hlinkClick r:id="rId4"/>
              </a:rPr>
              <a:t>https://support.swanlibraries.net</a:t>
            </a:r>
            <a:r>
              <a:rPr lang="en-US" sz="3300">
                <a:latin typeface="Calibri" panose="020F0502020204030204" pitchFamily="34" charset="0"/>
                <a:ea typeface="Times New Roman" panose="02020603050405020304" pitchFamily="18" charset="0"/>
                <a:cs typeface="Calibri" panose="020F0502020204030204" pitchFamily="34" charset="0"/>
              </a:rPr>
              <a:t> </a:t>
            </a:r>
          </a:p>
          <a:p>
            <a:pPr marL="0" marR="0" lvl="0" indent="0">
              <a:lnSpc>
                <a:spcPct val="100000"/>
              </a:lnSpc>
              <a:spcBef>
                <a:spcPts val="0"/>
              </a:spcBef>
              <a:spcAft>
                <a:spcPts val="0"/>
              </a:spcAft>
              <a:buNone/>
            </a:pPr>
            <a:endParaRPr lang="en-US" sz="3300">
              <a:latin typeface="Calibri" panose="020F0502020204030204" pitchFamily="34" charset="0"/>
              <a:ea typeface="Times New Roman" panose="02020603050405020304" pitchFamily="18" charset="0"/>
              <a:cs typeface="Calibri" panose="020F0502020204030204" pitchFamily="34" charset="0"/>
            </a:endParaRPr>
          </a:p>
          <a:p>
            <a:pPr marL="0" marR="0" lvl="0" indent="0">
              <a:lnSpc>
                <a:spcPct val="100000"/>
              </a:lnSpc>
              <a:spcBef>
                <a:spcPts val="0"/>
              </a:spcBef>
              <a:spcAft>
                <a:spcPts val="0"/>
              </a:spcAft>
              <a:buNone/>
            </a:pPr>
            <a:r>
              <a:rPr lang="en-US" sz="3300">
                <a:latin typeface="Calibri" panose="020F0502020204030204" pitchFamily="34" charset="0"/>
                <a:ea typeface="Times New Roman" panose="02020603050405020304" pitchFamily="18" charset="0"/>
                <a:cs typeface="Calibri" panose="020F0502020204030204" pitchFamily="34" charset="0"/>
              </a:rPr>
              <a:t>Submit a request for additional training topics. </a:t>
            </a:r>
            <a:br>
              <a:rPr lang="en-US" sz="3300">
                <a:latin typeface="Calibri" panose="020F0502020204030204" pitchFamily="34" charset="0"/>
                <a:ea typeface="Times New Roman" panose="02020603050405020304" pitchFamily="18" charset="0"/>
                <a:cs typeface="Calibri" panose="020F0502020204030204" pitchFamily="34" charset="0"/>
              </a:rPr>
            </a:br>
            <a:r>
              <a:rPr lang="en-US" sz="3300">
                <a:latin typeface="Calibri" panose="020F0502020204030204" pitchFamily="34" charset="0"/>
                <a:ea typeface="Times New Roman" panose="02020603050405020304" pitchFamily="18" charset="0"/>
                <a:cs typeface="Calibri" panose="020F0502020204030204" pitchFamily="34" charset="0"/>
              </a:rPr>
              <a:t>Help &gt; Request Forms &gt; Request Training or Consultation</a:t>
            </a:r>
          </a:p>
          <a:p>
            <a:pPr marL="0" marR="0" lvl="0" indent="0">
              <a:lnSpc>
                <a:spcPct val="100000"/>
              </a:lnSpc>
              <a:spcBef>
                <a:spcPts val="0"/>
              </a:spcBef>
              <a:spcAft>
                <a:spcPts val="0"/>
              </a:spcAft>
              <a:buNone/>
            </a:pPr>
            <a:endParaRPr lang="en-US" sz="3300">
              <a:latin typeface="Calibri" panose="020F0502020204030204" pitchFamily="34" charset="0"/>
              <a:ea typeface="Times New Roman" panose="02020603050405020304" pitchFamily="18" charset="0"/>
              <a:cs typeface="Calibri" panose="020F0502020204030204" pitchFamily="34" charset="0"/>
            </a:endParaRPr>
          </a:p>
          <a:p>
            <a:pPr marL="0" marR="0" lvl="0" indent="0">
              <a:lnSpc>
                <a:spcPct val="100000"/>
              </a:lnSpc>
              <a:spcBef>
                <a:spcPts val="0"/>
              </a:spcBef>
              <a:spcAft>
                <a:spcPts val="0"/>
              </a:spcAft>
              <a:buNone/>
            </a:pPr>
            <a:endParaRPr lang="en-US" sz="330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a:p>
        </p:txBody>
      </p:sp>
      <p:sp>
        <p:nvSpPr>
          <p:cNvPr id="4" name="Slide Number Placeholder 3">
            <a:extLst>
              <a:ext uri="{FF2B5EF4-FFF2-40B4-BE49-F238E27FC236}">
                <a16:creationId xmlns:a16="http://schemas.microsoft.com/office/drawing/2014/main" id="{5578C7DC-8A32-494F-98AF-9817F8EA13A2}"/>
              </a:ext>
            </a:extLst>
          </p:cNvPr>
          <p:cNvSpPr>
            <a:spLocks noGrp="1"/>
          </p:cNvSpPr>
          <p:nvPr>
            <p:ph type="sldNum" sz="quarter" idx="12"/>
          </p:nvPr>
        </p:nvSpPr>
        <p:spPr/>
        <p:txBody>
          <a:bodyPr/>
          <a:lstStyle/>
          <a:p>
            <a:fld id="{B2E8E252-A4C9-4825-B6A7-DD4A52002440}" type="slidenum">
              <a:rPr lang="en-US" smtClean="0"/>
              <a:t>32</a:t>
            </a:fld>
            <a:endParaRPr lang="en-US"/>
          </a:p>
        </p:txBody>
      </p:sp>
      <p:pic>
        <p:nvPicPr>
          <p:cNvPr id="5" name="Picture 4">
            <a:extLst>
              <a:ext uri="{FF2B5EF4-FFF2-40B4-BE49-F238E27FC236}">
                <a16:creationId xmlns:a16="http://schemas.microsoft.com/office/drawing/2014/main" id="{F64DFDF3-CCB2-428A-8977-49B316ED9824}"/>
              </a:ext>
            </a:extLst>
          </p:cNvPr>
          <p:cNvPicPr>
            <a:picLocks noChangeAspect="1"/>
          </p:cNvPicPr>
          <p:nvPr/>
        </p:nvPicPr>
        <p:blipFill>
          <a:blip r:embed="rId5"/>
          <a:stretch>
            <a:fillRect/>
          </a:stretch>
        </p:blipFill>
        <p:spPr>
          <a:xfrm>
            <a:off x="6929837" y="1825625"/>
            <a:ext cx="4915201" cy="3576076"/>
          </a:xfrm>
          <a:prstGeom prst="rect">
            <a:avLst/>
          </a:prstGeom>
          <a:ln>
            <a:solidFill>
              <a:srgbClr val="D84F35"/>
            </a:solidFill>
          </a:ln>
        </p:spPr>
      </p:pic>
      <p:sp>
        <p:nvSpPr>
          <p:cNvPr id="8" name="Title 7">
            <a:extLst>
              <a:ext uri="{FF2B5EF4-FFF2-40B4-BE49-F238E27FC236}">
                <a16:creationId xmlns:a16="http://schemas.microsoft.com/office/drawing/2014/main" id="{D476365E-625E-4FA6-9378-31B59F7A95C2}"/>
              </a:ext>
            </a:extLst>
          </p:cNvPr>
          <p:cNvSpPr>
            <a:spLocks noGrp="1"/>
          </p:cNvSpPr>
          <p:nvPr>
            <p:ph type="title"/>
          </p:nvPr>
        </p:nvSpPr>
        <p:spPr/>
        <p:txBody>
          <a:bodyPr/>
          <a:lstStyle/>
          <a:p>
            <a:r>
              <a:rPr lang="en-US"/>
              <a:t>Questions &amp; Follow-up</a:t>
            </a:r>
          </a:p>
        </p:txBody>
      </p:sp>
    </p:spTree>
    <p:extLst>
      <p:ext uri="{BB962C8B-B14F-4D97-AF65-F5344CB8AC3E}">
        <p14:creationId xmlns:p14="http://schemas.microsoft.com/office/powerpoint/2010/main" val="98061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C13EFF-508C-466E-A658-6590160216B5}"/>
              </a:ext>
            </a:extLst>
          </p:cNvPr>
          <p:cNvSpPr>
            <a:spLocks noGrp="1"/>
          </p:cNvSpPr>
          <p:nvPr>
            <p:ph type="title"/>
          </p:nvPr>
        </p:nvSpPr>
        <p:spPr>
          <a:xfrm>
            <a:off x="838200" y="365125"/>
            <a:ext cx="10515600" cy="1325563"/>
          </a:xfrm>
        </p:spPr>
        <p:txBody>
          <a:bodyPr/>
          <a:lstStyle/>
          <a:p>
            <a:r>
              <a:rPr lang="en-US"/>
              <a:t>Topics</a:t>
            </a:r>
          </a:p>
        </p:txBody>
      </p:sp>
      <p:sp>
        <p:nvSpPr>
          <p:cNvPr id="6" name="Content Placeholder 5">
            <a:extLst>
              <a:ext uri="{FF2B5EF4-FFF2-40B4-BE49-F238E27FC236}">
                <a16:creationId xmlns:a16="http://schemas.microsoft.com/office/drawing/2014/main" id="{72E0DB8A-C8D2-4EE1-87A9-BF6CB8066081}"/>
              </a:ext>
            </a:extLst>
          </p:cNvPr>
          <p:cNvSpPr>
            <a:spLocks noGrp="1"/>
          </p:cNvSpPr>
          <p:nvPr>
            <p:ph idx="1"/>
          </p:nvPr>
        </p:nvSpPr>
        <p:spPr>
          <a:xfrm>
            <a:off x="838200" y="1500327"/>
            <a:ext cx="5154227" cy="4749554"/>
          </a:xfrm>
        </p:spPr>
        <p:txBody>
          <a:bodyPr vert="horz" lIns="91440" tIns="45720" rIns="91440" bIns="45720" rtlCol="0" anchor="t">
            <a:normAutofit/>
          </a:bodyPr>
          <a:lstStyle/>
          <a:p>
            <a:r>
              <a:rPr lang="en-US"/>
              <a:t>Action Recap: </a:t>
            </a:r>
          </a:p>
          <a:p>
            <a:pPr lvl="1"/>
            <a:r>
              <a:rPr lang="en-US"/>
              <a:t>Timeline for restarting reports</a:t>
            </a:r>
          </a:p>
          <a:p>
            <a:r>
              <a:rPr lang="en-US"/>
              <a:t>Notices &amp; Notifications</a:t>
            </a:r>
          </a:p>
          <a:p>
            <a:pPr lvl="1"/>
            <a:r>
              <a:rPr lang="en-US"/>
              <a:t>Poll (1</a:t>
            </a:r>
            <a:r>
              <a:rPr lang="en-US" baseline="30000"/>
              <a:t>st</a:t>
            </a:r>
            <a:r>
              <a:rPr lang="en-US"/>
              <a:t> Overdue)</a:t>
            </a:r>
          </a:p>
          <a:p>
            <a:r>
              <a:rPr lang="en-US"/>
              <a:t>Managing Holds </a:t>
            </a:r>
          </a:p>
          <a:p>
            <a:pPr lvl="1"/>
            <a:r>
              <a:rPr lang="en-US"/>
              <a:t>Poll (Resource Sharing Restart)</a:t>
            </a:r>
          </a:p>
          <a:p>
            <a:pPr marL="285750" indent="-285750"/>
            <a:r>
              <a:rPr lang="en-US"/>
              <a:t>Optional workflows</a:t>
            </a:r>
          </a:p>
          <a:p>
            <a:pPr marL="742950" lvl="1" indent="-285750"/>
            <a:r>
              <a:rPr lang="en-US"/>
              <a:t>QUARANTINE in-house user (check-in before quarantine)</a:t>
            </a:r>
          </a:p>
          <a:p>
            <a:pPr marL="742950" lvl="1" indent="-285750"/>
            <a:r>
              <a:rPr lang="en-US"/>
              <a:t>CURBSIDE in-house user (checkout after quarantine)</a:t>
            </a:r>
          </a:p>
        </p:txBody>
      </p:sp>
      <p:sp>
        <p:nvSpPr>
          <p:cNvPr id="4" name="Slide Number Placeholder 3">
            <a:extLst>
              <a:ext uri="{FF2B5EF4-FFF2-40B4-BE49-F238E27FC236}">
                <a16:creationId xmlns:a16="http://schemas.microsoft.com/office/drawing/2014/main" id="{1A7EB7AE-4987-44E9-B870-FB1A9B2A8417}"/>
              </a:ext>
            </a:extLst>
          </p:cNvPr>
          <p:cNvSpPr>
            <a:spLocks noGrp="1"/>
          </p:cNvSpPr>
          <p:nvPr>
            <p:ph type="sldNum" sz="quarter" idx="12"/>
          </p:nvPr>
        </p:nvSpPr>
        <p:spPr>
          <a:xfrm>
            <a:off x="8610599" y="6356350"/>
            <a:ext cx="3419475" cy="365125"/>
          </a:xfrm>
        </p:spPr>
        <p:txBody>
          <a:bodyPr/>
          <a:lstStyle/>
          <a:p>
            <a:fld id="{B2E8E252-A4C9-4825-B6A7-DD4A52002440}" type="slidenum">
              <a:rPr lang="en-US" smtClean="0"/>
              <a:t>4</a:t>
            </a:fld>
            <a:endParaRPr lang="en-US"/>
          </a:p>
        </p:txBody>
      </p:sp>
      <p:sp>
        <p:nvSpPr>
          <p:cNvPr id="2" name="TextBox 1">
            <a:extLst>
              <a:ext uri="{FF2B5EF4-FFF2-40B4-BE49-F238E27FC236}">
                <a16:creationId xmlns:a16="http://schemas.microsoft.com/office/drawing/2014/main" id="{156277D5-2E51-4B3A-A1BF-EDB8EE39CB7E}"/>
              </a:ext>
            </a:extLst>
          </p:cNvPr>
          <p:cNvSpPr txBox="1"/>
          <p:nvPr/>
        </p:nvSpPr>
        <p:spPr>
          <a:xfrm>
            <a:off x="6863156" y="1393073"/>
            <a:ext cx="4722920" cy="2954655"/>
          </a:xfrm>
          <a:prstGeom prst="rect">
            <a:avLst/>
          </a:prstGeom>
          <a:noFill/>
        </p:spPr>
        <p:txBody>
          <a:bodyPr wrap="square" rtlCol="0">
            <a:spAutoFit/>
          </a:bodyPr>
          <a:lstStyle/>
          <a:p>
            <a:pPr marL="342900" indent="-342900">
              <a:buFont typeface="Arial" panose="020B0604020202020204" pitchFamily="34" charset="0"/>
              <a:buChar char="•"/>
            </a:pPr>
            <a:r>
              <a:rPr lang="en-US" sz="2800"/>
              <a:t>Online Patron Registration – Reminder on updating patron records</a:t>
            </a:r>
          </a:p>
          <a:p>
            <a:pPr marL="342900" indent="-342900">
              <a:buFont typeface="Arial" panose="020B0604020202020204" pitchFamily="34" charset="0"/>
              <a:buChar char="•"/>
            </a:pPr>
            <a:r>
              <a:rPr lang="en-US" sz="2800"/>
              <a:t>L2 Update</a:t>
            </a:r>
          </a:p>
          <a:p>
            <a:pPr marL="342900" indent="-342900">
              <a:buFont typeface="Arial" panose="020B0604020202020204" pitchFamily="34" charset="0"/>
              <a:buChar char="•"/>
            </a:pPr>
            <a:r>
              <a:rPr lang="en-US" sz="2800"/>
              <a:t>EBSCO Update</a:t>
            </a:r>
          </a:p>
          <a:p>
            <a:pPr marL="342900" indent="-342900">
              <a:buFont typeface="Arial" panose="020B0604020202020204" pitchFamily="34" charset="0"/>
              <a:buChar char="•"/>
            </a:pPr>
            <a:r>
              <a:rPr lang="en-US" sz="2800"/>
              <a:t>By the numbers</a:t>
            </a:r>
          </a:p>
          <a:p>
            <a:endParaRPr lang="en-US"/>
          </a:p>
        </p:txBody>
      </p:sp>
    </p:spTree>
    <p:extLst>
      <p:ext uri="{BB962C8B-B14F-4D97-AF65-F5344CB8AC3E}">
        <p14:creationId xmlns:p14="http://schemas.microsoft.com/office/powerpoint/2010/main" val="3284720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6543-44CB-4248-850B-870CD69CE400}"/>
              </a:ext>
            </a:extLst>
          </p:cNvPr>
          <p:cNvSpPr>
            <a:spLocks noGrp="1"/>
          </p:cNvSpPr>
          <p:nvPr>
            <p:ph type="title"/>
          </p:nvPr>
        </p:nvSpPr>
        <p:spPr/>
        <p:txBody>
          <a:bodyPr/>
          <a:lstStyle/>
          <a:p>
            <a:r>
              <a:rPr lang="en-US"/>
              <a:t>Action Recap &amp; Reminders</a:t>
            </a:r>
          </a:p>
        </p:txBody>
      </p:sp>
      <p:sp>
        <p:nvSpPr>
          <p:cNvPr id="3" name="Content Placeholder 2">
            <a:extLst>
              <a:ext uri="{FF2B5EF4-FFF2-40B4-BE49-F238E27FC236}">
                <a16:creationId xmlns:a16="http://schemas.microsoft.com/office/drawing/2014/main" id="{F38A27D9-5223-4D08-A8D2-243494AD35B1}"/>
              </a:ext>
            </a:extLst>
          </p:cNvPr>
          <p:cNvSpPr>
            <a:spLocks noGrp="1"/>
          </p:cNvSpPr>
          <p:nvPr>
            <p:ph idx="1"/>
          </p:nvPr>
        </p:nvSpPr>
        <p:spPr>
          <a:xfrm>
            <a:off x="655782" y="1447059"/>
            <a:ext cx="11074400" cy="5184649"/>
          </a:xfrm>
        </p:spPr>
        <p:txBody>
          <a:bodyPr vert="horz" lIns="91440" tIns="45720" rIns="91440" bIns="45720" rtlCol="0" anchor="t">
            <a:noAutofit/>
          </a:bodyPr>
          <a:lstStyle/>
          <a:p>
            <a:r>
              <a:rPr lang="en-US" sz="2400">
                <a:solidFill>
                  <a:srgbClr val="FF0000"/>
                </a:solidFill>
              </a:rPr>
              <a:t>[NEW] </a:t>
            </a:r>
            <a:r>
              <a:rPr lang="en-US" sz="2400"/>
              <a:t>Local Holds Only (</a:t>
            </a:r>
            <a:r>
              <a:rPr lang="en-US" sz="2400">
                <a:solidFill>
                  <a:srgbClr val="FF0000"/>
                </a:solidFill>
              </a:rPr>
              <a:t>phased resumption starting 7/7</a:t>
            </a:r>
            <a:r>
              <a:rPr lang="en-US" sz="2400"/>
              <a:t>)</a:t>
            </a:r>
          </a:p>
          <a:p>
            <a:pPr lvl="1"/>
            <a:r>
              <a:rPr lang="en-US" sz="2000">
                <a:solidFill>
                  <a:srgbClr val="FF0000"/>
                </a:solidFill>
              </a:rPr>
              <a:t>Holds placed by CHICAGO_P &amp; NONSWAN_RB profiles will no longer be automatically suspended after 7/7 (local decision on whether to fill)</a:t>
            </a:r>
            <a:endParaRPr lang="en-US" sz="2400">
              <a:solidFill>
                <a:srgbClr val="FF0000"/>
              </a:solidFill>
            </a:endParaRPr>
          </a:p>
          <a:p>
            <a:r>
              <a:rPr lang="en-US" sz="2400">
                <a:solidFill>
                  <a:srgbClr val="00B050"/>
                </a:solidFill>
              </a:rPr>
              <a:t>[DISCUSS] 1</a:t>
            </a:r>
            <a:r>
              <a:rPr lang="en-US" sz="2400" baseline="30000">
                <a:solidFill>
                  <a:srgbClr val="00B050"/>
                </a:solidFill>
              </a:rPr>
              <a:t>st</a:t>
            </a:r>
            <a:r>
              <a:rPr lang="en-US" sz="2400">
                <a:solidFill>
                  <a:srgbClr val="00B050"/>
                </a:solidFill>
              </a:rPr>
              <a:t> Overdue notices now sent at 14-days overdue instead of 7</a:t>
            </a:r>
          </a:p>
          <a:p>
            <a:r>
              <a:rPr lang="en-US" sz="2400">
                <a:solidFill>
                  <a:srgbClr val="00B050"/>
                </a:solidFill>
              </a:rPr>
              <a:t>[DISCUSS] Clean Hold Shelf processing will resume 7/7 (nightly processing)</a:t>
            </a:r>
          </a:p>
          <a:p>
            <a:r>
              <a:rPr lang="en-US" sz="2400"/>
              <a:t>Patron records with expiration dates between 1/1/2020-9/7/2020 extended to 9/8/2020 (some libraries excluded specific profiles)</a:t>
            </a:r>
          </a:p>
          <a:p>
            <a:r>
              <a:rPr lang="en-US" sz="2400"/>
              <a:t>Overdue notices started June 9 </a:t>
            </a:r>
          </a:p>
          <a:p>
            <a:r>
              <a:rPr lang="en-US" sz="2400"/>
              <a:t>Courtesy, autorenewal notices started June 1</a:t>
            </a:r>
            <a:endParaRPr lang="en-US"/>
          </a:p>
          <a:p>
            <a:r>
              <a:rPr lang="en-US" sz="2400"/>
              <a:t>Suspended holds now active (previously extended to June 8)</a:t>
            </a:r>
          </a:p>
          <a:p>
            <a:r>
              <a:rPr lang="en-US" sz="2400"/>
              <a:t>Online-only cards extended to August 31, 2020</a:t>
            </a:r>
            <a:endParaRPr lang="en-US" sz="2400">
              <a:cs typeface="Calibri"/>
            </a:endParaRPr>
          </a:p>
          <a:p>
            <a:r>
              <a:rPr lang="en-US" sz="2400"/>
              <a:t>Unfilled holds with an expiration date of March 16 – September 6, updated to 9/7/2020</a:t>
            </a:r>
            <a:endParaRPr lang="en-US" sz="2400">
              <a:cs typeface="Calibri"/>
            </a:endParaRPr>
          </a:p>
        </p:txBody>
      </p:sp>
      <p:sp>
        <p:nvSpPr>
          <p:cNvPr id="4" name="Slide Number Placeholder 3">
            <a:extLst>
              <a:ext uri="{FF2B5EF4-FFF2-40B4-BE49-F238E27FC236}">
                <a16:creationId xmlns:a16="http://schemas.microsoft.com/office/drawing/2014/main" id="{6DD38E45-BF70-4342-ACE0-0A852F80BD6C}"/>
              </a:ext>
            </a:extLst>
          </p:cNvPr>
          <p:cNvSpPr>
            <a:spLocks noGrp="1"/>
          </p:cNvSpPr>
          <p:nvPr>
            <p:ph type="sldNum" sz="quarter" idx="12"/>
          </p:nvPr>
        </p:nvSpPr>
        <p:spPr/>
        <p:txBody>
          <a:bodyPr/>
          <a:lstStyle/>
          <a:p>
            <a:fld id="{B2E8E252-A4C9-4825-B6A7-DD4A52002440}" type="slidenum">
              <a:rPr lang="en-US" smtClean="0"/>
              <a:t>5</a:t>
            </a:fld>
            <a:endParaRPr lang="en-US"/>
          </a:p>
        </p:txBody>
      </p:sp>
    </p:spTree>
    <p:extLst>
      <p:ext uri="{BB962C8B-B14F-4D97-AF65-F5344CB8AC3E}">
        <p14:creationId xmlns:p14="http://schemas.microsoft.com/office/powerpoint/2010/main" val="162548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AFD7C-1EE8-48FF-B36E-1A24841698BF}"/>
              </a:ext>
            </a:extLst>
          </p:cNvPr>
          <p:cNvSpPr>
            <a:spLocks noGrp="1"/>
          </p:cNvSpPr>
          <p:nvPr>
            <p:ph type="title"/>
          </p:nvPr>
        </p:nvSpPr>
        <p:spPr>
          <a:xfrm>
            <a:off x="838200" y="365125"/>
            <a:ext cx="10515600" cy="1325563"/>
          </a:xfrm>
        </p:spPr>
        <p:txBody>
          <a:bodyPr/>
          <a:lstStyle/>
          <a:p>
            <a:r>
              <a:rPr lang="en-US"/>
              <a:t>Libraries Reopening</a:t>
            </a:r>
          </a:p>
        </p:txBody>
      </p:sp>
      <p:pic>
        <p:nvPicPr>
          <p:cNvPr id="9" name="Content Placeholder 8" descr="A close up of a sign&#10;&#10;Description automatically generated">
            <a:extLst>
              <a:ext uri="{FF2B5EF4-FFF2-40B4-BE49-F238E27FC236}">
                <a16:creationId xmlns:a16="http://schemas.microsoft.com/office/drawing/2014/main" id="{08A8E269-2F5D-45F2-A69D-AE0CA405F848}"/>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3953" y="136525"/>
            <a:ext cx="5079738" cy="3637092"/>
          </a:xfrm>
        </p:spPr>
      </p:pic>
      <p:sp>
        <p:nvSpPr>
          <p:cNvPr id="4" name="Slide Number Placeholder 3">
            <a:extLst>
              <a:ext uri="{FF2B5EF4-FFF2-40B4-BE49-F238E27FC236}">
                <a16:creationId xmlns:a16="http://schemas.microsoft.com/office/drawing/2014/main" id="{17488C1B-951B-4B59-BD30-3A063F7F4F19}"/>
              </a:ext>
            </a:extLst>
          </p:cNvPr>
          <p:cNvSpPr>
            <a:spLocks noGrp="1"/>
          </p:cNvSpPr>
          <p:nvPr>
            <p:ph type="sldNum" sz="quarter" idx="12"/>
          </p:nvPr>
        </p:nvSpPr>
        <p:spPr>
          <a:xfrm>
            <a:off x="8610599" y="6356350"/>
            <a:ext cx="3419475" cy="365125"/>
          </a:xfrm>
        </p:spPr>
        <p:txBody>
          <a:bodyPr/>
          <a:lstStyle/>
          <a:p>
            <a:fld id="{B2E8E252-A4C9-4825-B6A7-DD4A52002440}" type="slidenum">
              <a:rPr lang="en-US" smtClean="0"/>
              <a:t>6</a:t>
            </a:fld>
            <a:endParaRPr lang="en-US"/>
          </a:p>
        </p:txBody>
      </p:sp>
      <p:sp>
        <p:nvSpPr>
          <p:cNvPr id="10" name="TextBox 9">
            <a:extLst>
              <a:ext uri="{FF2B5EF4-FFF2-40B4-BE49-F238E27FC236}">
                <a16:creationId xmlns:a16="http://schemas.microsoft.com/office/drawing/2014/main" id="{9AF9F4F3-DEE3-4FB0-9F96-D352C1C34884}"/>
              </a:ext>
            </a:extLst>
          </p:cNvPr>
          <p:cNvSpPr txBox="1"/>
          <p:nvPr/>
        </p:nvSpPr>
        <p:spPr>
          <a:xfrm>
            <a:off x="5774093" y="6684151"/>
            <a:ext cx="5935663" cy="230832"/>
          </a:xfrm>
          <a:prstGeom prst="rect">
            <a:avLst/>
          </a:prstGeom>
          <a:noFill/>
        </p:spPr>
        <p:txBody>
          <a:bodyPr wrap="square" rtlCol="0">
            <a:spAutoFit/>
          </a:bodyPr>
          <a:lstStyle/>
          <a:p>
            <a:r>
              <a:rPr lang="en-US" sz="900">
                <a:hlinkClick r:id="rId4" tooltip="http://www.cynical-c.com/2013/03/26/yes-we-are-open/"/>
              </a:rPr>
              <a:t>This Photo</a:t>
            </a:r>
            <a:r>
              <a:rPr lang="en-US" sz="900"/>
              <a:t> by Unknown Author is licensed under </a:t>
            </a:r>
            <a:r>
              <a:rPr lang="en-US" sz="900">
                <a:hlinkClick r:id="rId5" tooltip="https://creativecommons.org/licenses/by/3.0/"/>
              </a:rPr>
              <a:t>CC BY</a:t>
            </a:r>
            <a:endParaRPr lang="en-US" sz="900"/>
          </a:p>
        </p:txBody>
      </p:sp>
      <p:sp>
        <p:nvSpPr>
          <p:cNvPr id="13" name="Content Placeholder 2">
            <a:extLst>
              <a:ext uri="{FF2B5EF4-FFF2-40B4-BE49-F238E27FC236}">
                <a16:creationId xmlns:a16="http://schemas.microsoft.com/office/drawing/2014/main" id="{8FF2E031-0492-4A36-B6BC-EB31D0609932}"/>
              </a:ext>
            </a:extLst>
          </p:cNvPr>
          <p:cNvSpPr txBox="1">
            <a:spLocks/>
          </p:cNvSpPr>
          <p:nvPr/>
        </p:nvSpPr>
        <p:spPr>
          <a:xfrm>
            <a:off x="838200" y="1530220"/>
            <a:ext cx="6015753" cy="506652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Let us know! </a:t>
            </a:r>
            <a:r>
              <a:rPr lang="en-US"/>
              <a:t>Submit a help ticket to indicate date opening for patrons.</a:t>
            </a:r>
          </a:p>
          <a:p>
            <a:pPr marL="0" indent="0">
              <a:buNone/>
            </a:pPr>
            <a:br>
              <a:rPr lang="en-US"/>
            </a:br>
            <a:r>
              <a:rPr lang="en-US"/>
              <a:t>Questions we will ask:</a:t>
            </a:r>
          </a:p>
          <a:p>
            <a:r>
              <a:rPr lang="en-US"/>
              <a:t>Are you continuing curbside?</a:t>
            </a:r>
          </a:p>
          <a:p>
            <a:r>
              <a:rPr lang="en-US"/>
              <a:t>Do we need to adjust FF4NOW rules?</a:t>
            </a:r>
          </a:p>
          <a:p>
            <a:r>
              <a:rPr lang="en-US"/>
              <a:t>Special Enterprise banner changes?</a:t>
            </a:r>
          </a:p>
          <a:p>
            <a:r>
              <a:rPr lang="en-US"/>
              <a:t>Did you shadow collections that you want to unshadow?</a:t>
            </a:r>
          </a:p>
          <a:p>
            <a:r>
              <a:rPr lang="en-US"/>
              <a:t>Did you open up browsing collections for holds that now should be restricted?</a:t>
            </a:r>
          </a:p>
        </p:txBody>
      </p:sp>
      <p:sp>
        <p:nvSpPr>
          <p:cNvPr id="11" name="TextBox 10">
            <a:extLst>
              <a:ext uri="{FF2B5EF4-FFF2-40B4-BE49-F238E27FC236}">
                <a16:creationId xmlns:a16="http://schemas.microsoft.com/office/drawing/2014/main" id="{A6548C46-2C72-4E99-BA36-8923377BC7DF}"/>
              </a:ext>
            </a:extLst>
          </p:cNvPr>
          <p:cNvSpPr txBox="1"/>
          <p:nvPr/>
        </p:nvSpPr>
        <p:spPr>
          <a:xfrm>
            <a:off x="7221895" y="4056968"/>
            <a:ext cx="4711796" cy="2246769"/>
          </a:xfrm>
          <a:prstGeom prst="rect">
            <a:avLst/>
          </a:prstGeom>
          <a:solidFill>
            <a:schemeClr val="accent4">
              <a:lumMod val="20000"/>
              <a:lumOff val="80000"/>
            </a:schemeClr>
          </a:solidFill>
        </p:spPr>
        <p:txBody>
          <a:bodyPr wrap="square" rtlCol="0">
            <a:spAutoFit/>
          </a:bodyPr>
          <a:lstStyle/>
          <a:p>
            <a:r>
              <a:rPr lang="en-US" sz="2000"/>
              <a:t>If your doors are open, you can circulate anything to anyone you allow into your building. The system is ready now to support reopening when your doors open.</a:t>
            </a:r>
          </a:p>
          <a:p>
            <a:endParaRPr lang="en-US" sz="2000"/>
          </a:p>
          <a:p>
            <a:r>
              <a:rPr lang="en-US" sz="2000"/>
              <a:t>We will turn on resource sharing in groups on set dates.</a:t>
            </a:r>
          </a:p>
        </p:txBody>
      </p:sp>
    </p:spTree>
    <p:extLst>
      <p:ext uri="{BB962C8B-B14F-4D97-AF65-F5344CB8AC3E}">
        <p14:creationId xmlns:p14="http://schemas.microsoft.com/office/powerpoint/2010/main" val="2003733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E8021-C5A6-45E4-BD02-F428702FB832}"/>
              </a:ext>
            </a:extLst>
          </p:cNvPr>
          <p:cNvSpPr>
            <a:spLocks noGrp="1"/>
          </p:cNvSpPr>
          <p:nvPr>
            <p:ph type="title"/>
          </p:nvPr>
        </p:nvSpPr>
        <p:spPr>
          <a:xfrm>
            <a:off x="838200" y="365125"/>
            <a:ext cx="10890956" cy="1325563"/>
          </a:xfrm>
        </p:spPr>
        <p:txBody>
          <a:bodyPr>
            <a:normAutofit/>
          </a:bodyPr>
          <a:lstStyle/>
          <a:p>
            <a:r>
              <a:rPr lang="en-US"/>
              <a:t>Library Services Recap</a:t>
            </a:r>
            <a:br>
              <a:rPr lang="en-US"/>
            </a:br>
            <a:r>
              <a:rPr lang="en-US" sz="2800">
                <a:hlinkClick r:id="rId3"/>
              </a:rPr>
              <a:t>https://support.swanlibraries.net/node/75665</a:t>
            </a:r>
            <a:endParaRPr lang="en-US" sz="2800"/>
          </a:p>
        </p:txBody>
      </p:sp>
      <p:sp>
        <p:nvSpPr>
          <p:cNvPr id="3" name="Content Placeholder 2">
            <a:extLst>
              <a:ext uri="{FF2B5EF4-FFF2-40B4-BE49-F238E27FC236}">
                <a16:creationId xmlns:a16="http://schemas.microsoft.com/office/drawing/2014/main" id="{72DB8ED2-8FD9-4D14-BC54-2E92F1C128A4}"/>
              </a:ext>
            </a:extLst>
          </p:cNvPr>
          <p:cNvSpPr>
            <a:spLocks noGrp="1"/>
          </p:cNvSpPr>
          <p:nvPr>
            <p:ph idx="1"/>
          </p:nvPr>
        </p:nvSpPr>
        <p:spPr>
          <a:xfrm>
            <a:off x="838200" y="2008187"/>
            <a:ext cx="6431844" cy="4530725"/>
          </a:xfrm>
        </p:spPr>
        <p:txBody>
          <a:bodyPr/>
          <a:lstStyle/>
          <a:p>
            <a:r>
              <a:rPr lang="en-US"/>
              <a:t>50 SWAN Libraries resuming resource sharing 7/7/2020</a:t>
            </a:r>
          </a:p>
          <a:p>
            <a:r>
              <a:rPr lang="en-US"/>
              <a:t>38 SWAN Libraries have building open to the public in some capacity</a:t>
            </a:r>
          </a:p>
          <a:p>
            <a:r>
              <a:rPr lang="en-US"/>
              <a:t>88 SWAN Libraries resumed delivery service </a:t>
            </a:r>
          </a:p>
          <a:p>
            <a:endParaRPr lang="en-US"/>
          </a:p>
          <a:p>
            <a:pPr marL="0" indent="0">
              <a:buNone/>
            </a:pPr>
            <a:r>
              <a:rPr lang="en-US"/>
              <a:t>If the data on your library is incomplete or incorrect, please submit a support ticket – </a:t>
            </a:r>
            <a:r>
              <a:rPr lang="en-US">
                <a:hlinkClick r:id="rId4"/>
              </a:rPr>
              <a:t>help@swanlibraries.net</a:t>
            </a:r>
            <a:r>
              <a:rPr lang="en-US"/>
              <a:t> </a:t>
            </a:r>
          </a:p>
        </p:txBody>
      </p:sp>
      <p:sp>
        <p:nvSpPr>
          <p:cNvPr id="4" name="Slide Number Placeholder 3">
            <a:extLst>
              <a:ext uri="{FF2B5EF4-FFF2-40B4-BE49-F238E27FC236}">
                <a16:creationId xmlns:a16="http://schemas.microsoft.com/office/drawing/2014/main" id="{D97F09CF-7621-4EF6-9A71-FF58187641B9}"/>
              </a:ext>
            </a:extLst>
          </p:cNvPr>
          <p:cNvSpPr>
            <a:spLocks noGrp="1"/>
          </p:cNvSpPr>
          <p:nvPr>
            <p:ph type="sldNum" sz="quarter" idx="12"/>
          </p:nvPr>
        </p:nvSpPr>
        <p:spPr/>
        <p:txBody>
          <a:bodyPr/>
          <a:lstStyle/>
          <a:p>
            <a:fld id="{B2E8E252-A4C9-4825-B6A7-DD4A52002440}" type="slidenum">
              <a:rPr lang="en-US" smtClean="0"/>
              <a:t>7</a:t>
            </a:fld>
            <a:endParaRPr lang="en-US"/>
          </a:p>
        </p:txBody>
      </p:sp>
      <p:pic>
        <p:nvPicPr>
          <p:cNvPr id="6" name="Picture 5">
            <a:extLst>
              <a:ext uri="{FF2B5EF4-FFF2-40B4-BE49-F238E27FC236}">
                <a16:creationId xmlns:a16="http://schemas.microsoft.com/office/drawing/2014/main" id="{F2513E5D-FE64-4C31-9052-5CE7B3075CEC}"/>
              </a:ext>
            </a:extLst>
          </p:cNvPr>
          <p:cNvPicPr>
            <a:picLocks noChangeAspect="1"/>
          </p:cNvPicPr>
          <p:nvPr/>
        </p:nvPicPr>
        <p:blipFill>
          <a:blip r:embed="rId5"/>
          <a:stretch>
            <a:fillRect/>
          </a:stretch>
        </p:blipFill>
        <p:spPr>
          <a:xfrm>
            <a:off x="7651102" y="579699"/>
            <a:ext cx="4378972" cy="5776652"/>
          </a:xfrm>
          <a:prstGeom prst="rect">
            <a:avLst/>
          </a:prstGeom>
          <a:ln>
            <a:solidFill>
              <a:schemeClr val="bg1">
                <a:lumMod val="75000"/>
              </a:schemeClr>
            </a:solidFill>
          </a:ln>
        </p:spPr>
      </p:pic>
    </p:spTree>
    <p:extLst>
      <p:ext uri="{BB962C8B-B14F-4D97-AF65-F5344CB8AC3E}">
        <p14:creationId xmlns:p14="http://schemas.microsoft.com/office/powerpoint/2010/main" val="3284284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C88CE-85C5-474F-90BF-CE58A1720AC5}"/>
              </a:ext>
            </a:extLst>
          </p:cNvPr>
          <p:cNvSpPr>
            <a:spLocks noGrp="1"/>
          </p:cNvSpPr>
          <p:nvPr>
            <p:ph type="title"/>
          </p:nvPr>
        </p:nvSpPr>
        <p:spPr/>
        <p:txBody>
          <a:bodyPr/>
          <a:lstStyle/>
          <a:p>
            <a:r>
              <a:rPr lang="en-US"/>
              <a:t>6/23 - Timeline for restart of ILL/RBP</a:t>
            </a:r>
          </a:p>
        </p:txBody>
      </p:sp>
      <p:graphicFrame>
        <p:nvGraphicFramePr>
          <p:cNvPr id="5" name="Content Placeholder 4">
            <a:extLst>
              <a:ext uri="{FF2B5EF4-FFF2-40B4-BE49-F238E27FC236}">
                <a16:creationId xmlns:a16="http://schemas.microsoft.com/office/drawing/2014/main" id="{C1C1B2DA-C214-42AA-BFD3-C96AC92DDF11}"/>
              </a:ext>
            </a:extLst>
          </p:cNvPr>
          <p:cNvGraphicFramePr>
            <a:graphicFrameLocks noGrp="1"/>
          </p:cNvGraphicFramePr>
          <p:nvPr>
            <p:ph idx="1"/>
            <p:extLst>
              <p:ext uri="{D42A27DB-BD31-4B8C-83A1-F6EECF244321}">
                <p14:modId xmlns:p14="http://schemas.microsoft.com/office/powerpoint/2010/main" val="37796020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3DDB544-1D58-401B-8105-5192B7F0E019}"/>
              </a:ext>
            </a:extLst>
          </p:cNvPr>
          <p:cNvSpPr>
            <a:spLocks noGrp="1"/>
          </p:cNvSpPr>
          <p:nvPr>
            <p:ph type="sldNum" sz="quarter" idx="12"/>
          </p:nvPr>
        </p:nvSpPr>
        <p:spPr/>
        <p:txBody>
          <a:bodyPr/>
          <a:lstStyle/>
          <a:p>
            <a:fld id="{B2E8E252-A4C9-4825-B6A7-DD4A52002440}" type="slidenum">
              <a:rPr lang="en-US" smtClean="0"/>
              <a:t>8</a:t>
            </a:fld>
            <a:endParaRPr lang="en-US"/>
          </a:p>
        </p:txBody>
      </p:sp>
      <p:sp>
        <p:nvSpPr>
          <p:cNvPr id="7" name="TextBox 6">
            <a:extLst>
              <a:ext uri="{FF2B5EF4-FFF2-40B4-BE49-F238E27FC236}">
                <a16:creationId xmlns:a16="http://schemas.microsoft.com/office/drawing/2014/main" id="{D7011C57-2C31-416E-9126-CA00611D7009}"/>
              </a:ext>
            </a:extLst>
          </p:cNvPr>
          <p:cNvSpPr txBox="1"/>
          <p:nvPr/>
        </p:nvSpPr>
        <p:spPr>
          <a:xfrm>
            <a:off x="1090377" y="3232623"/>
            <a:ext cx="787395" cy="369332"/>
          </a:xfrm>
          <a:prstGeom prst="rect">
            <a:avLst/>
          </a:prstGeom>
          <a:solidFill>
            <a:srgbClr val="FFC000"/>
          </a:solidFill>
        </p:spPr>
        <p:txBody>
          <a:bodyPr wrap="none" rtlCol="0">
            <a:spAutoFit/>
          </a:bodyPr>
          <a:lstStyle/>
          <a:p>
            <a:r>
              <a:rPr lang="en-US"/>
              <a:t>June 1</a:t>
            </a:r>
          </a:p>
        </p:txBody>
      </p:sp>
      <p:sp>
        <p:nvSpPr>
          <p:cNvPr id="8" name="TextBox 7">
            <a:extLst>
              <a:ext uri="{FF2B5EF4-FFF2-40B4-BE49-F238E27FC236}">
                <a16:creationId xmlns:a16="http://schemas.microsoft.com/office/drawing/2014/main" id="{F1034260-B675-4C6B-A5E4-B434A94CC729}"/>
              </a:ext>
            </a:extLst>
          </p:cNvPr>
          <p:cNvSpPr txBox="1"/>
          <p:nvPr/>
        </p:nvSpPr>
        <p:spPr>
          <a:xfrm>
            <a:off x="2394522" y="4327977"/>
            <a:ext cx="904415" cy="369332"/>
          </a:xfrm>
          <a:prstGeom prst="rect">
            <a:avLst/>
          </a:prstGeom>
          <a:solidFill>
            <a:srgbClr val="86F011"/>
          </a:solidFill>
        </p:spPr>
        <p:txBody>
          <a:bodyPr wrap="none" rtlCol="0">
            <a:spAutoFit/>
          </a:bodyPr>
          <a:lstStyle/>
          <a:p>
            <a:r>
              <a:rPr lang="en-US"/>
              <a:t>June 26</a:t>
            </a:r>
          </a:p>
        </p:txBody>
      </p:sp>
      <p:sp>
        <p:nvSpPr>
          <p:cNvPr id="9" name="TextBox 8">
            <a:extLst>
              <a:ext uri="{FF2B5EF4-FFF2-40B4-BE49-F238E27FC236}">
                <a16:creationId xmlns:a16="http://schemas.microsoft.com/office/drawing/2014/main" id="{587F3443-3644-4E57-8A71-9F520FC85122}"/>
              </a:ext>
            </a:extLst>
          </p:cNvPr>
          <p:cNvSpPr txBox="1"/>
          <p:nvPr/>
        </p:nvSpPr>
        <p:spPr>
          <a:xfrm>
            <a:off x="4138657" y="3228232"/>
            <a:ext cx="707245" cy="369332"/>
          </a:xfrm>
          <a:prstGeom prst="rect">
            <a:avLst/>
          </a:prstGeom>
          <a:solidFill>
            <a:srgbClr val="23E148"/>
          </a:solidFill>
        </p:spPr>
        <p:txBody>
          <a:bodyPr wrap="none" rtlCol="0">
            <a:spAutoFit/>
          </a:bodyPr>
          <a:lstStyle/>
          <a:p>
            <a:r>
              <a:rPr lang="en-US"/>
              <a:t>July 7</a:t>
            </a:r>
          </a:p>
        </p:txBody>
      </p:sp>
      <p:sp>
        <p:nvSpPr>
          <p:cNvPr id="10" name="TextBox 9">
            <a:extLst>
              <a:ext uri="{FF2B5EF4-FFF2-40B4-BE49-F238E27FC236}">
                <a16:creationId xmlns:a16="http://schemas.microsoft.com/office/drawing/2014/main" id="{A09FEA8E-FB16-435A-818C-C5C4C7B96B87}"/>
              </a:ext>
            </a:extLst>
          </p:cNvPr>
          <p:cNvSpPr txBox="1"/>
          <p:nvPr/>
        </p:nvSpPr>
        <p:spPr>
          <a:xfrm>
            <a:off x="5026280" y="4416475"/>
            <a:ext cx="1592039" cy="369332"/>
          </a:xfrm>
          <a:prstGeom prst="rect">
            <a:avLst/>
          </a:prstGeom>
          <a:solidFill>
            <a:srgbClr val="23E148"/>
          </a:solidFill>
        </p:spPr>
        <p:txBody>
          <a:bodyPr wrap="none" rtlCol="0">
            <a:spAutoFit/>
          </a:bodyPr>
          <a:lstStyle/>
          <a:p>
            <a:r>
              <a:rPr lang="en-US"/>
              <a:t>July 7 for some</a:t>
            </a:r>
          </a:p>
        </p:txBody>
      </p:sp>
      <p:sp>
        <p:nvSpPr>
          <p:cNvPr id="11" name="TextBox 10">
            <a:extLst>
              <a:ext uri="{FF2B5EF4-FFF2-40B4-BE49-F238E27FC236}">
                <a16:creationId xmlns:a16="http://schemas.microsoft.com/office/drawing/2014/main" id="{2D425973-5CAB-4EA9-B08B-9A62E4987AD0}"/>
              </a:ext>
            </a:extLst>
          </p:cNvPr>
          <p:cNvSpPr txBox="1"/>
          <p:nvPr/>
        </p:nvSpPr>
        <p:spPr>
          <a:xfrm>
            <a:off x="8057580" y="4360922"/>
            <a:ext cx="835485" cy="369332"/>
          </a:xfrm>
          <a:prstGeom prst="rect">
            <a:avLst/>
          </a:prstGeom>
          <a:solidFill>
            <a:srgbClr val="3BABCC"/>
          </a:solidFill>
        </p:spPr>
        <p:txBody>
          <a:bodyPr wrap="none" rtlCol="0">
            <a:spAutoFit/>
          </a:bodyPr>
          <a:lstStyle/>
          <a:p>
            <a:r>
              <a:rPr lang="en-US">
                <a:solidFill>
                  <a:schemeClr val="bg1">
                    <a:lumMod val="95000"/>
                  </a:schemeClr>
                </a:solidFill>
              </a:rPr>
              <a:t>Aug 12</a:t>
            </a:r>
          </a:p>
        </p:txBody>
      </p:sp>
      <p:sp>
        <p:nvSpPr>
          <p:cNvPr id="3" name="Star: 5 Points 2">
            <a:extLst>
              <a:ext uri="{FF2B5EF4-FFF2-40B4-BE49-F238E27FC236}">
                <a16:creationId xmlns:a16="http://schemas.microsoft.com/office/drawing/2014/main" id="{CBDAD868-F990-447E-9C86-802A658FB0CD}"/>
              </a:ext>
            </a:extLst>
          </p:cNvPr>
          <p:cNvSpPr/>
          <p:nvPr/>
        </p:nvSpPr>
        <p:spPr>
          <a:xfrm>
            <a:off x="5499695" y="3336482"/>
            <a:ext cx="499429" cy="535482"/>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D1B3B1BD-5B8D-4B2E-AAEF-DC2CB583B92A}"/>
              </a:ext>
            </a:extLst>
          </p:cNvPr>
          <p:cNvSpPr/>
          <p:nvPr/>
        </p:nvSpPr>
        <p:spPr>
          <a:xfrm>
            <a:off x="398388" y="5542187"/>
            <a:ext cx="2661019" cy="1124239"/>
          </a:xfrm>
          <a:prstGeom prst="wedgeRectCallout">
            <a:avLst>
              <a:gd name="adj1" fmla="val 31058"/>
              <a:gd name="adj2" fmla="val -678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6/22 Reports sent and News Post Reminder for final Shelf Check</a:t>
            </a:r>
          </a:p>
        </p:txBody>
      </p:sp>
      <p:sp>
        <p:nvSpPr>
          <p:cNvPr id="12" name="TextBox 11">
            <a:extLst>
              <a:ext uri="{FF2B5EF4-FFF2-40B4-BE49-F238E27FC236}">
                <a16:creationId xmlns:a16="http://schemas.microsoft.com/office/drawing/2014/main" id="{3D94ADAB-A8D0-480A-B580-6BF2B784C550}"/>
              </a:ext>
            </a:extLst>
          </p:cNvPr>
          <p:cNvSpPr txBox="1"/>
          <p:nvPr/>
        </p:nvSpPr>
        <p:spPr>
          <a:xfrm>
            <a:off x="6742377" y="3244334"/>
            <a:ext cx="824265" cy="369332"/>
          </a:xfrm>
          <a:prstGeom prst="rect">
            <a:avLst/>
          </a:prstGeom>
          <a:solidFill>
            <a:srgbClr val="33D2C5"/>
          </a:solidFill>
        </p:spPr>
        <p:txBody>
          <a:bodyPr wrap="none" rtlCol="0">
            <a:spAutoFit/>
          </a:bodyPr>
          <a:lstStyle/>
          <a:p>
            <a:r>
              <a:rPr lang="en-US"/>
              <a:t>July 27</a:t>
            </a:r>
          </a:p>
        </p:txBody>
      </p:sp>
      <p:sp>
        <p:nvSpPr>
          <p:cNvPr id="13" name="TextBox 12">
            <a:extLst>
              <a:ext uri="{FF2B5EF4-FFF2-40B4-BE49-F238E27FC236}">
                <a16:creationId xmlns:a16="http://schemas.microsoft.com/office/drawing/2014/main" id="{5C3EBA10-D838-4DE4-801F-E71D9787DAB8}"/>
              </a:ext>
            </a:extLst>
          </p:cNvPr>
          <p:cNvSpPr txBox="1"/>
          <p:nvPr/>
        </p:nvSpPr>
        <p:spPr>
          <a:xfrm>
            <a:off x="9277759" y="3242973"/>
            <a:ext cx="773545" cy="369332"/>
          </a:xfrm>
          <a:prstGeom prst="rect">
            <a:avLst/>
          </a:prstGeom>
          <a:solidFill>
            <a:srgbClr val="4472C4"/>
          </a:solidFill>
        </p:spPr>
        <p:txBody>
          <a:bodyPr wrap="none" rtlCol="0">
            <a:spAutoFit/>
          </a:bodyPr>
          <a:lstStyle/>
          <a:p>
            <a:r>
              <a:rPr lang="en-US">
                <a:solidFill>
                  <a:schemeClr val="bg1"/>
                </a:solidFill>
              </a:rPr>
              <a:t>Sept 9</a:t>
            </a:r>
          </a:p>
        </p:txBody>
      </p:sp>
      <p:sp>
        <p:nvSpPr>
          <p:cNvPr id="14" name="Star: 5 Points 13">
            <a:extLst>
              <a:ext uri="{FF2B5EF4-FFF2-40B4-BE49-F238E27FC236}">
                <a16:creationId xmlns:a16="http://schemas.microsoft.com/office/drawing/2014/main" id="{1528CD93-74CE-4B70-A915-15E423B4A881}"/>
              </a:ext>
            </a:extLst>
          </p:cNvPr>
          <p:cNvSpPr/>
          <p:nvPr/>
        </p:nvSpPr>
        <p:spPr>
          <a:xfrm>
            <a:off x="8108486" y="3329823"/>
            <a:ext cx="499429" cy="535482"/>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631CDB4-4038-4608-BF41-3F4B6A5BD9EB}"/>
              </a:ext>
            </a:extLst>
          </p:cNvPr>
          <p:cNvCxnSpPr/>
          <p:nvPr/>
        </p:nvCxnSpPr>
        <p:spPr>
          <a:xfrm flipV="1">
            <a:off x="3698844" y="1926454"/>
            <a:ext cx="0" cy="2166152"/>
          </a:xfrm>
          <a:prstGeom prst="line">
            <a:avLst/>
          </a:prstGeom>
          <a:ln w="34925">
            <a:solidFill>
              <a:srgbClr val="23E14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AC92A9D-0FCB-4F43-A081-227B30D18974}"/>
              </a:ext>
            </a:extLst>
          </p:cNvPr>
          <p:cNvCxnSpPr/>
          <p:nvPr/>
        </p:nvCxnSpPr>
        <p:spPr>
          <a:xfrm flipV="1">
            <a:off x="6271171" y="1926454"/>
            <a:ext cx="0" cy="2166152"/>
          </a:xfrm>
          <a:prstGeom prst="line">
            <a:avLst/>
          </a:prstGeom>
          <a:ln w="34925">
            <a:solidFill>
              <a:srgbClr val="23E14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C7FBFB4-89B4-4936-95E3-51E97458CA6C}"/>
              </a:ext>
            </a:extLst>
          </p:cNvPr>
          <p:cNvCxnSpPr/>
          <p:nvPr/>
        </p:nvCxnSpPr>
        <p:spPr>
          <a:xfrm flipV="1">
            <a:off x="6418953" y="1926454"/>
            <a:ext cx="0" cy="2166152"/>
          </a:xfrm>
          <a:prstGeom prst="line">
            <a:avLst/>
          </a:prstGeom>
          <a:ln w="34925">
            <a:solidFill>
              <a:srgbClr val="23E14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4554860-0101-4DF3-A38C-64C6333C9DFF}"/>
              </a:ext>
            </a:extLst>
          </p:cNvPr>
          <p:cNvCxnSpPr/>
          <p:nvPr/>
        </p:nvCxnSpPr>
        <p:spPr>
          <a:xfrm flipV="1">
            <a:off x="6575971" y="1926454"/>
            <a:ext cx="0" cy="2166152"/>
          </a:xfrm>
          <a:prstGeom prst="line">
            <a:avLst/>
          </a:prstGeom>
          <a:ln w="34925">
            <a:solidFill>
              <a:srgbClr val="23E148"/>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BD7F337-9C7D-4D8D-B2EB-ECF49BE49590}"/>
              </a:ext>
            </a:extLst>
          </p:cNvPr>
          <p:cNvCxnSpPr/>
          <p:nvPr/>
        </p:nvCxnSpPr>
        <p:spPr>
          <a:xfrm flipV="1">
            <a:off x="8759162" y="1926454"/>
            <a:ext cx="0" cy="2166152"/>
          </a:xfrm>
          <a:prstGeom prst="line">
            <a:avLst/>
          </a:prstGeom>
          <a:ln w="34925">
            <a:solidFill>
              <a:srgbClr val="23E14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C281AF3-2F21-4AB4-AE05-94D7280421DD}"/>
              </a:ext>
            </a:extLst>
          </p:cNvPr>
          <p:cNvCxnSpPr/>
          <p:nvPr/>
        </p:nvCxnSpPr>
        <p:spPr>
          <a:xfrm flipV="1">
            <a:off x="7841353" y="1926454"/>
            <a:ext cx="0" cy="2166152"/>
          </a:xfrm>
          <a:prstGeom prst="line">
            <a:avLst/>
          </a:prstGeom>
          <a:ln w="34925">
            <a:solidFill>
              <a:srgbClr val="23E14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35AFD4-B272-4A6E-BEF9-2B4049228A12}"/>
              </a:ext>
            </a:extLst>
          </p:cNvPr>
          <p:cNvCxnSpPr/>
          <p:nvPr/>
        </p:nvCxnSpPr>
        <p:spPr>
          <a:xfrm flipV="1">
            <a:off x="8035317" y="1926454"/>
            <a:ext cx="0" cy="2166152"/>
          </a:xfrm>
          <a:prstGeom prst="line">
            <a:avLst/>
          </a:prstGeom>
          <a:ln w="34925">
            <a:solidFill>
              <a:srgbClr val="23E148"/>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B6B9CCA-9570-4ACA-AAC6-A97A48082D7C}"/>
              </a:ext>
            </a:extLst>
          </p:cNvPr>
          <p:cNvCxnSpPr/>
          <p:nvPr/>
        </p:nvCxnSpPr>
        <p:spPr>
          <a:xfrm flipV="1">
            <a:off x="8903535" y="1926454"/>
            <a:ext cx="0" cy="2166152"/>
          </a:xfrm>
          <a:prstGeom prst="line">
            <a:avLst/>
          </a:prstGeom>
          <a:ln w="34925">
            <a:solidFill>
              <a:srgbClr val="23E14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E79BD58-C478-4BC6-8A70-F0DFF8D15574}"/>
              </a:ext>
            </a:extLst>
          </p:cNvPr>
          <p:cNvCxnSpPr/>
          <p:nvPr/>
        </p:nvCxnSpPr>
        <p:spPr>
          <a:xfrm flipV="1">
            <a:off x="9040841" y="1926454"/>
            <a:ext cx="0" cy="2166152"/>
          </a:xfrm>
          <a:prstGeom prst="line">
            <a:avLst/>
          </a:prstGeom>
          <a:ln w="34925">
            <a:solidFill>
              <a:srgbClr val="23E14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4E4D1F9-7286-45DC-918A-D5E433FB0C7A}"/>
              </a:ext>
            </a:extLst>
          </p:cNvPr>
          <p:cNvCxnSpPr/>
          <p:nvPr/>
        </p:nvCxnSpPr>
        <p:spPr>
          <a:xfrm>
            <a:off x="3698844" y="1926454"/>
            <a:ext cx="5341997" cy="0"/>
          </a:xfrm>
          <a:prstGeom prst="line">
            <a:avLst/>
          </a:prstGeom>
          <a:ln w="38100">
            <a:solidFill>
              <a:srgbClr val="23E148"/>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A0A469C-0EFB-49A1-B413-D9D4D0BE619B}"/>
              </a:ext>
            </a:extLst>
          </p:cNvPr>
          <p:cNvSpPr txBox="1"/>
          <p:nvPr/>
        </p:nvSpPr>
        <p:spPr>
          <a:xfrm>
            <a:off x="3584018" y="1551266"/>
            <a:ext cx="7107971" cy="369332"/>
          </a:xfrm>
          <a:prstGeom prst="rect">
            <a:avLst/>
          </a:prstGeom>
          <a:noFill/>
        </p:spPr>
        <p:txBody>
          <a:bodyPr wrap="none" rtlCol="0">
            <a:spAutoFit/>
          </a:bodyPr>
          <a:lstStyle/>
          <a:p>
            <a:r>
              <a:rPr lang="en-US"/>
              <a:t>Resume Hold Notifications 7/1, 7/8, 7/15, 7/29, 8/5, 8/12, 8/19, 8/26, 9/2</a:t>
            </a:r>
          </a:p>
        </p:txBody>
      </p:sp>
    </p:spTree>
    <p:extLst>
      <p:ext uri="{BB962C8B-B14F-4D97-AF65-F5344CB8AC3E}">
        <p14:creationId xmlns:p14="http://schemas.microsoft.com/office/powerpoint/2010/main" val="606728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36C55-E54F-4095-A3C4-1ED6E9202FDD}"/>
              </a:ext>
            </a:extLst>
          </p:cNvPr>
          <p:cNvSpPr>
            <a:spLocks noGrp="1"/>
          </p:cNvSpPr>
          <p:nvPr>
            <p:ph type="title"/>
          </p:nvPr>
        </p:nvSpPr>
        <p:spPr/>
        <p:txBody>
          <a:bodyPr/>
          <a:lstStyle/>
          <a:p>
            <a:r>
              <a:rPr lang="en-US"/>
              <a:t>Notices &amp; Notifications</a:t>
            </a:r>
          </a:p>
        </p:txBody>
      </p:sp>
      <p:sp>
        <p:nvSpPr>
          <p:cNvPr id="3" name="Content Placeholder 2">
            <a:extLst>
              <a:ext uri="{FF2B5EF4-FFF2-40B4-BE49-F238E27FC236}">
                <a16:creationId xmlns:a16="http://schemas.microsoft.com/office/drawing/2014/main" id="{604B6D94-B80E-4594-B021-D56BF0100B8B}"/>
              </a:ext>
            </a:extLst>
          </p:cNvPr>
          <p:cNvSpPr>
            <a:spLocks noGrp="1"/>
          </p:cNvSpPr>
          <p:nvPr>
            <p:ph idx="1"/>
          </p:nvPr>
        </p:nvSpPr>
        <p:spPr>
          <a:xfrm>
            <a:off x="838200" y="1825625"/>
            <a:ext cx="10789356" cy="4789664"/>
          </a:xfrm>
        </p:spPr>
        <p:txBody>
          <a:bodyPr>
            <a:normAutofit fontScale="92500" lnSpcReduction="20000"/>
          </a:bodyPr>
          <a:lstStyle/>
          <a:p>
            <a:pPr marL="0" indent="0">
              <a:buNone/>
            </a:pPr>
            <a:r>
              <a:rPr lang="en-US"/>
              <a:t>1</a:t>
            </a:r>
            <a:r>
              <a:rPr lang="en-US" baseline="30000"/>
              <a:t>st</a:t>
            </a:r>
            <a:r>
              <a:rPr lang="en-US"/>
              <a:t> Overdue (send at 14 days instead of 7 days overdue)</a:t>
            </a:r>
          </a:p>
          <a:p>
            <a:pPr marL="0" indent="0">
              <a:buNone/>
            </a:pPr>
            <a:r>
              <a:rPr lang="en-US" sz="2200" i="1"/>
              <a:t>Text Notice:</a:t>
            </a:r>
          </a:p>
          <a:p>
            <a:pPr marL="457200" lvl="1" indent="0">
              <a:buNone/>
            </a:pPr>
            <a:r>
              <a:rPr lang="en-US" sz="1900"/>
              <a:t>You have overdue library item(s). Please disregard this notice if you returned your material in the past week; items are quarantined before </a:t>
            </a:r>
            <a:r>
              <a:rPr lang="en-US" sz="1900" err="1"/>
              <a:t>checkin</a:t>
            </a:r>
            <a:r>
              <a:rPr lang="en-US" sz="1900"/>
              <a:t>.</a:t>
            </a:r>
            <a:endParaRPr lang="en-US" sz="1900" i="1"/>
          </a:p>
          <a:p>
            <a:pPr marL="0" indent="0">
              <a:buNone/>
            </a:pPr>
            <a:r>
              <a:rPr lang="en-US" sz="2200" i="1"/>
              <a:t>Email Notice:</a:t>
            </a:r>
          </a:p>
          <a:p>
            <a:pPr marL="457200" lvl="1" indent="0">
              <a:buNone/>
            </a:pPr>
            <a:r>
              <a:rPr lang="en-US" sz="1900"/>
              <a:t>**1ST OVERDUE NOTICE**</a:t>
            </a:r>
          </a:p>
          <a:p>
            <a:pPr marL="457200" lvl="1" indent="0">
              <a:buNone/>
            </a:pPr>
            <a:r>
              <a:rPr lang="en-US" sz="1900"/>
              <a:t>Please disregard this notice if you returned your material in the past week. All material is held in quarantine before being checked in.</a:t>
            </a:r>
          </a:p>
          <a:p>
            <a:pPr marL="457200" lvl="1" indent="0">
              <a:buNone/>
            </a:pPr>
            <a:r>
              <a:rPr lang="en-US" sz="1900"/>
              <a:t>The following item(s) are now overdue.  Please return the item(s) below to avoid potential fines.</a:t>
            </a:r>
          </a:p>
          <a:p>
            <a:pPr marL="457200" lvl="1" indent="0">
              <a:buNone/>
            </a:pPr>
            <a:r>
              <a:rPr lang="en-US" sz="1900"/>
              <a:t>Thank you!</a:t>
            </a:r>
            <a:br>
              <a:rPr lang="en-US" sz="1900"/>
            </a:br>
            <a:r>
              <a:rPr lang="en-US" sz="1900"/>
              <a:t>**Do not reply to this email**</a:t>
            </a:r>
          </a:p>
          <a:p>
            <a:pPr marL="0" indent="0">
              <a:buNone/>
            </a:pPr>
            <a:r>
              <a:rPr lang="en-US" sz="2200" i="1"/>
              <a:t>Print Notice (will not be printed/mailed until at least August):</a:t>
            </a:r>
          </a:p>
          <a:p>
            <a:pPr marL="457200" lvl="1" indent="0">
              <a:buNone/>
            </a:pPr>
            <a:r>
              <a:rPr lang="en-US" sz="1900"/>
              <a:t>Please disregard this notice if you returned your material in the past week. all material is held in quarantine before being checked in.</a:t>
            </a:r>
          </a:p>
          <a:p>
            <a:pPr marL="457200" lvl="1" indent="0">
              <a:buNone/>
            </a:pPr>
            <a:r>
              <a:rPr lang="en-US" sz="1900"/>
              <a:t>The following item(s) are now overdue.  Please return the item(s) below to avoid potential fines.</a:t>
            </a:r>
            <a:br>
              <a:rPr lang="en-US" sz="1900"/>
            </a:br>
            <a:r>
              <a:rPr lang="en-US" sz="1900"/>
              <a:t>Thank you!</a:t>
            </a:r>
          </a:p>
          <a:p>
            <a:pPr marL="457200" lvl="1" indent="0">
              <a:buNone/>
            </a:pPr>
            <a:r>
              <a:rPr lang="en-US" sz="1900"/>
              <a:t>Did you know that you can opt in to receive notices like these via email or text? Contact your library for additional information, or to change your preferences.</a:t>
            </a:r>
          </a:p>
          <a:p>
            <a:pPr marL="0" indent="0">
              <a:buNone/>
            </a:pPr>
            <a:endParaRPr lang="en-US" sz="2000" i="1"/>
          </a:p>
          <a:p>
            <a:pPr marL="0" indent="0">
              <a:buNone/>
            </a:pPr>
            <a:endParaRPr lang="en-US" sz="2000" i="1"/>
          </a:p>
          <a:p>
            <a:pPr marL="0" indent="0">
              <a:buNone/>
            </a:pPr>
            <a:endParaRPr lang="en-US" sz="2400"/>
          </a:p>
        </p:txBody>
      </p:sp>
      <p:sp>
        <p:nvSpPr>
          <p:cNvPr id="4" name="Slide Number Placeholder 3">
            <a:extLst>
              <a:ext uri="{FF2B5EF4-FFF2-40B4-BE49-F238E27FC236}">
                <a16:creationId xmlns:a16="http://schemas.microsoft.com/office/drawing/2014/main" id="{6DFB7FF5-F740-4DBF-A4AB-B8EA470DE590}"/>
              </a:ext>
            </a:extLst>
          </p:cNvPr>
          <p:cNvSpPr>
            <a:spLocks noGrp="1"/>
          </p:cNvSpPr>
          <p:nvPr>
            <p:ph type="sldNum" sz="quarter" idx="12"/>
          </p:nvPr>
        </p:nvSpPr>
        <p:spPr/>
        <p:txBody>
          <a:bodyPr/>
          <a:lstStyle/>
          <a:p>
            <a:fld id="{B2E8E252-A4C9-4825-B6A7-DD4A52002440}" type="slidenum">
              <a:rPr lang="en-US" smtClean="0"/>
              <a:t>9</a:t>
            </a:fld>
            <a:endParaRPr lang="en-US"/>
          </a:p>
        </p:txBody>
      </p:sp>
      <p:sp>
        <p:nvSpPr>
          <p:cNvPr id="5" name="TextBox 4">
            <a:extLst>
              <a:ext uri="{FF2B5EF4-FFF2-40B4-BE49-F238E27FC236}">
                <a16:creationId xmlns:a16="http://schemas.microsoft.com/office/drawing/2014/main" id="{079E2900-0286-4EA4-B326-0FEFD59F25E9}"/>
              </a:ext>
            </a:extLst>
          </p:cNvPr>
          <p:cNvSpPr txBox="1"/>
          <p:nvPr/>
        </p:nvSpPr>
        <p:spPr>
          <a:xfrm>
            <a:off x="838200" y="1321356"/>
            <a:ext cx="5504584" cy="369332"/>
          </a:xfrm>
          <a:prstGeom prst="rect">
            <a:avLst/>
          </a:prstGeom>
          <a:noFill/>
        </p:spPr>
        <p:txBody>
          <a:bodyPr wrap="none" rtlCol="0">
            <a:spAutoFit/>
          </a:bodyPr>
          <a:lstStyle/>
          <a:p>
            <a:r>
              <a:rPr lang="en-US">
                <a:hlinkClick r:id="rId3"/>
              </a:rPr>
              <a:t>https://support.swanlibraries.net/documentation/64674</a:t>
            </a:r>
            <a:endParaRPr lang="en-US"/>
          </a:p>
        </p:txBody>
      </p:sp>
      <p:sp>
        <p:nvSpPr>
          <p:cNvPr id="6" name="TextBox 5">
            <a:extLst>
              <a:ext uri="{FF2B5EF4-FFF2-40B4-BE49-F238E27FC236}">
                <a16:creationId xmlns:a16="http://schemas.microsoft.com/office/drawing/2014/main" id="{87496AD0-9023-4A5E-A5C4-9DF876398470}"/>
              </a:ext>
            </a:extLst>
          </p:cNvPr>
          <p:cNvSpPr txBox="1"/>
          <p:nvPr/>
        </p:nvSpPr>
        <p:spPr>
          <a:xfrm>
            <a:off x="7176654" y="121027"/>
            <a:ext cx="4576329" cy="1200329"/>
          </a:xfrm>
          <a:prstGeom prst="rect">
            <a:avLst/>
          </a:prstGeom>
          <a:solidFill>
            <a:schemeClr val="accent4">
              <a:lumMod val="20000"/>
              <a:lumOff val="80000"/>
            </a:schemeClr>
          </a:solidFill>
        </p:spPr>
        <p:txBody>
          <a:bodyPr wrap="square" rtlCol="0">
            <a:spAutoFit/>
          </a:bodyPr>
          <a:lstStyle/>
          <a:p>
            <a:r>
              <a:rPr lang="en-US"/>
              <a:t>For Fine Free libraries who are blocking patrons based on number of items immediately overdue, review impact of quarantine. If desired, limits can be modified.</a:t>
            </a:r>
          </a:p>
        </p:txBody>
      </p:sp>
      <p:sp>
        <p:nvSpPr>
          <p:cNvPr id="7" name="Arrow: Left 6">
            <a:extLst>
              <a:ext uri="{FF2B5EF4-FFF2-40B4-BE49-F238E27FC236}">
                <a16:creationId xmlns:a16="http://schemas.microsoft.com/office/drawing/2014/main" id="{F6EE6670-4BCF-4015-8CD1-A1A80F804C99}"/>
              </a:ext>
            </a:extLst>
          </p:cNvPr>
          <p:cNvSpPr/>
          <p:nvPr/>
        </p:nvSpPr>
        <p:spPr>
          <a:xfrm>
            <a:off x="8369733" y="1321356"/>
            <a:ext cx="3539547" cy="1325563"/>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With libraries reopening, do we want to move back to 7 days? </a:t>
            </a:r>
          </a:p>
        </p:txBody>
      </p:sp>
    </p:spTree>
    <p:extLst>
      <p:ext uri="{BB962C8B-B14F-4D97-AF65-F5344CB8AC3E}">
        <p14:creationId xmlns:p14="http://schemas.microsoft.com/office/powerpoint/2010/main" val="2673016728"/>
      </p:ext>
    </p:extLst>
  </p:cSld>
  <p:clrMapOvr>
    <a:masterClrMapping/>
  </p:clrMapOvr>
</p:sld>
</file>

<file path=ppt/theme/theme1.xml><?xml version="1.0" encoding="utf-8"?>
<a:theme xmlns:a="http://schemas.openxmlformats.org/drawingml/2006/main" name="SWAN 2016 Theme 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WAN 2016 Theme 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WAN 2016 Theme 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3f1bf54-b3b9-4f6e-ab24-51a0268d9c4c">
      <UserInfo>
        <DisplayName>Aaron Skog</DisplayName>
        <AccountId>32</AccountId>
        <AccountType/>
      </UserInfo>
      <UserInfo>
        <DisplayName>Steven Schlewitt</DisplayName>
        <AccountId>13</AccountId>
        <AccountType/>
      </UserInfo>
      <UserInfo>
        <DisplayName>Robin Hofstetter</DisplayName>
        <AccountId>55</AccountId>
        <AccountType/>
      </UserInfo>
      <UserInfo>
        <DisplayName>Tara Wood</DisplayName>
        <AccountId>49</AccountId>
        <AccountType/>
      </UserInfo>
      <UserInfo>
        <DisplayName>Scott Brandwein</DisplayName>
        <AccountId>35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325545373AF7429C682A8902065AFA" ma:contentTypeVersion="12" ma:contentTypeDescription="Create a new document." ma:contentTypeScope="" ma:versionID="786eac4f55bfa3846a5fab7f4365477a">
  <xsd:schema xmlns:xsd="http://www.w3.org/2001/XMLSchema" xmlns:xs="http://www.w3.org/2001/XMLSchema" xmlns:p="http://schemas.microsoft.com/office/2006/metadata/properties" xmlns:ns2="6d2841a4-3d51-4a73-8a6d-9ab7925a3ac0" xmlns:ns3="13f1bf54-b3b9-4f6e-ab24-51a0268d9c4c" targetNamespace="http://schemas.microsoft.com/office/2006/metadata/properties" ma:root="true" ma:fieldsID="88aebb3349aa3a5d7c3ba22662713642" ns2:_="" ns3:_="">
    <xsd:import namespace="6d2841a4-3d51-4a73-8a6d-9ab7925a3ac0"/>
    <xsd:import namespace="13f1bf54-b3b9-4f6e-ab24-51a0268d9c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841a4-3d51-4a73-8a6d-9ab7925a3a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f1bf54-b3b9-4f6e-ab24-51a0268d9c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940CB9-14F4-444C-A940-655AC84659F8}">
  <ds:schemaRefs>
    <ds:schemaRef ds:uri="http://schemas.microsoft.com/sharepoint/v3/contenttype/forms"/>
  </ds:schemaRefs>
</ds:datastoreItem>
</file>

<file path=customXml/itemProps2.xml><?xml version="1.0" encoding="utf-8"?>
<ds:datastoreItem xmlns:ds="http://schemas.openxmlformats.org/officeDocument/2006/customXml" ds:itemID="{30837D9C-461D-4ADD-AAFB-78962624FA42}">
  <ds:schemaRefs>
    <ds:schemaRef ds:uri="http://purl.org/dc/terms/"/>
    <ds:schemaRef ds:uri="http://schemas.openxmlformats.org/package/2006/metadata/core-properties"/>
    <ds:schemaRef ds:uri="http://schemas.microsoft.com/office/2006/documentManagement/types"/>
    <ds:schemaRef ds:uri="13f1bf54-b3b9-4f6e-ab24-51a0268d9c4c"/>
    <ds:schemaRef ds:uri="http://purl.org/dc/elements/1.1/"/>
    <ds:schemaRef ds:uri="http://schemas.microsoft.com/office/2006/metadata/properties"/>
    <ds:schemaRef ds:uri="http://schemas.microsoft.com/office/infopath/2007/PartnerControls"/>
    <ds:schemaRef ds:uri="6d2841a4-3d51-4a73-8a6d-9ab7925a3ac0"/>
    <ds:schemaRef ds:uri="http://www.w3.org/XML/1998/namespace"/>
    <ds:schemaRef ds:uri="http://purl.org/dc/dcmitype/"/>
  </ds:schemaRefs>
</ds:datastoreItem>
</file>

<file path=customXml/itemProps3.xml><?xml version="1.0" encoding="utf-8"?>
<ds:datastoreItem xmlns:ds="http://schemas.openxmlformats.org/officeDocument/2006/customXml" ds:itemID="{8289B5A5-EA42-4867-A8B9-8E99B53CC7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2841a4-3d51-4a73-8a6d-9ab7925a3ac0"/>
    <ds:schemaRef ds:uri="13f1bf54-b3b9-4f6e-ab24-51a0268d9c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TotalTime>
  <Words>1793</Words>
  <Application>Microsoft Office PowerPoint</Application>
  <PresentationFormat>Widescreen</PresentationFormat>
  <Paragraphs>321</Paragraphs>
  <Slides>32</Slides>
  <Notes>26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Arial</vt:lpstr>
      <vt:lpstr>Calibri</vt:lpstr>
      <vt:lpstr>Calibri Light</vt:lpstr>
      <vt:lpstr>Franklin Gothic Book</vt:lpstr>
      <vt:lpstr>Ink Free</vt:lpstr>
      <vt:lpstr>Wingdings</vt:lpstr>
      <vt:lpstr>SWAN 2016 Theme PowerPoint</vt:lpstr>
      <vt:lpstr>1_SWAN 2016 Theme PowerPoint</vt:lpstr>
      <vt:lpstr>2_SWAN 2016 Theme PowerPoint</vt:lpstr>
      <vt:lpstr>PowerPoint Presentation</vt:lpstr>
      <vt:lpstr>SWAN Poolside Chat</vt:lpstr>
      <vt:lpstr>We sprung a leak! Turning on the resource sharing hose…</vt:lpstr>
      <vt:lpstr>Topics</vt:lpstr>
      <vt:lpstr>Action Recap &amp; Reminders</vt:lpstr>
      <vt:lpstr>Libraries Reopening</vt:lpstr>
      <vt:lpstr>Library Services Recap https://support.swanlibraries.net/node/75665</vt:lpstr>
      <vt:lpstr>6/23 - Timeline for restart of ILL/RBP</vt:lpstr>
      <vt:lpstr>Notices &amp; Notifications</vt:lpstr>
      <vt:lpstr>1st Overdue Poll – what is your preference?</vt:lpstr>
      <vt:lpstr>Clean Hold Shelf</vt:lpstr>
      <vt:lpstr>Restarting Hold Pick-Up Notices</vt:lpstr>
      <vt:lpstr>Managing Holds – progress is being made</vt:lpstr>
      <vt:lpstr>Holds Placed (Sample Library &amp; All SWAN)</vt:lpstr>
      <vt:lpstr>Resource Sharing Poll – do you want an option before August 12 or Sept 9?</vt:lpstr>
      <vt:lpstr>Optional Workflows Tools for Quality Control</vt:lpstr>
      <vt:lpstr>Reminder - Handling Material - staff experience</vt:lpstr>
      <vt:lpstr>QUARANTINE User</vt:lpstr>
      <vt:lpstr>CURBSIDE User</vt:lpstr>
      <vt:lpstr>Curbside checkout processing – staff experience</vt:lpstr>
      <vt:lpstr>Example: CURBSIDE Checkout Process</vt:lpstr>
      <vt:lpstr>Updating Online Patron User Records</vt:lpstr>
      <vt:lpstr>L2 – RAILS Relaunch in mid-August</vt:lpstr>
      <vt:lpstr>EBSCO Databases SWAN Group Purchase Update</vt:lpstr>
      <vt:lpstr>Checkouts March 1-July 3 (excluding weekends)</vt:lpstr>
      <vt:lpstr>Check-ins – March 1- July 3 (excluding weekends)</vt:lpstr>
      <vt:lpstr>Checkouts May 1-July 3(excluding weekends)</vt:lpstr>
      <vt:lpstr>Check-ins – May 1 – July 3 (excluding weekends)</vt:lpstr>
      <vt:lpstr>Circulation Comparison – Last 2 weeks in June 2019 vs 2020</vt:lpstr>
      <vt:lpstr>Checkouts in last 14 days – Snapshot 7/6</vt:lpstr>
      <vt:lpstr>Library Check List  https://support.swanlibraries.net/documentation/71031</vt:lpstr>
      <vt:lpstr>Questions &amp; Follow-up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Dawne Tortorella</dc:creator>
  <cp:lastModifiedBy>Dawne Tortorella</cp:lastModifiedBy>
  <cp:revision>2</cp:revision>
  <cp:lastPrinted>2020-07-07T22:18:17Z</cp:lastPrinted>
  <dcterms:created xsi:type="dcterms:W3CDTF">2020-07-07T15:05:54Z</dcterms:created>
  <dcterms:modified xsi:type="dcterms:W3CDTF">2020-07-07T22:21:23Z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0x01010069325545373AF7429C682A8902065AFA</vt:lpwstr>
  </property>
</Properties>
</file>