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1" r:id="rId5"/>
    <p:sldMasterId id="2147483700" r:id="rId6"/>
  </p:sldMasterIdLst>
  <p:notesMasterIdLst>
    <p:notesMasterId r:id="rId30"/>
  </p:notesMasterIdLst>
  <p:sldIdLst>
    <p:sldId id="256" r:id="rId7"/>
    <p:sldId id="616" r:id="rId8"/>
    <p:sldId id="2629" r:id="rId9"/>
    <p:sldId id="2626" r:id="rId10"/>
    <p:sldId id="2633" r:id="rId11"/>
    <p:sldId id="2636" r:id="rId12"/>
    <p:sldId id="2634" r:id="rId13"/>
    <p:sldId id="2625" r:id="rId14"/>
    <p:sldId id="2628" r:id="rId15"/>
    <p:sldId id="2630" r:id="rId16"/>
    <p:sldId id="2627" r:id="rId17"/>
    <p:sldId id="2631" r:id="rId18"/>
    <p:sldId id="2624" r:id="rId19"/>
    <p:sldId id="2632" r:id="rId20"/>
    <p:sldId id="2612" r:id="rId21"/>
    <p:sldId id="2611" r:id="rId22"/>
    <p:sldId id="2622" r:id="rId23"/>
    <p:sldId id="631" r:id="rId24"/>
    <p:sldId id="265" r:id="rId25"/>
    <p:sldId id="630" r:id="rId26"/>
    <p:sldId id="600" r:id="rId27"/>
    <p:sldId id="2621" r:id="rId28"/>
    <p:sldId id="2623" r:id="rId29"/>
  </p:sldIdLst>
  <p:sldSz cx="12192000" cy="6858000"/>
  <p:notesSz cx="6950075" cy="9167813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&amp; Agenda" id="{99966787-49D5-4DC8-8975-7CCA8BFF1AB9}">
          <p14:sldIdLst>
            <p14:sldId id="256"/>
            <p14:sldId id="616"/>
          </p14:sldIdLst>
        </p14:section>
        <p14:section name="SWAN100" id="{92495B9C-E7FD-4BC0-BB2B-05A855919235}">
          <p14:sldIdLst>
            <p14:sldId id="2629"/>
            <p14:sldId id="2626"/>
          </p14:sldIdLst>
        </p14:section>
        <p14:section name="SWAN Events" id="{DCFD9C22-9A6A-46C6-98CF-7F10680BF160}">
          <p14:sldIdLst>
            <p14:sldId id="2633"/>
            <p14:sldId id="2636"/>
          </p14:sldIdLst>
        </p14:section>
        <p14:section name="Special Profiles" id="{D39586A3-CAB8-44EB-95AE-9BEF4D3A2E2F}">
          <p14:sldIdLst>
            <p14:sldId id="2634"/>
          </p14:sldIdLst>
        </p14:section>
        <p14:section name="Stats" id="{E25F9EC5-DDC0-4E90-B792-AECEBB35D520}">
          <p14:sldIdLst>
            <p14:sldId id="2625"/>
            <p14:sldId id="2628"/>
            <p14:sldId id="2630"/>
            <p14:sldId id="2627"/>
          </p14:sldIdLst>
        </p14:section>
        <p14:section name="Curbside Process" id="{22A0ABE8-74D8-442C-8C22-7A371B8D0A27}">
          <p14:sldIdLst>
            <p14:sldId id="2631"/>
            <p14:sldId id="2624"/>
            <p14:sldId id="2632"/>
            <p14:sldId id="2612"/>
            <p14:sldId id="2611"/>
            <p14:sldId id="2622"/>
          </p14:sldIdLst>
        </p14:section>
        <p14:section name="Aspen" id="{B42FE113-661D-4453-8D2B-53787707BEAF}">
          <p14:sldIdLst>
            <p14:sldId id="631"/>
            <p14:sldId id="265"/>
            <p14:sldId id="630"/>
            <p14:sldId id="600"/>
            <p14:sldId id="2621"/>
          </p14:sldIdLst>
        </p14:section>
        <p14:section name="Happy Holidays" id="{A4CC3EC3-1ED1-434F-918C-045657A84EDF}">
          <p14:sldIdLst>
            <p14:sldId id="26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wne Tortorella" initials="DT" lastIdx="1" clrIdx="0">
    <p:extLst>
      <p:ext uri="{19B8F6BF-5375-455C-9EA6-DF929625EA0E}">
        <p15:presenceInfo xmlns:p15="http://schemas.microsoft.com/office/powerpoint/2012/main" userId="S::dawne@swanlibraries.net::c8c2eb00-5405-408b-8d6c-7d3ca73f2e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48D"/>
    <a:srgbClr val="E0B54D"/>
    <a:srgbClr val="4472C4"/>
    <a:srgbClr val="39B6CE"/>
    <a:srgbClr val="2ED7A1"/>
    <a:srgbClr val="23E148"/>
    <a:srgbClr val="33D2C5"/>
    <a:srgbClr val="3BABCC"/>
    <a:srgbClr val="B62B28"/>
    <a:srgbClr val="9E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5C1B7-B41F-48E1-B79F-C44A3F09F4B8}" v="18" dt="2020-12-16T14:19:23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212479" cy="482981"/>
          </a:xfrm>
          <a:prstGeom prst="rect">
            <a:avLst/>
          </a:prstGeom>
        </p:spPr>
        <p:txBody>
          <a:bodyPr vert="horz" lIns="97308" tIns="48654" rIns="97308" bIns="4865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99218" y="5"/>
            <a:ext cx="3212479" cy="482981"/>
          </a:xfrm>
          <a:prstGeom prst="rect">
            <a:avLst/>
          </a:prstGeom>
        </p:spPr>
        <p:txBody>
          <a:bodyPr vert="horz" lIns="97308" tIns="48654" rIns="97308" bIns="48654" rtlCol="0"/>
          <a:lstStyle>
            <a:lvl1pPr algn="r">
              <a:defRPr sz="1400"/>
            </a:lvl1pPr>
          </a:lstStyle>
          <a:p>
            <a:fld id="{59FDD38E-B3A6-4124-9A81-90EA4989D48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1203325"/>
            <a:ext cx="5772150" cy="3248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08" tIns="48654" rIns="97308" bIns="486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41342" y="4632613"/>
            <a:ext cx="5930731" cy="3790319"/>
          </a:xfrm>
          <a:prstGeom prst="rect">
            <a:avLst/>
          </a:prstGeom>
        </p:spPr>
        <p:txBody>
          <a:bodyPr vert="horz" lIns="97308" tIns="48654" rIns="97308" bIns="4865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43225"/>
            <a:ext cx="3212479" cy="482980"/>
          </a:xfrm>
          <a:prstGeom prst="rect">
            <a:avLst/>
          </a:prstGeom>
        </p:spPr>
        <p:txBody>
          <a:bodyPr vert="horz" lIns="97308" tIns="48654" rIns="97308" bIns="4865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99218" y="9143225"/>
            <a:ext cx="3212479" cy="482980"/>
          </a:xfrm>
          <a:prstGeom prst="rect">
            <a:avLst/>
          </a:prstGeom>
        </p:spPr>
        <p:txBody>
          <a:bodyPr vert="horz" lIns="97308" tIns="48654" rIns="97308" bIns="48654" rtlCol="0" anchor="b"/>
          <a:lstStyle>
            <a:lvl1pPr algn="r">
              <a:defRPr sz="1400"/>
            </a:lvl1pPr>
          </a:lstStyle>
          <a:p>
            <a:fld id="{B147AC19-F7E6-4684-8584-99BB39F5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71149">
              <a:defRPr/>
            </a:pPr>
            <a:fld id="{B147AC19-F7E6-4684-8584-99BB39F5AFFB}" type="slidenum">
              <a:rPr lang="en-US" sz="1100">
                <a:solidFill>
                  <a:prstClr val="black"/>
                </a:solidFill>
                <a:latin typeface="Calibri" panose="020F0502020204030204"/>
              </a:rPr>
              <a:pPr defTabSz="871149">
                <a:defRPr/>
              </a:pPr>
              <a:t>1</a:t>
            </a:fld>
            <a:endParaRPr lang="en-US" sz="11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988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set up 1 </a:t>
            </a:r>
            <a:r>
              <a:rPr lang="en-US" err="1"/>
              <a:t>consortial</a:t>
            </a:r>
            <a:r>
              <a:rPr lang="en-US"/>
              <a:t> catalog and 4 library instances we selected based on testing needs. St. Charles – has all the resources. Oak Park – branches. Elmwood Park – representative in terms of size and collections for the majority of our libraries. National – academic library.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D2593-6BE7-4101-A4E8-93605D53601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326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09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28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9207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5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080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7705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57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174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406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732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526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3630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733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8912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44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415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E34FA5FB-2B4C-498A-8862-7A63550B07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9617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nimal, swan, bird, duck&#10;&#10;Description automatically generated">
            <a:extLst>
              <a:ext uri="{FF2B5EF4-FFF2-40B4-BE49-F238E27FC236}">
                <a16:creationId xmlns:a16="http://schemas.microsoft.com/office/drawing/2014/main" id="{C5958A28-DA76-4BA1-80E9-8D6568DEEE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CE01C3-9299-4707-8BD9-87B3F229C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SWAN </a:t>
            </a:r>
            <a:r>
              <a:rPr lang="en-US" err="1"/>
              <a:t>eXpo</a:t>
            </a:r>
            <a:r>
              <a:rPr lang="en-US"/>
              <a:t> 2020 Web Series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7FF73-2FF1-4DF3-AF2A-475C3138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animal, swan, bird, duck&#10;&#10;Description automatically generated">
            <a:extLst>
              <a:ext uri="{FF2B5EF4-FFF2-40B4-BE49-F238E27FC236}">
                <a16:creationId xmlns:a16="http://schemas.microsoft.com/office/drawing/2014/main" id="{7EA1F98E-30EC-4A20-A6F1-D21B4101F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2112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NUL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75" y="6356350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73E4E7-0AE4-4A90-BFD5-DB3724B6815E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E8E252-A4C9-4825-B6A7-DD4A52002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0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75" y="6356350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73E4E7-0AE4-4A90-BFD5-DB3724B6815E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E8E252-A4C9-4825-B6A7-DD4A52002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75" y="6356350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73E4E7-0AE4-4A90-BFD5-DB3724B6815E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E8E252-A4C9-4825-B6A7-DD4A52002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6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p/poll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NUL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s8.formsite.com/SWANServices/yzt7btkgmo/index.html?159501881290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hyperlink" Target="https://www.railslibraries.info/services/deliveryhelp" TargetMode="External"/><Relationship Id="rId4" Type="http://schemas.openxmlformats.org/officeDocument/2006/relationships/hyperlink" Target="https://www.railslibraries.info/node/add/days-clos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wanlibraries.net/members/library-services-statu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freeimageslive.co.uk/free_stock_image/balloons-white-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wanlibraries.net/aspen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6" Type="http://schemas.openxmlformats.org/officeDocument/2006/relationships/hyperlink" Target="https://catalog.aacpl.net/" TargetMode="External"/><Relationship Id="rId5" Type="http://schemas.openxmlformats.org/officeDocument/2006/relationships/hyperlink" Target="https://catalog.aspencat.info/" TargetMode="External"/><Relationship Id="rId4" Type="http://schemas.openxmlformats.org/officeDocument/2006/relationships/hyperlink" Target="https://libcat.arlingtonva.us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flickr.com/photos/willmontague/418268132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pixabay.com/en/post-it-memo-pin-stamp-304723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berdriveillinois.com/departments/index/register/volume44/register_volume44_issue_48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563"/>
            <a:ext cx="12189023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75" y="930563"/>
            <a:ext cx="7983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</a:rPr>
              <a:t>SWAN Fireside Chat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EB8ED-49AB-428B-A1E6-4F7408004449}"/>
              </a:ext>
            </a:extLst>
          </p:cNvPr>
          <p:cNvSpPr txBox="1"/>
          <p:nvPr/>
        </p:nvSpPr>
        <p:spPr>
          <a:xfrm>
            <a:off x="1052598" y="5528450"/>
            <a:ext cx="689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December 15,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217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294A-C17A-46B3-9758-957DE3D2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v 2020 Circulation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80AC9-5C6C-43CD-BE6A-F1A7AAEE7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0386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BLUEcloud Analytics</a:t>
            </a:r>
          </a:p>
          <a:p>
            <a:r>
              <a:rPr lang="en-US" dirty="0"/>
              <a:t>SWAN Reports &gt; COVID-19 &gt; </a:t>
            </a:r>
            <a:br>
              <a:rPr lang="en-US" dirty="0"/>
            </a:br>
            <a:r>
              <a:rPr lang="en-US" dirty="0"/>
              <a:t>2019 v 2020 Comparison – Circulation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Your Library 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page in that section, Select your library from the drop-down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7E774-93E2-4BBD-96FE-D9C42C08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5FEFF9-C89C-4305-8FF7-E2529DD67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54" y="1825625"/>
            <a:ext cx="4780952" cy="397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619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7B939A-EFEE-4249-BEF2-ECCF290B81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455"/>
          <a:stretch/>
        </p:blipFill>
        <p:spPr>
          <a:xfrm>
            <a:off x="648381" y="944971"/>
            <a:ext cx="10895238" cy="57765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98FDD-38B7-492A-85CD-ED3F9034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81" y="282189"/>
            <a:ext cx="10895238" cy="1325563"/>
          </a:xfrm>
        </p:spPr>
        <p:txBody>
          <a:bodyPr/>
          <a:lstStyle/>
          <a:p>
            <a:r>
              <a:rPr lang="en-US" dirty="0"/>
              <a:t>Holds Placed February 2020 – November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8D74C-A7AE-4E8B-8031-D7B2CF1B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C7DC2-1D5C-4D12-B426-5DD2196F0118}"/>
              </a:ext>
            </a:extLst>
          </p:cNvPr>
          <p:cNvSpPr txBox="1"/>
          <p:nvPr/>
        </p:nvSpPr>
        <p:spPr>
          <a:xfrm>
            <a:off x="4589297" y="1373794"/>
            <a:ext cx="346723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84% of holds are placed by patrons</a:t>
            </a:r>
          </a:p>
          <a:p>
            <a:r>
              <a:rPr lang="en-US" dirty="0"/>
              <a:t>8% of those through mobile apps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102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47B0F-87C9-443C-82CE-192B899D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Curbside – Direct to Checkout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D30B0-D80D-422E-B411-67410E9D3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26" y="2298025"/>
            <a:ext cx="5526974" cy="4249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Make sure </a:t>
            </a:r>
            <a:r>
              <a:rPr lang="en-US" err="1"/>
              <a:t>WorkFlows</a:t>
            </a:r>
            <a:r>
              <a:rPr lang="en-US" dirty="0"/>
              <a:t> desktop config setting allows tabbed windows </a:t>
            </a:r>
            <a:br>
              <a:rPr lang="en-US" dirty="0"/>
            </a:br>
            <a:r>
              <a:rPr lang="en-US" sz="2000" dirty="0"/>
              <a:t>MENU: Preference &gt; Desktop &gt; Desktop Setup (check Tabbed windows)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Open Checkout wizard</a:t>
            </a:r>
            <a:r>
              <a:rPr lang="en-US"/>
              <a:t> 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Open </a:t>
            </a:r>
            <a:r>
              <a:rPr lang="en-US" dirty="0" err="1"/>
              <a:t>Checkin</a:t>
            </a:r>
            <a:r>
              <a:rPr lang="en-US" dirty="0"/>
              <a:t> wizard</a:t>
            </a:r>
            <a:r>
              <a:rPr lang="en-US"/>
              <a:t> 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 item for </a:t>
            </a:r>
            <a:r>
              <a:rPr lang="en-US" dirty="0" err="1"/>
              <a:t>checkin</a:t>
            </a:r>
            <a:r>
              <a:rPr lang="en-US" dirty="0"/>
              <a:t>, if hold is trapped then do following:</a:t>
            </a:r>
            <a:r>
              <a:rPr lang="en-US"/>
              <a:t> 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 User </a:t>
            </a:r>
            <a:r>
              <a:rPr lang="en-US"/>
              <a:t>ID from </a:t>
            </a:r>
            <a:r>
              <a:rPr lang="en-US" dirty="0"/>
              <a:t>Hold pop-up</a:t>
            </a:r>
            <a:r>
              <a:rPr lang="en-US"/>
              <a:t> 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Print hold slip/wrapper</a:t>
            </a:r>
            <a:r>
              <a:rPr lang="en-US"/>
              <a:t> 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78B32-0DF9-4165-A3C4-6A11E1FB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F11386-7C46-4DDC-B76E-B6907005547F}"/>
              </a:ext>
            </a:extLst>
          </p:cNvPr>
          <p:cNvSpPr txBox="1">
            <a:spLocks/>
          </p:cNvSpPr>
          <p:nvPr/>
        </p:nvSpPr>
        <p:spPr>
          <a:xfrm>
            <a:off x="6412743" y="2298025"/>
            <a:ext cx="5526973" cy="442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7"/>
            </a:pPr>
            <a:r>
              <a:rPr lang="en-US" dirty="0"/>
              <a:t>Go to Checkout screen </a:t>
            </a:r>
            <a:endParaRPr lang="en-US" sz="28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 dirty="0"/>
              <a:t>Paste in User ID </a:t>
            </a:r>
            <a:endParaRPr lang="en-US" sz="28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/>
              <a:t>Scan Item ID</a:t>
            </a:r>
            <a:endParaRPr lang="en-US" sz="28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 dirty="0"/>
              <a:t>Send Email receipt (if patron had an email on hold slip) </a:t>
            </a:r>
            <a:endParaRPr lang="en-US" sz="28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 dirty="0"/>
              <a:t>Put in "call" stack if no email </a:t>
            </a:r>
            <a:endParaRPr lang="en-US" sz="28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 dirty="0"/>
              <a:t>Click “Check Out To  New User” to clear screen before going back to process next item to fill a hold</a:t>
            </a:r>
            <a:endParaRPr lang="en-US" sz="2800" dirty="0"/>
          </a:p>
          <a:p>
            <a:pPr marL="914400" lvl="1" indent="-457200">
              <a:buFont typeface="+mj-lt"/>
              <a:buAutoNum type="arabicPeriod" startAt="7"/>
            </a:pPr>
            <a:r>
              <a:rPr lang="en-US" dirty="0"/>
              <a:t>Rinse/Repeat – toggling between Checkout and </a:t>
            </a:r>
            <a:r>
              <a:rPr lang="en-US" dirty="0" err="1"/>
              <a:t>Checkin</a:t>
            </a:r>
            <a:r>
              <a:rPr lang="en-US" dirty="0"/>
              <a:t> windows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FB6647-FB87-4EE3-84F1-76C099BB0B75}"/>
              </a:ext>
            </a:extLst>
          </p:cNvPr>
          <p:cNvSpPr txBox="1"/>
          <p:nvPr/>
        </p:nvSpPr>
        <p:spPr>
          <a:xfrm>
            <a:off x="838200" y="1373363"/>
            <a:ext cx="10628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are trapping holds and immediately checking out to the patron for pick-up in lobby or curbside, this work process can be awkward.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7373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2B31F-0B73-496A-B0A6-0F8B31DE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US" sz="4000"/>
              <a:t>Curbside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FA6B-44B0-4690-BF52-AAB5DCD93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1671568"/>
            <a:ext cx="6230113" cy="48958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Does your library offer curbside or in-lobby pick-up?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Is your library checking out before pick-up? If so:</a:t>
            </a:r>
          </a:p>
          <a:p>
            <a:pPr lvl="1"/>
            <a:r>
              <a:rPr lang="en-US" sz="2000" dirty="0"/>
              <a:t>Do you send email receipts?</a:t>
            </a:r>
          </a:p>
          <a:p>
            <a:pPr lvl="1"/>
            <a:r>
              <a:rPr lang="en-US" sz="2000" dirty="0"/>
              <a:t>Do you call patrons without an email address?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Do you rely on hold notifications to let patrons know to pick-up?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Do patrons check their online account status regularly?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Are you finding reciprocal borrowers picking up at your library?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Will your library continue to offer curbside service after pandemic?</a:t>
            </a:r>
          </a:p>
          <a:p>
            <a:r>
              <a:rPr lang="en-US" sz="2000" dirty="0"/>
              <a:t>What is working, what can we look at to make this process easier on staff?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D719C-C627-4F1E-A997-2027CAE5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0B806-0312-46CE-B660-2D545258ED2D}"/>
              </a:ext>
            </a:extLst>
          </p:cNvPr>
          <p:cNvSpPr txBox="1"/>
          <p:nvPr/>
        </p:nvSpPr>
        <p:spPr>
          <a:xfrm>
            <a:off x="4329791" y="7345240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thebluediamondgallery.com/handwriting/p/poll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 dirty="0">
              <a:solidFill>
                <a:srgbClr val="FFFFFF"/>
              </a:solidFill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A0D3DDB-6919-4E2E-BDE9-CDC56747C6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511" b="-2"/>
          <a:stretch/>
        </p:blipFill>
        <p:spPr>
          <a:xfrm>
            <a:off x="6018652" y="2633192"/>
            <a:ext cx="6170299" cy="42248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235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52C3-2759-4D7A-8A2B-E7F1C5F4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change happens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86AC-AC48-4122-899B-E6DAD2312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6979" cy="4438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Conduct</a:t>
            </a:r>
            <a:r>
              <a:rPr lang="en-US"/>
              <a:t> usability </a:t>
            </a:r>
            <a:r>
              <a:rPr lang="en-US" dirty="0"/>
              <a:t>research on process</a:t>
            </a:r>
          </a:p>
          <a:p>
            <a:r>
              <a:rPr lang="en-US" dirty="0"/>
              <a:t>Work with SirsiDynix on product development</a:t>
            </a:r>
          </a:p>
          <a:p>
            <a:r>
              <a:rPr lang="en-US" dirty="0"/>
              <a:t>Crystal will be examining these processes in the next few weeks with several libraries and sharing with the SirsiDynix product team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7461C-D7D1-46BA-89C2-C0DD3430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77D43-5673-4CD8-97AD-B3AC6AEE9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888" y="421820"/>
            <a:ext cx="5031982" cy="58419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2B6E25-ABE1-4194-A9F1-A4AD66C21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389" y="2320461"/>
            <a:ext cx="2476190" cy="400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6366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6DD2DAE-4B0F-4CA9-9C81-5D76A976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in Library Status?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12EE4F-E875-404F-B68A-D361611C2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3965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/>
              <a:t>Fill out SWAN Library Status Update &amp; Services Request Form</a:t>
            </a:r>
            <a:br>
              <a:rPr lang="en-US"/>
            </a:br>
            <a:r>
              <a:rPr lang="en-US">
                <a:hlinkClick r:id="rId3"/>
              </a:rPr>
              <a:t>https://fs8.formsite.com/SWANServices/yzt7btkgmo/index.html?1595018812906</a:t>
            </a:r>
            <a:r>
              <a:rPr lang="en-US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Update your library’s listing on the RAILS website</a:t>
            </a:r>
            <a:br>
              <a:rPr lang="en-US"/>
            </a:br>
            <a:r>
              <a:rPr lang="en-US">
                <a:hlinkClick r:id="rId4"/>
              </a:rPr>
              <a:t>https://www.railslibraries.info/node/add/days-closed</a:t>
            </a:r>
            <a:r>
              <a:rPr lang="en-US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If necessary, stop delivery – inform RAILS</a:t>
            </a:r>
            <a:br>
              <a:rPr lang="en-US"/>
            </a:br>
            <a:r>
              <a:rPr lang="en-US">
                <a:hlinkClick r:id="rId5"/>
              </a:rPr>
              <a:t>https://www.railslibraries.info/services/deliveryhelp</a:t>
            </a:r>
            <a:r>
              <a:rPr lang="en-US"/>
              <a:t>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9640A-527C-41E5-A41B-A84EDF5EC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1A86-8D6F-46C4-BDAF-2A09C32A4BCC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678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27751-4C73-4AF6-B5AF-A7BDB53C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813F8-1022-4670-AAA7-8D2D0486B3BB}"/>
              </a:ext>
            </a:extLst>
          </p:cNvPr>
          <p:cNvSpPr txBox="1"/>
          <p:nvPr/>
        </p:nvSpPr>
        <p:spPr>
          <a:xfrm>
            <a:off x="4672476" y="210416"/>
            <a:ext cx="641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3"/>
              </a:rPr>
              <a:t>https://support.swanlibraries.net/members/library-services-status</a:t>
            </a:r>
            <a:r>
              <a:rPr lang="en-US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C8114A-B5F6-457C-8036-A603E9F650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619" t="29365" r="4843"/>
          <a:stretch/>
        </p:blipFill>
        <p:spPr>
          <a:xfrm>
            <a:off x="3080657" y="799075"/>
            <a:ext cx="8949418" cy="5557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5BA8C33-EB51-4C8E-9692-0291820222F5}"/>
              </a:ext>
            </a:extLst>
          </p:cNvPr>
          <p:cNvSpPr/>
          <p:nvPr/>
        </p:nvSpPr>
        <p:spPr>
          <a:xfrm>
            <a:off x="3080657" y="2234067"/>
            <a:ext cx="1349829" cy="424542"/>
          </a:xfrm>
          <a:prstGeom prst="rect">
            <a:avLst/>
          </a:prstGeom>
          <a:noFill/>
          <a:ln w="41275">
            <a:solidFill>
              <a:srgbClr val="2394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57756C6-B12C-4BB3-924F-5F42EBFB6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481047"/>
            <a:ext cx="609600" cy="609600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8A599E7F-B88F-4EB3-BC59-18142FEEB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1025158"/>
            <a:ext cx="609600" cy="6096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9A66B7A0-81EA-4B0F-990E-AE1BFAD52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1569269"/>
            <a:ext cx="609600" cy="609600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85C55F84-735D-4A5A-9C41-B9CB5F624E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2113380"/>
            <a:ext cx="609600" cy="60960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9C7909EA-69EE-476A-8984-2B014A6A9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2657491"/>
            <a:ext cx="609600" cy="60960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9A273BE3-E885-4F9D-ADE9-78A945C0D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3201602"/>
            <a:ext cx="609600" cy="609600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F32F8AD0-DBF7-4FE7-8A2B-E1C1BFE0FD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3745713"/>
            <a:ext cx="609600" cy="609600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BC87B95E-E52B-45AB-84DA-135AB23BB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4289824"/>
            <a:ext cx="609600" cy="609600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2DA03CD3-A2AF-49DD-9FE3-FAA8DBCB20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4833935"/>
            <a:ext cx="609600" cy="609600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1CE720FB-0BC4-4FD6-B89D-B556C5AD8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5378046"/>
            <a:ext cx="609600" cy="609600"/>
          </a:xfrm>
          <a:prstGeom prst="rect">
            <a:avLst/>
          </a:prstGeom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EF65EC7E-77D5-4B5D-9435-A548E7E40C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0" y="5922153"/>
            <a:ext cx="609600" cy="6096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A2931BD-9201-4624-A1BF-4F0C4598B10E}"/>
              </a:ext>
            </a:extLst>
          </p:cNvPr>
          <p:cNvSpPr txBox="1"/>
          <p:nvPr/>
        </p:nvSpPr>
        <p:spPr>
          <a:xfrm>
            <a:off x="1069626" y="614409"/>
            <a:ext cx="1420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Academic Closed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399385-C0E0-4359-84E6-0AC9E9FB54A7}"/>
              </a:ext>
            </a:extLst>
          </p:cNvPr>
          <p:cNvSpPr txBox="1"/>
          <p:nvPr/>
        </p:nvSpPr>
        <p:spPr>
          <a:xfrm>
            <a:off x="1069626" y="1162688"/>
            <a:ext cx="1330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Academic Open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8E2E6F-83D3-487D-BBDB-14C873EA6549}"/>
              </a:ext>
            </a:extLst>
          </p:cNvPr>
          <p:cNvSpPr txBox="1"/>
          <p:nvPr/>
        </p:nvSpPr>
        <p:spPr>
          <a:xfrm>
            <a:off x="1069626" y="1710967"/>
            <a:ext cx="1962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Closed, Book Drop Open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D4C083-6550-416E-B124-C52BCEFB0CB9}"/>
              </a:ext>
            </a:extLst>
          </p:cNvPr>
          <p:cNvSpPr txBox="1"/>
          <p:nvPr/>
        </p:nvSpPr>
        <p:spPr>
          <a:xfrm>
            <a:off x="1069626" y="2259246"/>
            <a:ext cx="1180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Curbside only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95D19C-7FB2-499A-A344-3B204F97629A}"/>
              </a:ext>
            </a:extLst>
          </p:cNvPr>
          <p:cNvSpPr txBox="1"/>
          <p:nvPr/>
        </p:nvSpPr>
        <p:spPr>
          <a:xfrm>
            <a:off x="1069626" y="2807525"/>
            <a:ext cx="1964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Doors open, no curbside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AAC37D-0C47-42D3-A76A-902CBC875856}"/>
              </a:ext>
            </a:extLst>
          </p:cNvPr>
          <p:cNvSpPr txBox="1"/>
          <p:nvPr/>
        </p:nvSpPr>
        <p:spPr>
          <a:xfrm>
            <a:off x="1069626" y="3355804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Public Closed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E64EA3-417E-48C3-BA25-C37EC9001758}"/>
              </a:ext>
            </a:extLst>
          </p:cNvPr>
          <p:cNvSpPr txBox="1"/>
          <p:nvPr/>
        </p:nvSpPr>
        <p:spPr>
          <a:xfrm>
            <a:off x="1069626" y="3904083"/>
            <a:ext cx="106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Public Open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653355-0742-418E-BEA4-09CB6786716F}"/>
              </a:ext>
            </a:extLst>
          </p:cNvPr>
          <p:cNvSpPr txBox="1"/>
          <p:nvPr/>
        </p:nvSpPr>
        <p:spPr>
          <a:xfrm>
            <a:off x="1069626" y="4452362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School Closed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B5CBB9-4713-4FBB-99FA-65354283E213}"/>
              </a:ext>
            </a:extLst>
          </p:cNvPr>
          <p:cNvSpPr txBox="1"/>
          <p:nvPr/>
        </p:nvSpPr>
        <p:spPr>
          <a:xfrm>
            <a:off x="1069626" y="5000641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School Open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7D2F7E-0928-4EE8-B9B1-C4331BFCEFDB}"/>
              </a:ext>
            </a:extLst>
          </p:cNvPr>
          <p:cNvSpPr txBox="1"/>
          <p:nvPr/>
        </p:nvSpPr>
        <p:spPr>
          <a:xfrm>
            <a:off x="1069626" y="5548920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Special Closed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33177B-9BCB-4D75-BD44-F8C5D149BE18}"/>
              </a:ext>
            </a:extLst>
          </p:cNvPr>
          <p:cNvSpPr txBox="1"/>
          <p:nvPr/>
        </p:nvSpPr>
        <p:spPr>
          <a:xfrm>
            <a:off x="1069626" y="6097200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Special Open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2811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7B11-C760-4108-B7C0-E797858F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98BD1-2E95-45E5-8196-77AEFFB1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A4D3F1-70C9-4819-851C-931BFEF3D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291"/>
            <a:ext cx="12192000" cy="65014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987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3E42-573C-4D80-B178-C15EB37D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Aspen Pilot Project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069F4-AE16-40AF-9B19-7140D1E100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The pilot has officially kicked off! 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Based on the pilot, SWAN will recommend if we should move forward with a discovery platform migration to Aspen.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Welcome to our 7 pilot libraries, and thank you to everyone who applied.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824A3C-B8DF-49A7-A0E3-5564BEE58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8467" y="1253331"/>
            <a:ext cx="5181600" cy="4351338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>
                <a:solidFill>
                  <a:schemeClr val="tx1"/>
                </a:solidFill>
                <a:cs typeface="Calibri" panose="020F0502020204030204"/>
              </a:rPr>
            </a:br>
            <a:r>
              <a:rPr lang="en-US">
                <a:solidFill>
                  <a:schemeClr val="tx1"/>
                </a:solidFill>
                <a:cs typeface="Calibri" panose="020F0502020204030204"/>
              </a:rPr>
              <a:t>Pilot libraries</a:t>
            </a:r>
          </a:p>
          <a:p>
            <a:r>
              <a:rPr lang="en-US">
                <a:solidFill>
                  <a:schemeClr val="tx1"/>
                </a:solidFill>
              </a:rPr>
              <a:t>Chicago Ridge Public Library</a:t>
            </a:r>
          </a:p>
          <a:p>
            <a:r>
              <a:rPr lang="en-US">
                <a:solidFill>
                  <a:schemeClr val="tx1"/>
                </a:solidFill>
              </a:rPr>
              <a:t>Downers Grove Public Library</a:t>
            </a:r>
          </a:p>
          <a:p>
            <a:r>
              <a:rPr lang="en-US">
                <a:solidFill>
                  <a:schemeClr val="tx1"/>
                </a:solidFill>
              </a:rPr>
              <a:t>Oak Brook Public Library</a:t>
            </a:r>
          </a:p>
          <a:p>
            <a:r>
              <a:rPr lang="en-US">
                <a:solidFill>
                  <a:schemeClr val="tx1"/>
                </a:solidFill>
              </a:rPr>
              <a:t>Oak Park Public Library</a:t>
            </a:r>
          </a:p>
          <a:p>
            <a:r>
              <a:rPr lang="en-US">
                <a:solidFill>
                  <a:schemeClr val="tx1"/>
                </a:solidFill>
              </a:rPr>
              <a:t>St. Charles Public Library District</a:t>
            </a:r>
          </a:p>
          <a:p>
            <a:r>
              <a:rPr lang="en-US">
                <a:solidFill>
                  <a:schemeClr val="tx1"/>
                </a:solidFill>
              </a:rPr>
              <a:t>Tinley Park Public Library</a:t>
            </a:r>
          </a:p>
          <a:p>
            <a:r>
              <a:rPr lang="en-US">
                <a:solidFill>
                  <a:schemeClr val="tx1"/>
                </a:solidFill>
              </a:rPr>
              <a:t>Villa Park Public Library</a:t>
            </a: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6D2E-90C2-477D-BBAD-E83FE232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5159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EC2034-2F08-4474-ABB3-A473404E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Pilot Milestones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67C56-1C50-4998-904C-FCFDF08F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003903-C48B-433E-BC3D-8E6819292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95177"/>
              </p:ext>
            </p:extLst>
          </p:nvPr>
        </p:nvGraphicFramePr>
        <p:xfrm>
          <a:off x="943428" y="1732642"/>
          <a:ext cx="10376493" cy="432918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58831">
                  <a:extLst>
                    <a:ext uri="{9D8B030D-6E8A-4147-A177-3AD203B41FA5}">
                      <a16:colId xmlns:a16="http://schemas.microsoft.com/office/drawing/2014/main" val="3839778060"/>
                    </a:ext>
                  </a:extLst>
                </a:gridCol>
                <a:gridCol w="4682364">
                  <a:extLst>
                    <a:ext uri="{9D8B030D-6E8A-4147-A177-3AD203B41FA5}">
                      <a16:colId xmlns:a16="http://schemas.microsoft.com/office/drawing/2014/main" val="2058270567"/>
                    </a:ext>
                  </a:extLst>
                </a:gridCol>
                <a:gridCol w="2235298">
                  <a:extLst>
                    <a:ext uri="{9D8B030D-6E8A-4147-A177-3AD203B41FA5}">
                      <a16:colId xmlns:a16="http://schemas.microsoft.com/office/drawing/2014/main" val="264199516"/>
                    </a:ext>
                  </a:extLst>
                </a:gridCol>
              </a:tblGrid>
              <a:tr h="51554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Milestone</a:t>
                      </a:r>
                    </a:p>
                  </a:txBody>
                  <a:tcPr marL="95250" marR="17145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Target Dates</a:t>
                      </a:r>
                    </a:p>
                  </a:txBody>
                  <a:tcPr marL="95250" marR="17145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Done?</a:t>
                      </a:r>
                    </a:p>
                  </a:txBody>
                  <a:tcPr marL="95250" marR="171450" marT="28575" marB="28575" anchor="ctr"/>
                </a:tc>
                <a:extLst>
                  <a:ext uri="{0D108BD9-81ED-4DB2-BD59-A6C34878D82A}">
                    <a16:rowId xmlns:a16="http://schemas.microsoft.com/office/drawing/2014/main" val="4039569680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Kickoff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December 14th, 2020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1992383626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Pilot lead training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December 2020 - January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457204492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Beta catalog configuration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December 2020 – January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4067355189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Configuration and development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February 2021 – March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305395771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Research activities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February 2021 – March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153012078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Library staff training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January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2136196359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Beta launch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January/February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924237084"/>
                  </a:ext>
                </a:extLst>
              </a:tr>
              <a:tr h="45826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Catalog decision and board approval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April 2021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95250" marR="95250" marT="28575" marB="28575" anchor="ctr"/>
                </a:tc>
                <a:extLst>
                  <a:ext uri="{0D108BD9-81ED-4DB2-BD59-A6C34878D82A}">
                    <a16:rowId xmlns:a16="http://schemas.microsoft.com/office/drawing/2014/main" val="2064619339"/>
                  </a:ext>
                </a:extLst>
              </a:tr>
            </a:tbl>
          </a:graphicData>
        </a:graphic>
      </p:graphicFrame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8F86666B-E520-426A-8FB2-3BADAF58E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47801" y="2335660"/>
            <a:ext cx="272535" cy="2725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936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4173-3411-44FE-B0D6-C6F45E84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1751-5B06-4B52-BA6C-B90002F74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cs typeface="Calibri"/>
              </a:rPr>
              <a:t>Let's celebrate – 100 SWAN Libraries!</a:t>
            </a:r>
          </a:p>
          <a:p>
            <a:r>
              <a:rPr lang="en-US" dirty="0"/>
              <a:t>Locker panel discussion</a:t>
            </a:r>
            <a:endParaRPr lang="en-US" dirty="0">
              <a:cs typeface="Calibri"/>
            </a:endParaRPr>
          </a:p>
          <a:p>
            <a:r>
              <a:rPr lang="en-US" dirty="0"/>
              <a:t>Special patron profiles (changes to Administrative Code)</a:t>
            </a:r>
          </a:p>
          <a:p>
            <a:r>
              <a:rPr lang="en-US" dirty="0">
                <a:cs typeface="Calibri"/>
              </a:rPr>
              <a:t>What’s happening? A look at some stats</a:t>
            </a:r>
          </a:p>
          <a:p>
            <a:r>
              <a:rPr lang="en-US" dirty="0"/>
              <a:t>Curbside – still learning</a:t>
            </a:r>
          </a:p>
          <a:p>
            <a:r>
              <a:rPr lang="en-US" dirty="0">
                <a:cs typeface="Calibri"/>
              </a:rPr>
              <a:t>Aspen update</a:t>
            </a:r>
          </a:p>
        </p:txBody>
      </p:sp>
      <p:pic>
        <p:nvPicPr>
          <p:cNvPr id="6" name="Picture 5" descr="A group of balloons&#10;&#10;Description automatically generated">
            <a:extLst>
              <a:ext uri="{FF2B5EF4-FFF2-40B4-BE49-F238E27FC236}">
                <a16:creationId xmlns:a16="http://schemas.microsoft.com/office/drawing/2014/main" id="{103ED234-4411-4B2F-B220-CF232E8C46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161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46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65D4B-4CFC-4DDE-B988-75246721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0D399A-A82A-4AE8-B628-3835D5B18E32}"/>
              </a:ext>
            </a:extLst>
          </p:cNvPr>
          <p:cNvSpPr txBox="1"/>
          <p:nvPr/>
        </p:nvSpPr>
        <p:spPr>
          <a:xfrm>
            <a:off x="434918" y="7409059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www.freeimageslive.co.uk/free_stock_image/balloons-white-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1E21C02-5230-4B1C-9D5E-C4C91FE10AB6}"/>
              </a:ext>
            </a:extLst>
          </p:cNvPr>
          <p:cNvSpPr/>
          <p:nvPr/>
        </p:nvSpPr>
        <p:spPr>
          <a:xfrm>
            <a:off x="7397496" y="209976"/>
            <a:ext cx="3767328" cy="1062372"/>
          </a:xfrm>
          <a:prstGeom prst="wedgeRoundRectCallout">
            <a:avLst>
              <a:gd name="adj1" fmla="val 76497"/>
              <a:gd name="adj2" fmla="val -37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12/11 - Governor extended Tier 3 Mitigations through January 9th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906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7FBF9-FA24-4D21-A08C-DAB58858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Go-Live Milestones (if Aspen)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EE625-D1F0-4ECC-91E7-372995AE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92E2C39-303D-49E4-B14E-105DDCD5CD22}"/>
              </a:ext>
            </a:extLst>
          </p:cNvPr>
          <p:cNvGraphicFramePr>
            <a:graphicFrameLocks noGrp="1"/>
          </p:cNvGraphicFramePr>
          <p:nvPr/>
        </p:nvGraphicFramePr>
        <p:xfrm>
          <a:off x="728870" y="1733826"/>
          <a:ext cx="10533146" cy="378410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41377">
                  <a:extLst>
                    <a:ext uri="{9D8B030D-6E8A-4147-A177-3AD203B41FA5}">
                      <a16:colId xmlns:a16="http://schemas.microsoft.com/office/drawing/2014/main" val="3933936658"/>
                    </a:ext>
                  </a:extLst>
                </a:gridCol>
                <a:gridCol w="5391769">
                  <a:extLst>
                    <a:ext uri="{9D8B030D-6E8A-4147-A177-3AD203B41FA5}">
                      <a16:colId xmlns:a16="http://schemas.microsoft.com/office/drawing/2014/main" val="140867427"/>
                    </a:ext>
                  </a:extLst>
                </a:gridCol>
              </a:tblGrid>
              <a:tr h="53738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Milestone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Target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732359"/>
                  </a:ext>
                </a:extLst>
              </a:tr>
              <a:tr h="53738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Pilot library go-live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May 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52520"/>
                  </a:ext>
                </a:extLst>
              </a:tr>
              <a:tr h="53738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Cohort 1 (30 libraries)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May 2021 – July 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358883"/>
                  </a:ext>
                </a:extLst>
              </a:tr>
              <a:tr h="53738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Cohort 2 (30 libraries)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July 2021 – September 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987652"/>
                  </a:ext>
                </a:extLst>
              </a:tr>
              <a:tr h="53738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Cohort 3 (25 libraries)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September 2021 – November 2021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48084"/>
                  </a:ext>
                </a:extLst>
              </a:tr>
              <a:tr h="53738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Cohort 4 (10 libraries)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January 2022 – April 2022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588038"/>
                  </a:ext>
                </a:extLst>
              </a:tr>
              <a:tr h="559778"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(If Aspen) Enterprise retirement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600">
                          <a:effectLst/>
                        </a:rPr>
                        <a:t>April 29</a:t>
                      </a:r>
                      <a:r>
                        <a:rPr lang="en-US" sz="1600" baseline="30000">
                          <a:effectLst/>
                        </a:rPr>
                        <a:t>th</a:t>
                      </a:r>
                      <a:r>
                        <a:rPr lang="en-US" sz="1600">
                          <a:effectLst/>
                        </a:rPr>
                        <a:t>, 2022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05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66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0681-1CE9-48DA-9616-1D268701D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Aspen: Take a Look!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1D906-22D3-4DD7-96A2-9D7D3D744B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3400" dirty="0">
                <a:cs typeface="Calibri"/>
              </a:rPr>
              <a:t>Start using Aspen as a patron!</a:t>
            </a:r>
          </a:p>
          <a:p>
            <a:pPr lvl="1"/>
            <a:r>
              <a:rPr lang="en-US" sz="2900" dirty="0">
                <a:cs typeface="Calibri"/>
              </a:rPr>
              <a:t>Place holds</a:t>
            </a:r>
          </a:p>
          <a:p>
            <a:pPr lvl="1"/>
            <a:r>
              <a:rPr lang="en-US" sz="2900" dirty="0">
                <a:cs typeface="Calibri"/>
              </a:rPr>
              <a:t>Manage your account</a:t>
            </a:r>
          </a:p>
          <a:p>
            <a:pPr lvl="1"/>
            <a:r>
              <a:rPr lang="en-US" sz="2900" dirty="0">
                <a:cs typeface="Calibri"/>
              </a:rPr>
              <a:t>Turn on your reading history and get recommendations</a:t>
            </a:r>
          </a:p>
          <a:p>
            <a:pPr lvl="1"/>
            <a:r>
              <a:rPr lang="en-US" sz="2900" dirty="0">
                <a:cs typeface="Calibri"/>
              </a:rPr>
              <a:t>Compare searches to Enterprise</a:t>
            </a:r>
            <a:endParaRPr lang="en-US" sz="3400" dirty="0">
              <a:cs typeface="Calibri"/>
            </a:endParaRPr>
          </a:p>
          <a:p>
            <a:r>
              <a:rPr lang="en-US" sz="3400" dirty="0">
                <a:cs typeface="Calibri"/>
              </a:rPr>
              <a:t>Review Aspen documentation</a:t>
            </a:r>
          </a:p>
          <a:p>
            <a:pPr marL="0" indent="0">
              <a:buNone/>
            </a:pPr>
            <a:endParaRPr lang="en-US" sz="3400" dirty="0">
              <a:cs typeface="Calibri"/>
            </a:endParaRPr>
          </a:p>
          <a:p>
            <a:pPr marL="0" indent="0">
              <a:buNone/>
            </a:pPr>
            <a:r>
              <a:rPr lang="en-US" sz="3400" dirty="0">
                <a:cs typeface="Calibri"/>
              </a:rPr>
              <a:t>No Aspen tickets please!</a:t>
            </a:r>
          </a:p>
          <a:p>
            <a:pPr marL="0" indent="0">
              <a:buNone/>
            </a:pPr>
            <a:endParaRPr lang="en-US" sz="3400" dirty="0">
              <a:cs typeface="Calibri"/>
            </a:endParaRPr>
          </a:p>
          <a:p>
            <a:pPr marL="0" indent="0">
              <a:buNone/>
            </a:pPr>
            <a:r>
              <a:rPr lang="en-US" sz="3400" dirty="0">
                <a:cs typeface="Calibri"/>
              </a:rPr>
              <a:t>Learn more: </a:t>
            </a:r>
            <a:r>
              <a:rPr lang="en-US" sz="3400" dirty="0">
                <a:cs typeface="Calibri"/>
                <a:hlinkClick r:id="rId3"/>
              </a:rPr>
              <a:t>https://support.swanlibraries.net/aspen</a:t>
            </a:r>
            <a:endParaRPr lang="en-US" sz="3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pPr lvl="1"/>
            <a:endParaRPr lang="en-US" sz="2000" dirty="0">
              <a:cs typeface="Calibri"/>
            </a:endParaRPr>
          </a:p>
          <a:p>
            <a:pPr lvl="1"/>
            <a:endParaRPr lang="en-US" sz="2000" dirty="0">
              <a:cs typeface="Calibri"/>
            </a:endParaRPr>
          </a:p>
          <a:p>
            <a:pPr marL="457200" lvl="1" indent="0">
              <a:buNone/>
            </a:pPr>
            <a:endParaRPr lang="en-US" sz="20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E7D47-AA92-419F-8BA5-12778CB2F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6816" y="704192"/>
            <a:ext cx="4846983" cy="5047251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Pilot links:</a:t>
            </a:r>
          </a:p>
          <a:p>
            <a:r>
              <a:rPr lang="en-US">
                <a:cs typeface="Calibri"/>
              </a:rPr>
              <a:t>catalogbeta.swanlibraries.net</a:t>
            </a:r>
          </a:p>
          <a:p>
            <a:r>
              <a:rPr lang="en-US">
                <a:cs typeface="Calibri"/>
              </a:rPr>
              <a:t>crs.swanlibraries.net</a:t>
            </a:r>
          </a:p>
          <a:p>
            <a:r>
              <a:rPr lang="en-US">
                <a:ea typeface="+mn-lt"/>
                <a:cs typeface="+mn-lt"/>
              </a:rPr>
              <a:t>dgs.swanlibraries.net</a:t>
            </a:r>
          </a:p>
          <a:p>
            <a:r>
              <a:rPr lang="en-US">
                <a:ea typeface="+mn-lt"/>
                <a:cs typeface="+mn-lt"/>
              </a:rPr>
              <a:t>obd.swanlibraries.net</a:t>
            </a:r>
          </a:p>
          <a:p>
            <a:r>
              <a:rPr lang="en-US">
                <a:ea typeface="+mn-lt"/>
                <a:cs typeface="+mn-lt"/>
              </a:rPr>
              <a:t>ops.swanlibraries.net</a:t>
            </a:r>
          </a:p>
          <a:p>
            <a:r>
              <a:rPr lang="en-US">
                <a:ea typeface="+mn-lt"/>
                <a:cs typeface="+mn-lt"/>
              </a:rPr>
              <a:t>scd.swanlibraries.net</a:t>
            </a:r>
          </a:p>
          <a:p>
            <a:r>
              <a:rPr lang="en-US">
                <a:ea typeface="+mn-lt"/>
                <a:cs typeface="+mn-lt"/>
              </a:rPr>
              <a:t>tps.swanlibraries.net</a:t>
            </a:r>
          </a:p>
          <a:p>
            <a:r>
              <a:rPr lang="en-US">
                <a:ea typeface="+mn-lt"/>
                <a:cs typeface="+mn-lt"/>
              </a:rPr>
              <a:t>vpd.swanlibraries.net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Also, checkout:</a:t>
            </a:r>
          </a:p>
          <a:p>
            <a:r>
              <a:rPr lang="en-US"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Arlington Public Library (VA)</a:t>
            </a:r>
            <a:endParaRPr lang="en-US">
              <a:cs typeface="Calibri"/>
            </a:endParaRPr>
          </a:p>
          <a:p>
            <a:r>
              <a:rPr lang="en-US"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AspenCat (CO)</a:t>
            </a:r>
            <a:endParaRPr lang="en-US">
              <a:cs typeface="Calibri"/>
            </a:endParaRPr>
          </a:p>
          <a:p>
            <a:r>
              <a:rPr lang="en-US"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 Arundel (MD)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C744B-6C39-4C40-9ABC-48FC1B70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360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4155F-0E8F-4C63-90D7-B0B0C334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creative with read-</a:t>
            </a:r>
            <a:r>
              <a:rPr lang="en-US" dirty="0" err="1"/>
              <a:t>alikes</a:t>
            </a:r>
            <a:r>
              <a:rPr lang="en-US" dirty="0"/>
              <a:t> in Aspen</a:t>
            </a:r>
          </a:p>
        </p:txBody>
      </p:sp>
      <p:pic>
        <p:nvPicPr>
          <p:cNvPr id="6" name="Content Placeholder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962A48F8-912D-4EAE-80D2-C841697DF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83" y="1516867"/>
            <a:ext cx="8058540" cy="497600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E0753-CAE2-4DC5-841D-41873420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07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E8E7CB7-F68A-4D01-950C-B4B9AD3EE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191" b="1487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E9F94-EA4E-4C76-9D55-C86B2130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2E8E252-A4C9-4825-B6A7-DD4A52002440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06F1D0-7605-4469-9136-949373B13239}"/>
              </a:ext>
            </a:extLst>
          </p:cNvPr>
          <p:cNvSpPr txBox="1"/>
          <p:nvPr/>
        </p:nvSpPr>
        <p:spPr>
          <a:xfrm>
            <a:off x="1365443" y="7447654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4" tooltip="http://flickr.com/photos/willmontague/41826813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5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79B4EC-620F-4DDB-A293-7202906C0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49" y="1402738"/>
            <a:ext cx="3709245" cy="26676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612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338B-B36C-4AB5-8068-E0262378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673" y="378981"/>
            <a:ext cx="4034090" cy="1131166"/>
          </a:xfrm>
        </p:spPr>
        <p:txBody>
          <a:bodyPr/>
          <a:lstStyle/>
          <a:p>
            <a:r>
              <a:rPr lang="en-US" dirty="0"/>
              <a:t>We’ve Grown!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60267-9769-4703-90F2-01582982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7D0456-B412-4D24-AB95-0DD8D216C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290" y="235527"/>
            <a:ext cx="7319710" cy="6386945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F7208A-66A3-4AB5-B82D-A77E1D42F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40970"/>
              </p:ext>
            </p:extLst>
          </p:nvPr>
        </p:nvGraphicFramePr>
        <p:xfrm>
          <a:off x="602673" y="1931337"/>
          <a:ext cx="3809999" cy="128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780">
                  <a:extLst>
                    <a:ext uri="{9D8B030D-6E8A-4147-A177-3AD203B41FA5}">
                      <a16:colId xmlns:a16="http://schemas.microsoft.com/office/drawing/2014/main" val="802616973"/>
                    </a:ext>
                  </a:extLst>
                </a:gridCol>
                <a:gridCol w="939017">
                  <a:extLst>
                    <a:ext uri="{9D8B030D-6E8A-4147-A177-3AD203B41FA5}">
                      <a16:colId xmlns:a16="http://schemas.microsoft.com/office/drawing/2014/main" val="3013480255"/>
                    </a:ext>
                  </a:extLst>
                </a:gridCol>
                <a:gridCol w="1078601">
                  <a:extLst>
                    <a:ext uri="{9D8B030D-6E8A-4147-A177-3AD203B41FA5}">
                      <a16:colId xmlns:a16="http://schemas.microsoft.com/office/drawing/2014/main" val="1070623050"/>
                    </a:ext>
                  </a:extLst>
                </a:gridCol>
                <a:gridCol w="1078601">
                  <a:extLst>
                    <a:ext uri="{9D8B030D-6E8A-4147-A177-3AD203B41FA5}">
                      <a16:colId xmlns:a16="http://schemas.microsoft.com/office/drawing/2014/main" val="144096382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Libraries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Items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Patrons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664206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Added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280,996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46,391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86561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Prior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97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7,850,356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1,022,201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249042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100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8,131,352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1,068,592 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959097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% Inc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3.09%</a:t>
                      </a:r>
                      <a:endParaRPr lang="en-US" sz="1600" b="1" i="0" u="none" strike="noStrike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3.58%</a:t>
                      </a:r>
                      <a:endParaRPr lang="en-US" sz="1600" b="1" i="0" u="none" strike="noStrike" dirty="0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4.54%</a:t>
                      </a:r>
                      <a:endParaRPr lang="en-US" sz="1600" b="1" i="0" u="none" strike="noStrike" dirty="0">
                        <a:solidFill>
                          <a:srgbClr val="25396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327239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3183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A20E-FD9C-4799-9E13-F110E5427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SWAN 100 Go Live Week Circulation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359DD-6F19-46F8-B48C-AB97210D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95E305-BA30-433F-9C36-DAC60AAF05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07"/>
          <a:stretch/>
        </p:blipFill>
        <p:spPr>
          <a:xfrm>
            <a:off x="620762" y="1528475"/>
            <a:ext cx="11162957" cy="4827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63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6F17A6-D3D1-4A85-BA75-51C9A2D05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9091" r="9223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7DC7B-A50E-430D-974A-C33C34C2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5618019" cy="139223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Panel Discussion on Lockers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AB4E3-256C-49B8-8E2E-C086D7AB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2E8E252-A4C9-4825-B6A7-DD4A52002440}" type="slidenum">
              <a:rPr lang="en-US">
                <a:solidFill>
                  <a:schemeClr val="bg1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31507-7349-4A0A-95B5-A0A6A91DB653}"/>
              </a:ext>
            </a:extLst>
          </p:cNvPr>
          <p:cNvSpPr txBox="1"/>
          <p:nvPr/>
        </p:nvSpPr>
        <p:spPr>
          <a:xfrm>
            <a:off x="477980" y="2514596"/>
            <a:ext cx="49015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Aaron Skog, Facilitator</a:t>
            </a:r>
          </a:p>
          <a:p>
            <a:r>
              <a:rPr lang="en-US" sz="2000" dirty="0"/>
              <a:t>Christine Lees, Downers Grove Public Library</a:t>
            </a:r>
          </a:p>
          <a:p>
            <a:r>
              <a:rPr lang="en-US" sz="2000" dirty="0"/>
              <a:t>Kandice Krettler, Villa Park Public Library</a:t>
            </a:r>
          </a:p>
          <a:p>
            <a:r>
              <a:rPr lang="en-US" sz="2000" dirty="0"/>
              <a:t>Elizabeth Marszalik, Oak Park Public Library</a:t>
            </a:r>
          </a:p>
          <a:p>
            <a:r>
              <a:rPr lang="en-US" sz="2000" dirty="0"/>
              <a:t>Ian Nosek, Technical/Integration</a:t>
            </a:r>
          </a:p>
          <a:p>
            <a:r>
              <a:rPr lang="en-US" sz="2000" dirty="0"/>
              <a:t>Steven Schlewitt, Technical/Integration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0F6E1638-F295-4727-B954-56E5E6588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736481">
            <a:off x="4721985" y="3311374"/>
            <a:ext cx="3392424" cy="339242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541BB08-01F7-4B19-9CF6-274506705A8E}"/>
              </a:ext>
            </a:extLst>
          </p:cNvPr>
          <p:cNvSpPr txBox="1"/>
          <p:nvPr/>
        </p:nvSpPr>
        <p:spPr>
          <a:xfrm>
            <a:off x="547262" y="4704585"/>
            <a:ext cx="439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Thursday, January 7</a:t>
            </a:r>
            <a:r>
              <a:rPr lang="en-US" sz="2800" baseline="30000" dirty="0"/>
              <a:t>th</a:t>
            </a:r>
            <a:r>
              <a:rPr lang="en-US" sz="2800" dirty="0"/>
              <a:t>, 2 PM</a:t>
            </a:r>
          </a:p>
          <a:p>
            <a:r>
              <a:rPr lang="en-US" sz="2800" dirty="0"/>
              <a:t>Register on L2/</a:t>
            </a:r>
            <a:r>
              <a:rPr lang="en-US" sz="2800" dirty="0" err="1"/>
              <a:t>GoToWebinar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1061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7DC7B-A50E-430D-974A-C33C34C2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Orientation on all things SWAN for library directors &amp; administrators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AB4E3-256C-49B8-8E2E-C086D7AB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31507-7349-4A0A-95B5-A0A6A91DB653}"/>
              </a:ext>
            </a:extLst>
          </p:cNvPr>
          <p:cNvSpPr txBox="1"/>
          <p:nvPr/>
        </p:nvSpPr>
        <p:spPr>
          <a:xfrm>
            <a:off x="477981" y="2514596"/>
            <a:ext cx="43927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Library membership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Resource 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Annual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How SWAN Support works</a:t>
            </a:r>
          </a:p>
          <a:p>
            <a:endParaRPr lang="en-US" sz="2000"/>
          </a:p>
          <a:p>
            <a:r>
              <a:rPr lang="en-US" sz="2000"/>
              <a:t>Aaron Skog, Executive Director</a:t>
            </a:r>
          </a:p>
          <a:p>
            <a:r>
              <a:rPr lang="en-US" sz="2000"/>
              <a:t>Hosted event</a:t>
            </a:r>
          </a:p>
          <a:p>
            <a:endParaRPr lang="en-US" sz="2000"/>
          </a:p>
          <a:p>
            <a:endParaRPr lang="en-US"/>
          </a:p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41BB08-01F7-4B19-9CF6-274506705A8E}"/>
              </a:ext>
            </a:extLst>
          </p:cNvPr>
          <p:cNvSpPr txBox="1"/>
          <p:nvPr/>
        </p:nvSpPr>
        <p:spPr>
          <a:xfrm>
            <a:off x="547262" y="4704585"/>
            <a:ext cx="439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Thursday, February 18, 2 PM</a:t>
            </a:r>
          </a:p>
          <a:p>
            <a:r>
              <a:rPr lang="en-US" sz="2800"/>
              <a:t>Register on L2/</a:t>
            </a:r>
            <a:r>
              <a:rPr lang="en-US" sz="2800" err="1"/>
              <a:t>GoToWebinar</a:t>
            </a:r>
            <a:endParaRPr lang="en-US" sz="280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00F43D3-A6E9-479F-9A5A-6191368F8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580" y="1690688"/>
            <a:ext cx="6998493" cy="4665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0F6E1638-F295-4727-B954-56E5E6588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6481">
            <a:off x="4779121" y="3265332"/>
            <a:ext cx="2907107" cy="29071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406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1711-EB6B-4821-A1CB-FBAE443F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Administrative Code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49612-0EE9-4AC1-995D-487B4BD75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00"/>
            <a:ext cx="3541776" cy="4667250"/>
          </a:xfrm>
        </p:spPr>
        <p:txBody>
          <a:bodyPr/>
          <a:lstStyle/>
          <a:p>
            <a:pPr marL="0" indent="0">
              <a:buNone/>
            </a:pPr>
            <a:r>
              <a:rPr lang="en-US" sz="2200" b="1"/>
              <a:t>3050.45 E-Resources to Non-Residents</a:t>
            </a:r>
          </a:p>
          <a:p>
            <a:pPr marL="0" indent="0">
              <a:buNone/>
            </a:pPr>
            <a:r>
              <a:rPr lang="en-US" sz="2200" dirty="0"/>
              <a:t>"The public library board of trustees may annually take action to offer nonresidents access to E-Resources, free of charge."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4DE6A-BEBC-45BB-840C-9766EA64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C31EC2-9C07-4D89-AB43-344912E024F8}"/>
              </a:ext>
            </a:extLst>
          </p:cNvPr>
          <p:cNvSpPr txBox="1"/>
          <p:nvPr/>
        </p:nvSpPr>
        <p:spPr>
          <a:xfrm>
            <a:off x="1546865" y="180459"/>
            <a:ext cx="1037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https://www.cyberdriveillinois.com/departments/index/register/volume44/register_volume44_issue_48.pdf</a:t>
            </a:r>
            <a:r>
              <a:rPr lang="en-US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15EA6F-6473-4589-A738-FF095B291DD2}"/>
              </a:ext>
            </a:extLst>
          </p:cNvPr>
          <p:cNvSpPr txBox="1">
            <a:spLocks/>
          </p:cNvSpPr>
          <p:nvPr/>
        </p:nvSpPr>
        <p:spPr>
          <a:xfrm>
            <a:off x="4578095" y="1738281"/>
            <a:ext cx="3541776" cy="45471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/>
              <a:t>3050.75 Cards for Kids</a:t>
            </a:r>
          </a:p>
          <a:p>
            <a:pPr marL="0" indent="0">
              <a:buNone/>
            </a:pPr>
            <a:r>
              <a:rPr lang="en-US" sz="2200" dirty="0"/>
              <a:t>"The library card shall accord the student cardholder all the services the issuing library provides its residents, including reciprocal borrowing.“</a:t>
            </a:r>
          </a:p>
          <a:p>
            <a:pPr marL="0" indent="0">
              <a:buNone/>
            </a:pPr>
            <a:r>
              <a:rPr lang="en-US" sz="2200" dirty="0"/>
              <a:t>"When applying for a non-resident card, the qualifying student must present to the public library documentation from the school or school district that indicates his/her eligibility for free or reduced price lunches."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A6157F-2F01-40D8-9BA9-F2F3D0EAAB5E}"/>
              </a:ext>
            </a:extLst>
          </p:cNvPr>
          <p:cNvSpPr txBox="1">
            <a:spLocks/>
          </p:cNvSpPr>
          <p:nvPr/>
        </p:nvSpPr>
        <p:spPr>
          <a:xfrm>
            <a:off x="8317990" y="1689100"/>
            <a:ext cx="3541776" cy="4547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/>
              <a:t>SWAN Approach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Existing SWAN User Profiles and Processes</a:t>
            </a:r>
          </a:p>
          <a:p>
            <a:r>
              <a:rPr lang="en-US" sz="2200" dirty="0"/>
              <a:t>Online Patron Registration – ONLINE</a:t>
            </a:r>
          </a:p>
          <a:p>
            <a:r>
              <a:rPr lang="en-US" sz="2200" dirty="0"/>
              <a:t>Digital Use Only – DIGITALACC</a:t>
            </a:r>
          </a:p>
          <a:p>
            <a:r>
              <a:rPr lang="en-US" sz="2200" dirty="0"/>
              <a:t>Student cards in collaboration with School IGA – STUDENT profile for specific libraries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33905752-70F7-4CAD-A07C-38975A060B7F}"/>
              </a:ext>
            </a:extLst>
          </p:cNvPr>
          <p:cNvSpPr/>
          <p:nvPr/>
        </p:nvSpPr>
        <p:spPr>
          <a:xfrm>
            <a:off x="332234" y="4179760"/>
            <a:ext cx="3959352" cy="227927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would like to work with us in examining these coming amendments and how to consistently apply and track?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If interested, submit your name in the Q&amp;A.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738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52A5-EE6A-4BF7-B680-73CF3731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89" y="136525"/>
            <a:ext cx="10813473" cy="1325563"/>
          </a:xfrm>
        </p:spPr>
        <p:txBody>
          <a:bodyPr/>
          <a:lstStyle/>
          <a:p>
            <a:r>
              <a:rPr lang="en-US" dirty="0"/>
              <a:t>Checkouts since 9/1/2019 [97 SWAN Libraries]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D5AC4-C9AD-4CB3-9613-61AFDB39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944706-6B96-4A76-B001-5B5DBCBD32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799"/>
          <a:stretch/>
        </p:blipFill>
        <p:spPr>
          <a:xfrm>
            <a:off x="0" y="1266621"/>
            <a:ext cx="12192000" cy="54548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166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116935-07D7-43F9-B012-E7DE06885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792" y="833293"/>
            <a:ext cx="7887208" cy="58881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37B94C-053C-4D52-AB3C-0E10485FD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170511"/>
            <a:ext cx="10515600" cy="1325563"/>
          </a:xfrm>
        </p:spPr>
        <p:txBody>
          <a:bodyPr/>
          <a:lstStyle/>
          <a:p>
            <a:r>
              <a:rPr lang="en-US" dirty="0"/>
              <a:t>2019 vs 2020 Circulation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5CC1E-D102-4F6C-8577-756F97BB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6B9665-FBDE-4FDE-8539-F618F4C92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12602"/>
              </p:ext>
            </p:extLst>
          </p:nvPr>
        </p:nvGraphicFramePr>
        <p:xfrm>
          <a:off x="732062" y="1899271"/>
          <a:ext cx="3572729" cy="3293220"/>
        </p:xfrm>
        <a:graphic>
          <a:graphicData uri="http://schemas.openxmlformats.org/drawingml/2006/table">
            <a:tbl>
              <a:tblPr/>
              <a:tblGrid>
                <a:gridCol w="773876">
                  <a:extLst>
                    <a:ext uri="{9D8B030D-6E8A-4147-A177-3AD203B41FA5}">
                      <a16:colId xmlns:a16="http://schemas.microsoft.com/office/drawing/2014/main" val="4162163048"/>
                    </a:ext>
                  </a:extLst>
                </a:gridCol>
                <a:gridCol w="915754">
                  <a:extLst>
                    <a:ext uri="{9D8B030D-6E8A-4147-A177-3AD203B41FA5}">
                      <a16:colId xmlns:a16="http://schemas.microsoft.com/office/drawing/2014/main" val="610264830"/>
                    </a:ext>
                  </a:extLst>
                </a:gridCol>
                <a:gridCol w="915754">
                  <a:extLst>
                    <a:ext uri="{9D8B030D-6E8A-4147-A177-3AD203B41FA5}">
                      <a16:colId xmlns:a16="http://schemas.microsoft.com/office/drawing/2014/main" val="1351548647"/>
                    </a:ext>
                  </a:extLst>
                </a:gridCol>
                <a:gridCol w="967345">
                  <a:extLst>
                    <a:ext uri="{9D8B030D-6E8A-4147-A177-3AD203B41FA5}">
                      <a16:colId xmlns:a16="http://schemas.microsoft.com/office/drawing/2014/main" val="1462842429"/>
                    </a:ext>
                  </a:extLst>
                </a:gridCol>
              </a:tblGrid>
              <a:tr h="25139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Month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% Change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31843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Jan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846,917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868,829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095345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Feb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834,114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800,859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8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60873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Mar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926,662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469,133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936421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Apr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817,234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2,315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20016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May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802,145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26,238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-97%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646117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Jun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994,677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203,368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75280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Jul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999,962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446,208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668841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Aug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882,998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508,270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100775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Sep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805,570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533,762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F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67122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Oct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837,184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557,772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46893"/>
                  </a:ext>
                </a:extLst>
              </a:tr>
              <a:tr h="27653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Nov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789,186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35383A"/>
                          </a:solidFill>
                          <a:effectLst/>
                          <a:latin typeface="Open Sans" panose="020B0606030504020204" pitchFamily="34" charset="0"/>
                        </a:rPr>
                        <a:t>465,498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-41%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6677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344170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SWAN 2016 THEME POWERPOINT" val="y50q9kbc"/>
  <p:tag name="ARTICULATE_SLIDE_THUMBNAIL_REFRESH" val="1"/>
  <p:tag name="ARTICULATE_DESIGN_ID_2_SWAN 2016 THEME POWERPOINT" val="jcNIZews"/>
  <p:tag name="ARTICULATE_SLIDE_COUNT" val="2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SWAN 2016 Theme 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WAN 2016 Theme 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WAN 2016 Theme 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3f1bf54-b3b9-4f6e-ab24-51a0268d9c4c">
      <UserInfo>
        <DisplayName>Aaron Skog</DisplayName>
        <AccountId>32</AccountId>
        <AccountType/>
      </UserInfo>
      <UserInfo>
        <DisplayName>Steven Schlewitt</DisplayName>
        <AccountId>13</AccountId>
        <AccountType/>
      </UserInfo>
      <UserInfo>
        <DisplayName>Robin Hofstetter</DisplayName>
        <AccountId>55</AccountId>
        <AccountType/>
      </UserInfo>
      <UserInfo>
        <DisplayName>Tara Wood</DisplayName>
        <AccountId>49</AccountId>
        <AccountType/>
      </UserInfo>
      <UserInfo>
        <DisplayName>Scott Brandwein</DisplayName>
        <AccountId>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25545373AF7429C682A8902065AFA" ma:contentTypeVersion="12" ma:contentTypeDescription="Create a new document." ma:contentTypeScope="" ma:versionID="786eac4f55bfa3846a5fab7f4365477a">
  <xsd:schema xmlns:xsd="http://www.w3.org/2001/XMLSchema" xmlns:xs="http://www.w3.org/2001/XMLSchema" xmlns:p="http://schemas.microsoft.com/office/2006/metadata/properties" xmlns:ns2="6d2841a4-3d51-4a73-8a6d-9ab7925a3ac0" xmlns:ns3="13f1bf54-b3b9-4f6e-ab24-51a0268d9c4c" targetNamespace="http://schemas.microsoft.com/office/2006/metadata/properties" ma:root="true" ma:fieldsID="88aebb3349aa3a5d7c3ba22662713642" ns2:_="" ns3:_="">
    <xsd:import namespace="6d2841a4-3d51-4a73-8a6d-9ab7925a3ac0"/>
    <xsd:import namespace="13f1bf54-b3b9-4f6e-ab24-51a0268d9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41a4-3d51-4a73-8a6d-9ab7925a3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f54-b3b9-4f6e-ab24-51a0268d9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837D9C-461D-4ADD-AAFB-78962624FA42}">
  <ds:schemaRefs>
    <ds:schemaRef ds:uri="13f1bf54-b3b9-4f6e-ab24-51a0268d9c4c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6d2841a4-3d51-4a73-8a6d-9ab7925a3ac0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6940CB9-14F4-444C-A940-655AC84659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89B5A5-EA42-4867-A8B9-8E99B53CC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841a4-3d51-4a73-8a6d-9ab7925a3ac0"/>
    <ds:schemaRef ds:uri="13f1bf54-b3b9-4f6e-ab24-51a0268d9c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1329</Words>
  <Application>Microsoft Office PowerPoint</Application>
  <PresentationFormat>Widescreen</PresentationFormat>
  <Paragraphs>277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Franklin Gothic Book</vt:lpstr>
      <vt:lpstr>Georgia</vt:lpstr>
      <vt:lpstr>Open Sans</vt:lpstr>
      <vt:lpstr>Wingdings</vt:lpstr>
      <vt:lpstr>1_SWAN 2016 Theme PowerPoint</vt:lpstr>
      <vt:lpstr>2_SWAN 2016 Theme PowerPoint</vt:lpstr>
      <vt:lpstr>SWAN 2016 Theme PowerPoint</vt:lpstr>
      <vt:lpstr>PowerPoint Presentation</vt:lpstr>
      <vt:lpstr>Agenda</vt:lpstr>
      <vt:lpstr>We’ve Grown!</vt:lpstr>
      <vt:lpstr>SWAN 100 Go Live Week Circulation</vt:lpstr>
      <vt:lpstr>Panel Discussion on Lockers</vt:lpstr>
      <vt:lpstr>Orientation on all things SWAN for library directors &amp; administrators</vt:lpstr>
      <vt:lpstr>Illinois Administrative Code Amendments</vt:lpstr>
      <vt:lpstr>Checkouts since 9/1/2019 [97 SWAN Libraries]</vt:lpstr>
      <vt:lpstr>2019 vs 2020 Circulation</vt:lpstr>
      <vt:lpstr>2019 v 2020 Circulation Comparison</vt:lpstr>
      <vt:lpstr>Holds Placed February 2020 – November 2020</vt:lpstr>
      <vt:lpstr>Curbside – Direct to Checkout </vt:lpstr>
      <vt:lpstr>Curbside Processing</vt:lpstr>
      <vt:lpstr>How change happens</vt:lpstr>
      <vt:lpstr>Change in Library Status?</vt:lpstr>
      <vt:lpstr>PowerPoint Presentation</vt:lpstr>
      <vt:lpstr>PowerPoint Presentation</vt:lpstr>
      <vt:lpstr>Aspen Pilot Project</vt:lpstr>
      <vt:lpstr>Pilot Milestones</vt:lpstr>
      <vt:lpstr>Go-Live Milestones (if Aspen)</vt:lpstr>
      <vt:lpstr>Aspen: Take a Look!</vt:lpstr>
      <vt:lpstr>Getting creative with read-alikes in Aspen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Dawne Tortorella</dc:creator>
  <cp:lastModifiedBy>Dawne Tortorella</cp:lastModifiedBy>
  <cp:revision>1</cp:revision>
  <cp:lastPrinted>2020-12-15T15:39:28Z</cp:lastPrinted>
  <dcterms:created xsi:type="dcterms:W3CDTF">2020-12-15T14:24:28Z</dcterms:created>
  <dcterms:modified xsi:type="dcterms:W3CDTF">2020-12-16T14:23:56Z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A38EE873-C09F-44B3-945C-129FDB1ECBB0</vt:lpwstr>
  </property>
  <property fmtid="{D5CDD505-2E9C-101B-9397-08002B2CF9AE}" pid="3" name="ArticulatePath">
    <vt:lpwstr>https://swanlibraries.sharepoint.com/SharedDocs/COVID-19/Fireside Chats/Fireside Chat 2020-12-15</vt:lpwstr>
  </property>
</Properties>
</file>