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ink/ink1.xml" ContentType="application/inkml+xml"/>
  <Override PartName="/ppt/ink/ink2.xml" ContentType="application/inkml+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7" r:id="rId5"/>
    <p:sldId id="616" r:id="rId6"/>
    <p:sldId id="2714" r:id="rId7"/>
    <p:sldId id="2727" r:id="rId8"/>
    <p:sldId id="2730" r:id="rId9"/>
    <p:sldId id="2726" r:id="rId10"/>
    <p:sldId id="2735" r:id="rId11"/>
    <p:sldId id="2736" r:id="rId12"/>
    <p:sldId id="2737" r:id="rId13"/>
    <p:sldId id="2734" r:id="rId14"/>
    <p:sldId id="2728" r:id="rId15"/>
    <p:sldId id="2720" r:id="rId16"/>
    <p:sldId id="2715" r:id="rId17"/>
    <p:sldId id="491" r:id="rId18"/>
    <p:sldId id="492" r:id="rId19"/>
    <p:sldId id="2721" r:id="rId20"/>
    <p:sldId id="2739" r:id="rId21"/>
    <p:sldId id="2738" r:id="rId22"/>
    <p:sldId id="2742" r:id="rId23"/>
    <p:sldId id="2741" r:id="rId24"/>
    <p:sldId id="2743" r:id="rId25"/>
    <p:sldId id="2724" r:id="rId26"/>
    <p:sldId id="2729" r:id="rId27"/>
    <p:sldId id="2717" r:id="rId28"/>
    <p:sldId id="2719" r:id="rId29"/>
    <p:sldId id="2661" r:id="rId30"/>
    <p:sldId id="2722" r:id="rId31"/>
    <p:sldId id="2651" r:id="rId32"/>
    <p:sldId id="2625" r:id="rId33"/>
    <p:sldId id="2733" r:id="rId34"/>
    <p:sldId id="2732" r:id="rId35"/>
    <p:sldId id="2711" r:id="rId36"/>
    <p:sldId id="2731" r:id="rId37"/>
    <p:sldId id="2628" r:id="rId38"/>
    <p:sldId id="2672" r:id="rId39"/>
    <p:sldId id="2692" r:id="rId40"/>
    <p:sldId id="2718" r:id="rId41"/>
    <p:sldId id="650" r:id="rId42"/>
    <p:sldId id="2704" r:id="rId43"/>
    <p:sldId id="2655"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4DECF5-DF06-40F0-A906-6510ACACFDC3}">
          <p14:sldIdLst>
            <p14:sldId id="257"/>
            <p14:sldId id="616"/>
            <p14:sldId id="2714"/>
            <p14:sldId id="2727"/>
            <p14:sldId id="2730"/>
            <p14:sldId id="2726"/>
            <p14:sldId id="2735"/>
            <p14:sldId id="2736"/>
            <p14:sldId id="2737"/>
            <p14:sldId id="2734"/>
            <p14:sldId id="2728"/>
            <p14:sldId id="2720"/>
            <p14:sldId id="2715"/>
            <p14:sldId id="491"/>
            <p14:sldId id="492"/>
            <p14:sldId id="2721"/>
            <p14:sldId id="2739"/>
            <p14:sldId id="2738"/>
            <p14:sldId id="2742"/>
            <p14:sldId id="2741"/>
            <p14:sldId id="2743"/>
            <p14:sldId id="2724"/>
            <p14:sldId id="2729"/>
            <p14:sldId id="2717"/>
          </p14:sldIdLst>
        </p14:section>
        <p14:section name="eResources" id="{01AFDE0C-C73D-45FD-A4AE-95919CCB4A61}">
          <p14:sldIdLst>
            <p14:sldId id="2719"/>
            <p14:sldId id="2661"/>
            <p14:sldId id="2722"/>
          </p14:sldIdLst>
        </p14:section>
        <p14:section name="Aspen" id="{3ACC4399-FD5E-4807-87E8-9C1AE724D31E}">
          <p14:sldIdLst/>
        </p14:section>
        <p14:section name="Statistics" id="{3AFE2656-6494-42FD-A2AE-8F3D02C060B5}">
          <p14:sldIdLst>
            <p14:sldId id="2651"/>
            <p14:sldId id="2625"/>
            <p14:sldId id="2733"/>
            <p14:sldId id="2732"/>
            <p14:sldId id="2711"/>
            <p14:sldId id="2731"/>
            <p14:sldId id="2628"/>
          </p14:sldIdLst>
        </p14:section>
        <p14:section name="Upcoming Trainings &amp; Events" id="{5A3F979D-80C8-4F47-8A4A-07544A52D2BD}">
          <p14:sldIdLst>
            <p14:sldId id="2672"/>
            <p14:sldId id="2692"/>
            <p14:sldId id="2718"/>
            <p14:sldId id="650"/>
            <p14:sldId id="2704"/>
            <p14:sldId id="26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Schlewitt" initials="SS" lastIdx="3" clrIdx="0">
    <p:extLst>
      <p:ext uri="{19B8F6BF-5375-455C-9EA6-DF929625EA0E}">
        <p15:presenceInfo xmlns:p15="http://schemas.microsoft.com/office/powerpoint/2012/main" userId="S::steven@swanlibraries.net::8fca6942-85ab-4309-995e-ec937c713a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8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C7EDE-6AD6-0AF6-9280-067F132BE349}" v="1394" dt="2021-04-26T20:38:40.826"/>
    <p1510:client id="{40192C40-F21C-BC96-69C2-3E8AA30F8F16}" v="26" dt="2021-04-27T13:46:41.434"/>
    <p1510:client id="{42893AAA-F63F-19E5-251E-ED259A7124E3}" v="452" dt="2021-04-26T20:10:00.564"/>
    <p1510:client id="{52443041-8774-4E53-341F-6A3D8F1E43B3}" v="15" dt="2021-04-26T15:39:59.233"/>
    <p1510:client id="{787B873B-02C4-4006-837B-2C298016DB19}" v="6" dt="2021-04-26T16:51:18.804"/>
    <p1510:client id="{7A01BF16-95B2-AA60-D86D-206B4D255131}" v="661" dt="2021-04-26T14:08:48.364"/>
    <p1510:client id="{850EBDC0-C785-4F59-8FBF-F9936890140B}" v="6813" dt="2021-04-27T13:24:55.163"/>
    <p1510:client id="{A97ACFBE-B041-8280-51E5-E459751A87C7}" v="114" dt="2021-04-26T15:56:53.736"/>
    <p1510:client id="{D80AC29F-10A1-C000-1930-2AFF83FF91BA}" v="12" dt="2021-04-26T14:06:50.833"/>
    <p1510:client id="{E658C29F-E090-C000-20A0-57B2CFFCEF28}" v="32" dt="2021-04-27T13:01:11.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48AD0-39B0-44CF-A610-9FBC96787AD1}" type="doc">
      <dgm:prSet loTypeId="urn:microsoft.com/office/officeart/2005/8/layout/hProcess11" loCatId="process" qsTypeId="urn:microsoft.com/office/officeart/2005/8/quickstyle/simple1" qsCatId="simple" csTypeId="urn:microsoft.com/office/officeart/2005/8/colors/accent4_3" csCatId="accent4" phldr="1"/>
      <dgm:spPr/>
    </dgm:pt>
    <dgm:pt modelId="{0C94EFAE-5200-4E89-B12D-DF18E62B3AF0}">
      <dgm:prSet phldrT="[Text]" custT="1"/>
      <dgm:spPr/>
      <dgm:t>
        <a:bodyPr/>
        <a:lstStyle/>
        <a:p>
          <a:r>
            <a:rPr lang="en-US" sz="1800"/>
            <a:t>May 2020 (3-7 days)</a:t>
          </a:r>
        </a:p>
      </dgm:t>
    </dgm:pt>
    <dgm:pt modelId="{E30BF6EE-78FC-47A0-B803-DD3D859A9DDA}" type="parTrans" cxnId="{5E633CAA-FF45-4E14-B2E5-161396E3A2A6}">
      <dgm:prSet/>
      <dgm:spPr/>
      <dgm:t>
        <a:bodyPr/>
        <a:lstStyle/>
        <a:p>
          <a:endParaRPr lang="en-US"/>
        </a:p>
      </dgm:t>
    </dgm:pt>
    <dgm:pt modelId="{508CE42F-4ABF-49DB-8565-05B39BFF03EA}" type="sibTrans" cxnId="{5E633CAA-FF45-4E14-B2E5-161396E3A2A6}">
      <dgm:prSet/>
      <dgm:spPr/>
      <dgm:t>
        <a:bodyPr/>
        <a:lstStyle/>
        <a:p>
          <a:endParaRPr lang="en-US"/>
        </a:p>
      </dgm:t>
    </dgm:pt>
    <dgm:pt modelId="{97360448-CFC6-4138-9762-E4B71423770D}">
      <dgm:prSet phldrT="[Text]" custT="1"/>
      <dgm:spPr/>
      <dgm:t>
        <a:bodyPr/>
        <a:lstStyle/>
        <a:p>
          <a:r>
            <a:rPr lang="en-US" sz="1800"/>
            <a:t>June 29, 2020 </a:t>
          </a:r>
          <a:br>
            <a:rPr lang="en-US" sz="1800"/>
          </a:br>
          <a:r>
            <a:rPr lang="en-US" sz="1800"/>
            <a:t>(7 days)</a:t>
          </a:r>
        </a:p>
      </dgm:t>
    </dgm:pt>
    <dgm:pt modelId="{8853DE1F-42C1-4A77-93FD-BE722EFD959F}" type="parTrans" cxnId="{9436C0C5-4247-4037-B2BC-D8DCAF40A355}">
      <dgm:prSet/>
      <dgm:spPr/>
      <dgm:t>
        <a:bodyPr/>
        <a:lstStyle/>
        <a:p>
          <a:endParaRPr lang="en-US"/>
        </a:p>
      </dgm:t>
    </dgm:pt>
    <dgm:pt modelId="{5F24A3E0-B4B5-489D-BE47-FB8057F164DA}" type="sibTrans" cxnId="{9436C0C5-4247-4037-B2BC-D8DCAF40A355}">
      <dgm:prSet/>
      <dgm:spPr/>
      <dgm:t>
        <a:bodyPr/>
        <a:lstStyle/>
        <a:p>
          <a:endParaRPr lang="en-US"/>
        </a:p>
      </dgm:t>
    </dgm:pt>
    <dgm:pt modelId="{433170D7-6827-4F7A-A399-EC88DDB08C82}">
      <dgm:prSet phldrT="[Text]" custT="1"/>
      <dgm:spPr/>
      <dgm:t>
        <a:bodyPr/>
        <a:lstStyle/>
        <a:p>
          <a:r>
            <a:rPr lang="en-US" sz="1800"/>
            <a:t>July 2020</a:t>
          </a:r>
          <a:br>
            <a:rPr lang="en-US" sz="1800"/>
          </a:br>
          <a:r>
            <a:rPr lang="en-US" sz="1800"/>
            <a:t>(3-7 days)</a:t>
          </a:r>
        </a:p>
      </dgm:t>
    </dgm:pt>
    <dgm:pt modelId="{1966B21F-B91B-41E3-86BF-9A768B2D7E1D}" type="parTrans" cxnId="{B6538D0A-600F-4081-917D-BB6CCE76356F}">
      <dgm:prSet/>
      <dgm:spPr/>
      <dgm:t>
        <a:bodyPr/>
        <a:lstStyle/>
        <a:p>
          <a:endParaRPr lang="en-US"/>
        </a:p>
      </dgm:t>
    </dgm:pt>
    <dgm:pt modelId="{6DFCDE17-7391-4509-9C51-7F51A36ADCBC}" type="sibTrans" cxnId="{B6538D0A-600F-4081-917D-BB6CCE76356F}">
      <dgm:prSet/>
      <dgm:spPr/>
      <dgm:t>
        <a:bodyPr/>
        <a:lstStyle/>
        <a:p>
          <a:endParaRPr lang="en-US"/>
        </a:p>
      </dgm:t>
    </dgm:pt>
    <dgm:pt modelId="{BF8F759A-D3B9-4B6C-BF9F-AE79543EA250}">
      <dgm:prSet phldrT="[Text]" custT="1"/>
      <dgm:spPr/>
      <dgm:t>
        <a:bodyPr/>
        <a:lstStyle/>
        <a:p>
          <a:r>
            <a:rPr lang="en-US" sz="1800"/>
            <a:t>August 31, 2020 </a:t>
          </a:r>
          <a:br>
            <a:rPr lang="en-US" sz="1800"/>
          </a:br>
          <a:r>
            <a:rPr lang="en-US" sz="1800"/>
            <a:t>(7 days)</a:t>
          </a:r>
        </a:p>
      </dgm:t>
    </dgm:pt>
    <dgm:pt modelId="{B8D47F1D-E64E-44F6-A4E6-0368C3968D1F}" type="parTrans" cxnId="{F9444BF0-FE6D-4C4B-898D-6BD85702DE04}">
      <dgm:prSet/>
      <dgm:spPr/>
      <dgm:t>
        <a:bodyPr/>
        <a:lstStyle/>
        <a:p>
          <a:endParaRPr lang="en-US"/>
        </a:p>
      </dgm:t>
    </dgm:pt>
    <dgm:pt modelId="{2081AADE-C1AE-4512-8FC4-3A390FD1A451}" type="sibTrans" cxnId="{F9444BF0-FE6D-4C4B-898D-6BD85702DE04}">
      <dgm:prSet/>
      <dgm:spPr/>
      <dgm:t>
        <a:bodyPr/>
        <a:lstStyle/>
        <a:p>
          <a:endParaRPr lang="en-US"/>
        </a:p>
      </dgm:t>
    </dgm:pt>
    <dgm:pt modelId="{34BA92A7-20A1-4E62-926E-E9BD94F45107}">
      <dgm:prSet phldrT="[Text]" custT="1"/>
      <dgm:spPr/>
      <dgm:t>
        <a:bodyPr/>
        <a:lstStyle/>
        <a:p>
          <a:r>
            <a:rPr lang="en-US" sz="1800"/>
            <a:t>October 27, 2020 </a:t>
          </a:r>
          <a:br>
            <a:rPr lang="en-US" sz="1800"/>
          </a:br>
          <a:r>
            <a:rPr lang="en-US" sz="1800"/>
            <a:t>(3 days)</a:t>
          </a:r>
        </a:p>
      </dgm:t>
    </dgm:pt>
    <dgm:pt modelId="{E9DED528-C03C-42F2-9524-FADFEF28A90D}" type="parTrans" cxnId="{9981AB9F-D8C1-43F7-8340-C6275E4BD127}">
      <dgm:prSet/>
      <dgm:spPr/>
      <dgm:t>
        <a:bodyPr/>
        <a:lstStyle/>
        <a:p>
          <a:endParaRPr lang="en-US"/>
        </a:p>
      </dgm:t>
    </dgm:pt>
    <dgm:pt modelId="{7AD4328A-F87B-4D82-82C8-F1B17128F76B}" type="sibTrans" cxnId="{9981AB9F-D8C1-43F7-8340-C6275E4BD127}">
      <dgm:prSet/>
      <dgm:spPr/>
      <dgm:t>
        <a:bodyPr/>
        <a:lstStyle/>
        <a:p>
          <a:endParaRPr lang="en-US"/>
        </a:p>
      </dgm:t>
    </dgm:pt>
    <dgm:pt modelId="{96C01847-8A21-444B-B744-239D7A5D04E6}">
      <dgm:prSet phldrT="[Text]" custT="1"/>
      <dgm:spPr/>
      <dgm:t>
        <a:bodyPr/>
        <a:lstStyle/>
        <a:p>
          <a:r>
            <a:rPr lang="en-US" sz="1800"/>
            <a:t>February 24, 2021 </a:t>
          </a:r>
          <a:br>
            <a:rPr lang="en-US" sz="1800"/>
          </a:br>
          <a:r>
            <a:rPr lang="en-US" sz="1800"/>
            <a:t>(24 </a:t>
          </a:r>
          <a:r>
            <a:rPr lang="en-US" sz="1800" err="1"/>
            <a:t>hrs</a:t>
          </a:r>
          <a:r>
            <a:rPr lang="en-US" sz="1800"/>
            <a:t>)</a:t>
          </a:r>
        </a:p>
      </dgm:t>
    </dgm:pt>
    <dgm:pt modelId="{D271BD95-6A41-4A03-A77D-52CD847F28E5}" type="parTrans" cxnId="{B8ADF434-69DE-4AB7-B9F5-6BA72C594302}">
      <dgm:prSet/>
      <dgm:spPr/>
      <dgm:t>
        <a:bodyPr/>
        <a:lstStyle/>
        <a:p>
          <a:endParaRPr lang="en-US"/>
        </a:p>
      </dgm:t>
    </dgm:pt>
    <dgm:pt modelId="{792C1816-E2D1-4C9F-8AAF-EA12EB56E926}" type="sibTrans" cxnId="{B8ADF434-69DE-4AB7-B9F5-6BA72C594302}">
      <dgm:prSet/>
      <dgm:spPr/>
      <dgm:t>
        <a:bodyPr/>
        <a:lstStyle/>
        <a:p>
          <a:endParaRPr lang="en-US"/>
        </a:p>
      </dgm:t>
    </dgm:pt>
    <dgm:pt modelId="{0C5B72E7-EA45-47A1-95A1-760D6E7401DF}">
      <dgm:prSet phldrT="[Text]" custT="1"/>
      <dgm:spPr/>
      <dgm:t>
        <a:bodyPr/>
        <a:lstStyle/>
        <a:p>
          <a:r>
            <a:rPr lang="en-US" sz="1800"/>
            <a:t>April 12, 2021 </a:t>
          </a:r>
          <a:br>
            <a:rPr lang="en-US" sz="1800"/>
          </a:br>
          <a:r>
            <a:rPr lang="en-US" sz="1800"/>
            <a:t>(0 days)</a:t>
          </a:r>
        </a:p>
      </dgm:t>
    </dgm:pt>
    <dgm:pt modelId="{5A6AD0C1-42DA-47E0-8A2C-9DC1D6A67729}" type="parTrans" cxnId="{A52D34D5-ACC5-4D0C-8B75-BBF6EFDB6D10}">
      <dgm:prSet/>
      <dgm:spPr/>
      <dgm:t>
        <a:bodyPr/>
        <a:lstStyle/>
        <a:p>
          <a:endParaRPr lang="en-US"/>
        </a:p>
      </dgm:t>
    </dgm:pt>
    <dgm:pt modelId="{6D25F0B4-CDC5-4552-B9AA-9020481B6D1A}" type="sibTrans" cxnId="{A52D34D5-ACC5-4D0C-8B75-BBF6EFDB6D10}">
      <dgm:prSet/>
      <dgm:spPr/>
      <dgm:t>
        <a:bodyPr/>
        <a:lstStyle/>
        <a:p>
          <a:endParaRPr lang="en-US"/>
        </a:p>
      </dgm:t>
    </dgm:pt>
    <dgm:pt modelId="{11EF2410-226A-4608-8F3E-937E823A448E}" type="pres">
      <dgm:prSet presAssocID="{D7D48AD0-39B0-44CF-A610-9FBC96787AD1}" presName="Name0" presStyleCnt="0">
        <dgm:presLayoutVars>
          <dgm:dir/>
          <dgm:resizeHandles val="exact"/>
        </dgm:presLayoutVars>
      </dgm:prSet>
      <dgm:spPr/>
    </dgm:pt>
    <dgm:pt modelId="{38D3E5F8-891B-4CDC-96FD-73400C492E3A}" type="pres">
      <dgm:prSet presAssocID="{D7D48AD0-39B0-44CF-A610-9FBC96787AD1}" presName="arrow" presStyleLbl="bgShp" presStyleIdx="0" presStyleCnt="1"/>
      <dgm:spPr/>
    </dgm:pt>
    <dgm:pt modelId="{E6FF6EE8-CEDB-40CC-BAD4-FC8C3C04EDDD}" type="pres">
      <dgm:prSet presAssocID="{D7D48AD0-39B0-44CF-A610-9FBC96787AD1}" presName="points" presStyleCnt="0"/>
      <dgm:spPr/>
    </dgm:pt>
    <dgm:pt modelId="{C6E30C1D-FAB2-4546-AE07-BF0A8C22CDC0}" type="pres">
      <dgm:prSet presAssocID="{0C94EFAE-5200-4E89-B12D-DF18E62B3AF0}" presName="compositeA" presStyleCnt="0"/>
      <dgm:spPr/>
    </dgm:pt>
    <dgm:pt modelId="{E1826900-F360-41BA-B983-F35FA7072B69}" type="pres">
      <dgm:prSet presAssocID="{0C94EFAE-5200-4E89-B12D-DF18E62B3AF0}" presName="textA" presStyleLbl="revTx" presStyleIdx="0" presStyleCnt="7" custScaleX="122107">
        <dgm:presLayoutVars>
          <dgm:bulletEnabled val="1"/>
        </dgm:presLayoutVars>
      </dgm:prSet>
      <dgm:spPr/>
    </dgm:pt>
    <dgm:pt modelId="{C85F6A90-31D3-4E23-B02A-D2F8955D3B55}" type="pres">
      <dgm:prSet presAssocID="{0C94EFAE-5200-4E89-B12D-DF18E62B3AF0}" presName="circleA" presStyleLbl="node1" presStyleIdx="0" presStyleCnt="7"/>
      <dgm:spPr>
        <a:solidFill>
          <a:schemeClr val="accent3">
            <a:lumMod val="60000"/>
            <a:lumOff val="40000"/>
          </a:schemeClr>
        </a:solidFill>
      </dgm:spPr>
    </dgm:pt>
    <dgm:pt modelId="{3AEEFBDE-CC82-4B41-831F-9EEEC15150B7}" type="pres">
      <dgm:prSet presAssocID="{0C94EFAE-5200-4E89-B12D-DF18E62B3AF0}" presName="spaceA" presStyleCnt="0"/>
      <dgm:spPr/>
    </dgm:pt>
    <dgm:pt modelId="{6B0D9697-05D8-406E-AF36-EAC4DDDB9A85}" type="pres">
      <dgm:prSet presAssocID="{508CE42F-4ABF-49DB-8565-05B39BFF03EA}" presName="space" presStyleCnt="0"/>
      <dgm:spPr/>
    </dgm:pt>
    <dgm:pt modelId="{DFAE7CE5-1EF9-4301-8A62-F7276DBD63FF}" type="pres">
      <dgm:prSet presAssocID="{97360448-CFC6-4138-9762-E4B71423770D}" presName="compositeB" presStyleCnt="0"/>
      <dgm:spPr/>
    </dgm:pt>
    <dgm:pt modelId="{AE9E5CD5-B584-4745-925B-6C340DAED364}" type="pres">
      <dgm:prSet presAssocID="{97360448-CFC6-4138-9762-E4B71423770D}" presName="textB" presStyleLbl="revTx" presStyleIdx="1" presStyleCnt="7" custScaleX="138967">
        <dgm:presLayoutVars>
          <dgm:bulletEnabled val="1"/>
        </dgm:presLayoutVars>
      </dgm:prSet>
      <dgm:spPr/>
    </dgm:pt>
    <dgm:pt modelId="{B34E18BE-8C60-4DDB-B77E-E2B4B5C45628}" type="pres">
      <dgm:prSet presAssocID="{97360448-CFC6-4138-9762-E4B71423770D}" presName="circleB" presStyleLbl="node1" presStyleIdx="1" presStyleCnt="7">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75000"/>
          </a:schemeClr>
        </a:solidFill>
      </dgm:spPr>
    </dgm:pt>
    <dgm:pt modelId="{66377E4A-43C1-4059-9250-D0F435DC9690}" type="pres">
      <dgm:prSet presAssocID="{97360448-CFC6-4138-9762-E4B71423770D}" presName="spaceB" presStyleCnt="0"/>
      <dgm:spPr/>
    </dgm:pt>
    <dgm:pt modelId="{EE5D7271-1F96-4A5A-824E-549E1430399E}" type="pres">
      <dgm:prSet presAssocID="{5F24A3E0-B4B5-489D-BE47-FB8057F164DA}" presName="space" presStyleCnt="0"/>
      <dgm:spPr/>
    </dgm:pt>
    <dgm:pt modelId="{5738DA2B-EB5B-4204-BB09-5366BEC7F61E}" type="pres">
      <dgm:prSet presAssocID="{433170D7-6827-4F7A-A399-EC88DDB08C82}" presName="compositeA" presStyleCnt="0"/>
      <dgm:spPr/>
    </dgm:pt>
    <dgm:pt modelId="{0140F5C2-1394-4CDE-9D27-939D433AEC63}" type="pres">
      <dgm:prSet presAssocID="{433170D7-6827-4F7A-A399-EC88DDB08C82}" presName="textA" presStyleLbl="revTx" presStyleIdx="2" presStyleCnt="7" custScaleX="144551">
        <dgm:presLayoutVars>
          <dgm:bulletEnabled val="1"/>
        </dgm:presLayoutVars>
      </dgm:prSet>
      <dgm:spPr/>
    </dgm:pt>
    <dgm:pt modelId="{B60595F7-2297-4536-949F-914A8DD125EF}" type="pres">
      <dgm:prSet presAssocID="{433170D7-6827-4F7A-A399-EC88DDB08C82}" presName="circleA" presStyleLbl="node1" presStyleIdx="2" presStyleCnt="7"/>
      <dgm:spPr>
        <a:solidFill>
          <a:schemeClr val="accent3">
            <a:lumMod val="60000"/>
            <a:lumOff val="40000"/>
          </a:schemeClr>
        </a:solidFill>
      </dgm:spPr>
    </dgm:pt>
    <dgm:pt modelId="{A0D8C959-EBA6-47BF-A6F4-015724489A93}" type="pres">
      <dgm:prSet presAssocID="{433170D7-6827-4F7A-A399-EC88DDB08C82}" presName="spaceA" presStyleCnt="0"/>
      <dgm:spPr/>
    </dgm:pt>
    <dgm:pt modelId="{CE3982DA-805C-4B8F-9095-1346FBD9C6F8}" type="pres">
      <dgm:prSet presAssocID="{6DFCDE17-7391-4509-9C51-7F51A36ADCBC}" presName="space" presStyleCnt="0"/>
      <dgm:spPr/>
    </dgm:pt>
    <dgm:pt modelId="{1B169608-AB03-49F4-AD4D-690E8E1BA11B}" type="pres">
      <dgm:prSet presAssocID="{BF8F759A-D3B9-4B6C-BF9F-AE79543EA250}" presName="compositeB" presStyleCnt="0"/>
      <dgm:spPr/>
    </dgm:pt>
    <dgm:pt modelId="{874EB66E-A97F-411B-9526-A7EEB826DE36}" type="pres">
      <dgm:prSet presAssocID="{BF8F759A-D3B9-4B6C-BF9F-AE79543EA250}" presName="textB" presStyleLbl="revTx" presStyleIdx="3" presStyleCnt="7" custScaleX="139071">
        <dgm:presLayoutVars>
          <dgm:bulletEnabled val="1"/>
        </dgm:presLayoutVars>
      </dgm:prSet>
      <dgm:spPr/>
    </dgm:pt>
    <dgm:pt modelId="{1FA25972-96D3-4105-BBFB-0AD39751C056}" type="pres">
      <dgm:prSet presAssocID="{BF8F759A-D3B9-4B6C-BF9F-AE79543EA250}" presName="circleB" presStyleLbl="node1" presStyleIdx="3" presStyleCnt="7"/>
      <dgm:spPr>
        <a:solidFill>
          <a:schemeClr val="accent3">
            <a:lumMod val="75000"/>
          </a:schemeClr>
        </a:solidFill>
      </dgm:spPr>
    </dgm:pt>
    <dgm:pt modelId="{ED0F6DAE-7230-4D05-91CF-9E048950D93C}" type="pres">
      <dgm:prSet presAssocID="{BF8F759A-D3B9-4B6C-BF9F-AE79543EA250}" presName="spaceB" presStyleCnt="0"/>
      <dgm:spPr/>
    </dgm:pt>
    <dgm:pt modelId="{79D45B70-C458-4A47-B084-C95E7B1E1515}" type="pres">
      <dgm:prSet presAssocID="{2081AADE-C1AE-4512-8FC4-3A390FD1A451}" presName="space" presStyleCnt="0"/>
      <dgm:spPr/>
    </dgm:pt>
    <dgm:pt modelId="{ECB59A42-396A-4DEA-B35E-B2D490571A8C}" type="pres">
      <dgm:prSet presAssocID="{34BA92A7-20A1-4E62-926E-E9BD94F45107}" presName="compositeA" presStyleCnt="0"/>
      <dgm:spPr/>
    </dgm:pt>
    <dgm:pt modelId="{B778D6A0-7D71-403A-BF60-B664245D07B5}" type="pres">
      <dgm:prSet presAssocID="{34BA92A7-20A1-4E62-926E-E9BD94F45107}" presName="textA" presStyleLbl="revTx" presStyleIdx="4" presStyleCnt="7" custScaleX="134380">
        <dgm:presLayoutVars>
          <dgm:bulletEnabled val="1"/>
        </dgm:presLayoutVars>
      </dgm:prSet>
      <dgm:spPr/>
    </dgm:pt>
    <dgm:pt modelId="{E334AB6C-B0F7-465A-97DB-9F8AC24A541C}" type="pres">
      <dgm:prSet presAssocID="{34BA92A7-20A1-4E62-926E-E9BD94F45107}" presName="circleA" presStyleLbl="node1" presStyleIdx="4" presStyleCnt="7"/>
      <dgm:spPr>
        <a:solidFill>
          <a:schemeClr val="accent3">
            <a:lumMod val="40000"/>
            <a:lumOff val="60000"/>
          </a:schemeClr>
        </a:solidFill>
      </dgm:spPr>
    </dgm:pt>
    <dgm:pt modelId="{F851F3DC-F421-43EA-BC96-84F652C763DE}" type="pres">
      <dgm:prSet presAssocID="{34BA92A7-20A1-4E62-926E-E9BD94F45107}" presName="spaceA" presStyleCnt="0"/>
      <dgm:spPr/>
    </dgm:pt>
    <dgm:pt modelId="{BFE11FD5-6E15-4B38-8BB7-8E8D4EFD3696}" type="pres">
      <dgm:prSet presAssocID="{7AD4328A-F87B-4D82-82C8-F1B17128F76B}" presName="space" presStyleCnt="0"/>
      <dgm:spPr/>
    </dgm:pt>
    <dgm:pt modelId="{6816BB79-E96D-4A59-9D07-6BF7D986F01A}" type="pres">
      <dgm:prSet presAssocID="{96C01847-8A21-444B-B744-239D7A5D04E6}" presName="compositeB" presStyleCnt="0"/>
      <dgm:spPr/>
    </dgm:pt>
    <dgm:pt modelId="{BE16C6AA-D11D-4D0D-9949-754B95FA9BD9}" type="pres">
      <dgm:prSet presAssocID="{96C01847-8A21-444B-B744-239D7A5D04E6}" presName="textB" presStyleLbl="revTx" presStyleIdx="5" presStyleCnt="7" custScaleX="132206">
        <dgm:presLayoutVars>
          <dgm:bulletEnabled val="1"/>
        </dgm:presLayoutVars>
      </dgm:prSet>
      <dgm:spPr/>
    </dgm:pt>
    <dgm:pt modelId="{ED7858A6-8158-47E3-B3E8-484BEFD28F73}" type="pres">
      <dgm:prSet presAssocID="{96C01847-8A21-444B-B744-239D7A5D04E6}" presName="circleB" presStyleLbl="node1" presStyleIdx="5" presStyleCnt="7"/>
      <dgm:spPr>
        <a:solidFill>
          <a:schemeClr val="accent3">
            <a:lumMod val="20000"/>
            <a:lumOff val="80000"/>
          </a:schemeClr>
        </a:solidFill>
      </dgm:spPr>
    </dgm:pt>
    <dgm:pt modelId="{00899111-BFCC-40BC-8F3A-95C03A9566AB}" type="pres">
      <dgm:prSet presAssocID="{96C01847-8A21-444B-B744-239D7A5D04E6}" presName="spaceB" presStyleCnt="0"/>
      <dgm:spPr/>
    </dgm:pt>
    <dgm:pt modelId="{FADC421C-631B-4526-8FC3-C5D974CF78C3}" type="pres">
      <dgm:prSet presAssocID="{792C1816-E2D1-4C9F-8AAF-EA12EB56E926}" presName="space" presStyleCnt="0"/>
      <dgm:spPr/>
    </dgm:pt>
    <dgm:pt modelId="{BF41081E-1E3A-4CA8-AD00-446FDF6A5357}" type="pres">
      <dgm:prSet presAssocID="{0C5B72E7-EA45-47A1-95A1-760D6E7401DF}" presName="compositeA" presStyleCnt="0"/>
      <dgm:spPr/>
    </dgm:pt>
    <dgm:pt modelId="{35271678-D076-4D9B-A6B4-576FA212998D}" type="pres">
      <dgm:prSet presAssocID="{0C5B72E7-EA45-47A1-95A1-760D6E7401DF}" presName="textA" presStyleLbl="revTx" presStyleIdx="6" presStyleCnt="7" custScaleX="131845">
        <dgm:presLayoutVars>
          <dgm:bulletEnabled val="1"/>
        </dgm:presLayoutVars>
      </dgm:prSet>
      <dgm:spPr/>
    </dgm:pt>
    <dgm:pt modelId="{1302B2F6-D2B5-448E-8BC7-09E37209AACA}" type="pres">
      <dgm:prSet presAssocID="{0C5B72E7-EA45-47A1-95A1-760D6E7401DF}" presName="circleA" presStyleLbl="node1" presStyleIdx="6" presStyleCnt="7"/>
      <dgm:spPr>
        <a:solidFill>
          <a:schemeClr val="bg2"/>
        </a:solidFill>
      </dgm:spPr>
    </dgm:pt>
    <dgm:pt modelId="{7A84A6C6-F666-433D-93E4-222919418844}" type="pres">
      <dgm:prSet presAssocID="{0C5B72E7-EA45-47A1-95A1-760D6E7401DF}" presName="spaceA" presStyleCnt="0"/>
      <dgm:spPr/>
    </dgm:pt>
  </dgm:ptLst>
  <dgm:cxnLst>
    <dgm:cxn modelId="{B6538D0A-600F-4081-917D-BB6CCE76356F}" srcId="{D7D48AD0-39B0-44CF-A610-9FBC96787AD1}" destId="{433170D7-6827-4F7A-A399-EC88DDB08C82}" srcOrd="2" destOrd="0" parTransId="{1966B21F-B91B-41E3-86BF-9A768B2D7E1D}" sibTransId="{6DFCDE17-7391-4509-9C51-7F51A36ADCBC}"/>
    <dgm:cxn modelId="{00F41B1A-A441-429F-895C-A041AD1C3EB9}" type="presOf" srcId="{96C01847-8A21-444B-B744-239D7A5D04E6}" destId="{BE16C6AA-D11D-4D0D-9949-754B95FA9BD9}" srcOrd="0" destOrd="0" presId="urn:microsoft.com/office/officeart/2005/8/layout/hProcess11"/>
    <dgm:cxn modelId="{049FBE24-58C1-485D-8763-88E5A6CCF17A}" type="presOf" srcId="{D7D48AD0-39B0-44CF-A610-9FBC96787AD1}" destId="{11EF2410-226A-4608-8F3E-937E823A448E}" srcOrd="0" destOrd="0" presId="urn:microsoft.com/office/officeart/2005/8/layout/hProcess11"/>
    <dgm:cxn modelId="{B8ADF434-69DE-4AB7-B9F5-6BA72C594302}" srcId="{D7D48AD0-39B0-44CF-A610-9FBC96787AD1}" destId="{96C01847-8A21-444B-B744-239D7A5D04E6}" srcOrd="5" destOrd="0" parTransId="{D271BD95-6A41-4A03-A77D-52CD847F28E5}" sibTransId="{792C1816-E2D1-4C9F-8AAF-EA12EB56E926}"/>
    <dgm:cxn modelId="{911D3072-5C60-4209-8651-F87FAC4417DA}" type="presOf" srcId="{0C94EFAE-5200-4E89-B12D-DF18E62B3AF0}" destId="{E1826900-F360-41BA-B983-F35FA7072B69}" srcOrd="0" destOrd="0" presId="urn:microsoft.com/office/officeart/2005/8/layout/hProcess11"/>
    <dgm:cxn modelId="{5867D558-1780-41A1-9EAD-7AD3EE30626A}" type="presOf" srcId="{97360448-CFC6-4138-9762-E4B71423770D}" destId="{AE9E5CD5-B584-4745-925B-6C340DAED364}" srcOrd="0" destOrd="0" presId="urn:microsoft.com/office/officeart/2005/8/layout/hProcess11"/>
    <dgm:cxn modelId="{E727948F-4661-4DF4-9131-049807DC6273}" type="presOf" srcId="{433170D7-6827-4F7A-A399-EC88DDB08C82}" destId="{0140F5C2-1394-4CDE-9D27-939D433AEC63}" srcOrd="0" destOrd="0" presId="urn:microsoft.com/office/officeart/2005/8/layout/hProcess11"/>
    <dgm:cxn modelId="{9981AB9F-D8C1-43F7-8340-C6275E4BD127}" srcId="{D7D48AD0-39B0-44CF-A610-9FBC96787AD1}" destId="{34BA92A7-20A1-4E62-926E-E9BD94F45107}" srcOrd="4" destOrd="0" parTransId="{E9DED528-C03C-42F2-9524-FADFEF28A90D}" sibTransId="{7AD4328A-F87B-4D82-82C8-F1B17128F76B}"/>
    <dgm:cxn modelId="{865B5CA4-6B91-4BDA-9440-4AF3FE0CE3AE}" type="presOf" srcId="{BF8F759A-D3B9-4B6C-BF9F-AE79543EA250}" destId="{874EB66E-A97F-411B-9526-A7EEB826DE36}" srcOrd="0" destOrd="0" presId="urn:microsoft.com/office/officeart/2005/8/layout/hProcess11"/>
    <dgm:cxn modelId="{5E633CAA-FF45-4E14-B2E5-161396E3A2A6}" srcId="{D7D48AD0-39B0-44CF-A610-9FBC96787AD1}" destId="{0C94EFAE-5200-4E89-B12D-DF18E62B3AF0}" srcOrd="0" destOrd="0" parTransId="{E30BF6EE-78FC-47A0-B803-DD3D859A9DDA}" sibTransId="{508CE42F-4ABF-49DB-8565-05B39BFF03EA}"/>
    <dgm:cxn modelId="{0BA0A7B4-BAB1-4867-BACE-0126C8C5E683}" type="presOf" srcId="{0C5B72E7-EA45-47A1-95A1-760D6E7401DF}" destId="{35271678-D076-4D9B-A6B4-576FA212998D}" srcOrd="0" destOrd="0" presId="urn:microsoft.com/office/officeart/2005/8/layout/hProcess11"/>
    <dgm:cxn modelId="{9436C0C5-4247-4037-B2BC-D8DCAF40A355}" srcId="{D7D48AD0-39B0-44CF-A610-9FBC96787AD1}" destId="{97360448-CFC6-4138-9762-E4B71423770D}" srcOrd="1" destOrd="0" parTransId="{8853DE1F-42C1-4A77-93FD-BE722EFD959F}" sibTransId="{5F24A3E0-B4B5-489D-BE47-FB8057F164DA}"/>
    <dgm:cxn modelId="{A52D34D5-ACC5-4D0C-8B75-BBF6EFDB6D10}" srcId="{D7D48AD0-39B0-44CF-A610-9FBC96787AD1}" destId="{0C5B72E7-EA45-47A1-95A1-760D6E7401DF}" srcOrd="6" destOrd="0" parTransId="{5A6AD0C1-42DA-47E0-8A2C-9DC1D6A67729}" sibTransId="{6D25F0B4-CDC5-4552-B9AA-9020481B6D1A}"/>
    <dgm:cxn modelId="{DA2776EE-13D8-448E-837E-A5506E4137EF}" type="presOf" srcId="{34BA92A7-20A1-4E62-926E-E9BD94F45107}" destId="{B778D6A0-7D71-403A-BF60-B664245D07B5}" srcOrd="0" destOrd="0" presId="urn:microsoft.com/office/officeart/2005/8/layout/hProcess11"/>
    <dgm:cxn modelId="{F9444BF0-FE6D-4C4B-898D-6BD85702DE04}" srcId="{D7D48AD0-39B0-44CF-A610-9FBC96787AD1}" destId="{BF8F759A-D3B9-4B6C-BF9F-AE79543EA250}" srcOrd="3" destOrd="0" parTransId="{B8D47F1D-E64E-44F6-A4E6-0368C3968D1F}" sibTransId="{2081AADE-C1AE-4512-8FC4-3A390FD1A451}"/>
    <dgm:cxn modelId="{4D0A1F35-C6AA-403D-B836-6D8A3725A2E6}" type="presParOf" srcId="{11EF2410-226A-4608-8F3E-937E823A448E}" destId="{38D3E5F8-891B-4CDC-96FD-73400C492E3A}" srcOrd="0" destOrd="0" presId="urn:microsoft.com/office/officeart/2005/8/layout/hProcess11"/>
    <dgm:cxn modelId="{FFAE7845-B14A-4310-9DCB-0518F658CB29}" type="presParOf" srcId="{11EF2410-226A-4608-8F3E-937E823A448E}" destId="{E6FF6EE8-CEDB-40CC-BAD4-FC8C3C04EDDD}" srcOrd="1" destOrd="0" presId="urn:microsoft.com/office/officeart/2005/8/layout/hProcess11"/>
    <dgm:cxn modelId="{46DF4F07-8D56-4F67-9601-6C45EDFB5015}" type="presParOf" srcId="{E6FF6EE8-CEDB-40CC-BAD4-FC8C3C04EDDD}" destId="{C6E30C1D-FAB2-4546-AE07-BF0A8C22CDC0}" srcOrd="0" destOrd="0" presId="urn:microsoft.com/office/officeart/2005/8/layout/hProcess11"/>
    <dgm:cxn modelId="{35D51164-8CD1-4231-B259-966CA8E9B6D3}" type="presParOf" srcId="{C6E30C1D-FAB2-4546-AE07-BF0A8C22CDC0}" destId="{E1826900-F360-41BA-B983-F35FA7072B69}" srcOrd="0" destOrd="0" presId="urn:microsoft.com/office/officeart/2005/8/layout/hProcess11"/>
    <dgm:cxn modelId="{AF40C5DF-AD01-46B5-ACA2-7E0E87836B71}" type="presParOf" srcId="{C6E30C1D-FAB2-4546-AE07-BF0A8C22CDC0}" destId="{C85F6A90-31D3-4E23-B02A-D2F8955D3B55}" srcOrd="1" destOrd="0" presId="urn:microsoft.com/office/officeart/2005/8/layout/hProcess11"/>
    <dgm:cxn modelId="{76B35F50-59B5-4599-9EFC-051D57B726D8}" type="presParOf" srcId="{C6E30C1D-FAB2-4546-AE07-BF0A8C22CDC0}" destId="{3AEEFBDE-CC82-4B41-831F-9EEEC15150B7}" srcOrd="2" destOrd="0" presId="urn:microsoft.com/office/officeart/2005/8/layout/hProcess11"/>
    <dgm:cxn modelId="{53A1849C-3C0C-4731-BA94-F75DA6DE580B}" type="presParOf" srcId="{E6FF6EE8-CEDB-40CC-BAD4-FC8C3C04EDDD}" destId="{6B0D9697-05D8-406E-AF36-EAC4DDDB9A85}" srcOrd="1" destOrd="0" presId="urn:microsoft.com/office/officeart/2005/8/layout/hProcess11"/>
    <dgm:cxn modelId="{4E2208B4-2DE1-40D7-A58E-E62F0EAF505F}" type="presParOf" srcId="{E6FF6EE8-CEDB-40CC-BAD4-FC8C3C04EDDD}" destId="{DFAE7CE5-1EF9-4301-8A62-F7276DBD63FF}" srcOrd="2" destOrd="0" presId="urn:microsoft.com/office/officeart/2005/8/layout/hProcess11"/>
    <dgm:cxn modelId="{1F5EED8D-4080-45FC-A2F8-1FB545D78B36}" type="presParOf" srcId="{DFAE7CE5-1EF9-4301-8A62-F7276DBD63FF}" destId="{AE9E5CD5-B584-4745-925B-6C340DAED364}" srcOrd="0" destOrd="0" presId="urn:microsoft.com/office/officeart/2005/8/layout/hProcess11"/>
    <dgm:cxn modelId="{CE97F3AD-FFF0-4924-A5FD-9229FFA494AD}" type="presParOf" srcId="{DFAE7CE5-1EF9-4301-8A62-F7276DBD63FF}" destId="{B34E18BE-8C60-4DDB-B77E-E2B4B5C45628}" srcOrd="1" destOrd="0" presId="urn:microsoft.com/office/officeart/2005/8/layout/hProcess11"/>
    <dgm:cxn modelId="{3AE5839E-9919-49CC-A457-2A268F27DAE2}" type="presParOf" srcId="{DFAE7CE5-1EF9-4301-8A62-F7276DBD63FF}" destId="{66377E4A-43C1-4059-9250-D0F435DC9690}" srcOrd="2" destOrd="0" presId="urn:microsoft.com/office/officeart/2005/8/layout/hProcess11"/>
    <dgm:cxn modelId="{4BDFE455-2FF4-4DF6-BBA2-D1D50B420375}" type="presParOf" srcId="{E6FF6EE8-CEDB-40CC-BAD4-FC8C3C04EDDD}" destId="{EE5D7271-1F96-4A5A-824E-549E1430399E}" srcOrd="3" destOrd="0" presId="urn:microsoft.com/office/officeart/2005/8/layout/hProcess11"/>
    <dgm:cxn modelId="{EAB29DD6-7F54-4942-B228-5EADCD14BBCB}" type="presParOf" srcId="{E6FF6EE8-CEDB-40CC-BAD4-FC8C3C04EDDD}" destId="{5738DA2B-EB5B-4204-BB09-5366BEC7F61E}" srcOrd="4" destOrd="0" presId="urn:microsoft.com/office/officeart/2005/8/layout/hProcess11"/>
    <dgm:cxn modelId="{F723865B-B1D2-48DA-9BF5-03AF13A47D89}" type="presParOf" srcId="{5738DA2B-EB5B-4204-BB09-5366BEC7F61E}" destId="{0140F5C2-1394-4CDE-9D27-939D433AEC63}" srcOrd="0" destOrd="0" presId="urn:microsoft.com/office/officeart/2005/8/layout/hProcess11"/>
    <dgm:cxn modelId="{CCEB5B25-D9FC-43CD-A250-17A1BB4F0101}" type="presParOf" srcId="{5738DA2B-EB5B-4204-BB09-5366BEC7F61E}" destId="{B60595F7-2297-4536-949F-914A8DD125EF}" srcOrd="1" destOrd="0" presId="urn:microsoft.com/office/officeart/2005/8/layout/hProcess11"/>
    <dgm:cxn modelId="{B32D2E13-A286-48A8-B609-A498C3C02380}" type="presParOf" srcId="{5738DA2B-EB5B-4204-BB09-5366BEC7F61E}" destId="{A0D8C959-EBA6-47BF-A6F4-015724489A93}" srcOrd="2" destOrd="0" presId="urn:microsoft.com/office/officeart/2005/8/layout/hProcess11"/>
    <dgm:cxn modelId="{506BD678-0711-4C58-ABCB-90059F9D8596}" type="presParOf" srcId="{E6FF6EE8-CEDB-40CC-BAD4-FC8C3C04EDDD}" destId="{CE3982DA-805C-4B8F-9095-1346FBD9C6F8}" srcOrd="5" destOrd="0" presId="urn:microsoft.com/office/officeart/2005/8/layout/hProcess11"/>
    <dgm:cxn modelId="{38F8330C-16CB-4ECC-A028-94142FBC0102}" type="presParOf" srcId="{E6FF6EE8-CEDB-40CC-BAD4-FC8C3C04EDDD}" destId="{1B169608-AB03-49F4-AD4D-690E8E1BA11B}" srcOrd="6" destOrd="0" presId="urn:microsoft.com/office/officeart/2005/8/layout/hProcess11"/>
    <dgm:cxn modelId="{6EE4162A-A276-484D-98D0-201A2C8CEB6A}" type="presParOf" srcId="{1B169608-AB03-49F4-AD4D-690E8E1BA11B}" destId="{874EB66E-A97F-411B-9526-A7EEB826DE36}" srcOrd="0" destOrd="0" presId="urn:microsoft.com/office/officeart/2005/8/layout/hProcess11"/>
    <dgm:cxn modelId="{EA924423-1447-43B1-A2DA-B39861A189F6}" type="presParOf" srcId="{1B169608-AB03-49F4-AD4D-690E8E1BA11B}" destId="{1FA25972-96D3-4105-BBFB-0AD39751C056}" srcOrd="1" destOrd="0" presId="urn:microsoft.com/office/officeart/2005/8/layout/hProcess11"/>
    <dgm:cxn modelId="{689E93B1-EDBF-4A1D-99D8-7B72B0AEE220}" type="presParOf" srcId="{1B169608-AB03-49F4-AD4D-690E8E1BA11B}" destId="{ED0F6DAE-7230-4D05-91CF-9E048950D93C}" srcOrd="2" destOrd="0" presId="urn:microsoft.com/office/officeart/2005/8/layout/hProcess11"/>
    <dgm:cxn modelId="{1093F20B-6365-4031-B873-B147B6D2AF11}" type="presParOf" srcId="{E6FF6EE8-CEDB-40CC-BAD4-FC8C3C04EDDD}" destId="{79D45B70-C458-4A47-B084-C95E7B1E1515}" srcOrd="7" destOrd="0" presId="urn:microsoft.com/office/officeart/2005/8/layout/hProcess11"/>
    <dgm:cxn modelId="{3A19D9CD-2506-47B6-B1D7-028B98B76C1F}" type="presParOf" srcId="{E6FF6EE8-CEDB-40CC-BAD4-FC8C3C04EDDD}" destId="{ECB59A42-396A-4DEA-B35E-B2D490571A8C}" srcOrd="8" destOrd="0" presId="urn:microsoft.com/office/officeart/2005/8/layout/hProcess11"/>
    <dgm:cxn modelId="{1C620ACC-3165-423A-BF76-078D38B6F796}" type="presParOf" srcId="{ECB59A42-396A-4DEA-B35E-B2D490571A8C}" destId="{B778D6A0-7D71-403A-BF60-B664245D07B5}" srcOrd="0" destOrd="0" presId="urn:microsoft.com/office/officeart/2005/8/layout/hProcess11"/>
    <dgm:cxn modelId="{C4DE842A-FAF1-40A0-A75C-9D097E4176FE}" type="presParOf" srcId="{ECB59A42-396A-4DEA-B35E-B2D490571A8C}" destId="{E334AB6C-B0F7-465A-97DB-9F8AC24A541C}" srcOrd="1" destOrd="0" presId="urn:microsoft.com/office/officeart/2005/8/layout/hProcess11"/>
    <dgm:cxn modelId="{29F49FEA-999A-4DAE-809B-4A236800D322}" type="presParOf" srcId="{ECB59A42-396A-4DEA-B35E-B2D490571A8C}" destId="{F851F3DC-F421-43EA-BC96-84F652C763DE}" srcOrd="2" destOrd="0" presId="urn:microsoft.com/office/officeart/2005/8/layout/hProcess11"/>
    <dgm:cxn modelId="{52DFD3CB-138A-468A-9247-0A55B8F50F9D}" type="presParOf" srcId="{E6FF6EE8-CEDB-40CC-BAD4-FC8C3C04EDDD}" destId="{BFE11FD5-6E15-4B38-8BB7-8E8D4EFD3696}" srcOrd="9" destOrd="0" presId="urn:microsoft.com/office/officeart/2005/8/layout/hProcess11"/>
    <dgm:cxn modelId="{DF9C6BD9-4E45-40F4-AFD6-E5318A52B61A}" type="presParOf" srcId="{E6FF6EE8-CEDB-40CC-BAD4-FC8C3C04EDDD}" destId="{6816BB79-E96D-4A59-9D07-6BF7D986F01A}" srcOrd="10" destOrd="0" presId="urn:microsoft.com/office/officeart/2005/8/layout/hProcess11"/>
    <dgm:cxn modelId="{6948B71D-009B-47DE-AB95-9AE6EBF70BB4}" type="presParOf" srcId="{6816BB79-E96D-4A59-9D07-6BF7D986F01A}" destId="{BE16C6AA-D11D-4D0D-9949-754B95FA9BD9}" srcOrd="0" destOrd="0" presId="urn:microsoft.com/office/officeart/2005/8/layout/hProcess11"/>
    <dgm:cxn modelId="{4250AFE1-0EB9-4BE1-8F01-6FFAC02C3EF7}" type="presParOf" srcId="{6816BB79-E96D-4A59-9D07-6BF7D986F01A}" destId="{ED7858A6-8158-47E3-B3E8-484BEFD28F73}" srcOrd="1" destOrd="0" presId="urn:microsoft.com/office/officeart/2005/8/layout/hProcess11"/>
    <dgm:cxn modelId="{DF025786-81A1-49A8-B288-E18D1B4F23B6}" type="presParOf" srcId="{6816BB79-E96D-4A59-9D07-6BF7D986F01A}" destId="{00899111-BFCC-40BC-8F3A-95C03A9566AB}" srcOrd="2" destOrd="0" presId="urn:microsoft.com/office/officeart/2005/8/layout/hProcess11"/>
    <dgm:cxn modelId="{202CB72D-E1BD-4957-80A5-C9B232DC8E86}" type="presParOf" srcId="{E6FF6EE8-CEDB-40CC-BAD4-FC8C3C04EDDD}" destId="{FADC421C-631B-4526-8FC3-C5D974CF78C3}" srcOrd="11" destOrd="0" presId="urn:microsoft.com/office/officeart/2005/8/layout/hProcess11"/>
    <dgm:cxn modelId="{95D05023-6489-4C3B-B47D-890BAE8D0188}" type="presParOf" srcId="{E6FF6EE8-CEDB-40CC-BAD4-FC8C3C04EDDD}" destId="{BF41081E-1E3A-4CA8-AD00-446FDF6A5357}" srcOrd="12" destOrd="0" presId="urn:microsoft.com/office/officeart/2005/8/layout/hProcess11"/>
    <dgm:cxn modelId="{2A0E6A32-BADA-4E89-904F-70765471CB2A}" type="presParOf" srcId="{BF41081E-1E3A-4CA8-AD00-446FDF6A5357}" destId="{35271678-D076-4D9B-A6B4-576FA212998D}" srcOrd="0" destOrd="0" presId="urn:microsoft.com/office/officeart/2005/8/layout/hProcess11"/>
    <dgm:cxn modelId="{29AFAB95-58FD-40D8-9FAA-1B7535057C89}" type="presParOf" srcId="{BF41081E-1E3A-4CA8-AD00-446FDF6A5357}" destId="{1302B2F6-D2B5-448E-8BC7-09E37209AACA}" srcOrd="1" destOrd="0" presId="urn:microsoft.com/office/officeart/2005/8/layout/hProcess11"/>
    <dgm:cxn modelId="{BCD5C084-4E59-4BD1-B2A0-8483E3BE221D}" type="presParOf" srcId="{BF41081E-1E3A-4CA8-AD00-446FDF6A5357}" destId="{7A84A6C6-F666-433D-93E4-222919418844}"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02488D-138E-4EEA-996B-709E3FE1E73E}"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n-US"/>
        </a:p>
      </dgm:t>
    </dgm:pt>
    <dgm:pt modelId="{6B4CAE74-2C57-44CF-9D3B-7AFF05FE899A}">
      <dgm:prSet phldrT="[Text]"/>
      <dgm:spPr/>
      <dgm:t>
        <a:bodyPr/>
        <a:lstStyle/>
        <a:p>
          <a:r>
            <a:rPr lang="en-US"/>
            <a:t>May 1, 2021</a:t>
          </a:r>
        </a:p>
      </dgm:t>
    </dgm:pt>
    <dgm:pt modelId="{DECA5F71-CB35-43A1-9209-15B96F136DCA}" type="parTrans" cxnId="{7E8DC7A3-7B69-437F-83B6-40705BA4030A}">
      <dgm:prSet/>
      <dgm:spPr/>
      <dgm:t>
        <a:bodyPr/>
        <a:lstStyle/>
        <a:p>
          <a:endParaRPr lang="en-US"/>
        </a:p>
      </dgm:t>
    </dgm:pt>
    <dgm:pt modelId="{AF27278B-C73C-41EF-9BAD-D30C814AE594}" type="sibTrans" cxnId="{7E8DC7A3-7B69-437F-83B6-40705BA4030A}">
      <dgm:prSet/>
      <dgm:spPr/>
      <dgm:t>
        <a:bodyPr/>
        <a:lstStyle/>
        <a:p>
          <a:endParaRPr lang="en-US"/>
        </a:p>
      </dgm:t>
    </dgm:pt>
    <dgm:pt modelId="{7BB60B92-E85D-4858-A00E-D16757392BBB}">
      <dgm:prSet phldrT="[Text]"/>
      <dgm:spPr/>
      <dgm:t>
        <a:bodyPr/>
        <a:lstStyle/>
        <a:p>
          <a:r>
            <a:rPr lang="en-US"/>
            <a:t>Instructions posted</a:t>
          </a:r>
        </a:p>
      </dgm:t>
    </dgm:pt>
    <dgm:pt modelId="{190E9A29-D367-4319-A6DA-1EF25F30BF21}" type="parTrans" cxnId="{DF832B58-74F8-4FD3-A927-48A003EEED1B}">
      <dgm:prSet/>
      <dgm:spPr/>
      <dgm:t>
        <a:bodyPr/>
        <a:lstStyle/>
        <a:p>
          <a:endParaRPr lang="en-US"/>
        </a:p>
      </dgm:t>
    </dgm:pt>
    <dgm:pt modelId="{B522EA24-D14D-402C-97A3-4D66B4788549}" type="sibTrans" cxnId="{DF832B58-74F8-4FD3-A927-48A003EEED1B}">
      <dgm:prSet/>
      <dgm:spPr/>
      <dgm:t>
        <a:bodyPr/>
        <a:lstStyle/>
        <a:p>
          <a:endParaRPr lang="en-US"/>
        </a:p>
      </dgm:t>
    </dgm:pt>
    <dgm:pt modelId="{4BDEB95E-9A48-4A16-979A-695290D8DEEA}">
      <dgm:prSet phldrT="[Text]"/>
      <dgm:spPr>
        <a:solidFill>
          <a:schemeClr val="accent3"/>
        </a:solidFill>
      </dgm:spPr>
      <dgm:t>
        <a:bodyPr/>
        <a:lstStyle/>
        <a:p>
          <a:r>
            <a:rPr lang="en-US"/>
            <a:t>May 15, 2021</a:t>
          </a:r>
        </a:p>
      </dgm:t>
    </dgm:pt>
    <dgm:pt modelId="{FF57412C-9B10-4F34-ABD9-FFF31985FF25}" type="parTrans" cxnId="{DAA5C57B-DBE0-417B-ABF3-C03B73D7B106}">
      <dgm:prSet/>
      <dgm:spPr/>
      <dgm:t>
        <a:bodyPr/>
        <a:lstStyle/>
        <a:p>
          <a:endParaRPr lang="en-US"/>
        </a:p>
      </dgm:t>
    </dgm:pt>
    <dgm:pt modelId="{4AC27A51-2006-43F6-BFA4-A21AABB02836}" type="sibTrans" cxnId="{DAA5C57B-DBE0-417B-ABF3-C03B73D7B106}">
      <dgm:prSet/>
      <dgm:spPr/>
      <dgm:t>
        <a:bodyPr/>
        <a:lstStyle/>
        <a:p>
          <a:endParaRPr lang="en-US"/>
        </a:p>
      </dgm:t>
    </dgm:pt>
    <dgm:pt modelId="{7E2CB65C-6DA0-44EB-8E62-4304EB1EB214}">
      <dgm:prSet phldrT="[Text]"/>
      <dgm:spPr/>
      <dgm:t>
        <a:bodyPr/>
        <a:lstStyle/>
        <a:p>
          <a:r>
            <a:rPr lang="en-US"/>
            <a:t>May 22,2021</a:t>
          </a:r>
        </a:p>
      </dgm:t>
    </dgm:pt>
    <dgm:pt modelId="{65CBD1F8-B8B9-408F-A2E2-B41A264AFE97}" type="parTrans" cxnId="{9300796B-82CE-4118-B082-724E1DE3241B}">
      <dgm:prSet/>
      <dgm:spPr/>
      <dgm:t>
        <a:bodyPr/>
        <a:lstStyle/>
        <a:p>
          <a:endParaRPr lang="en-US"/>
        </a:p>
      </dgm:t>
    </dgm:pt>
    <dgm:pt modelId="{9EACA7E6-A58D-4BE1-BFC4-01BEAF3D5EBA}" type="sibTrans" cxnId="{9300796B-82CE-4118-B082-724E1DE3241B}">
      <dgm:prSet/>
      <dgm:spPr/>
      <dgm:t>
        <a:bodyPr/>
        <a:lstStyle/>
        <a:p>
          <a:endParaRPr lang="en-US"/>
        </a:p>
      </dgm:t>
    </dgm:pt>
    <dgm:pt modelId="{E38909DC-DE18-476D-9631-4ABACD559C28}">
      <dgm:prSet phldrT="[Text]"/>
      <dgm:spPr/>
      <dgm:t>
        <a:bodyPr/>
        <a:lstStyle/>
        <a:p>
          <a:r>
            <a:rPr lang="en-US"/>
            <a:t>Pay bills with SWANPURGE, based on criteria</a:t>
          </a:r>
        </a:p>
      </dgm:t>
    </dgm:pt>
    <dgm:pt modelId="{37659E8E-056B-43F6-BCCD-AC98B5BBC92F}" type="parTrans" cxnId="{CFA9765A-3ADF-4C42-8D42-9934B3AEEB0C}">
      <dgm:prSet/>
      <dgm:spPr/>
      <dgm:t>
        <a:bodyPr/>
        <a:lstStyle/>
        <a:p>
          <a:endParaRPr lang="en-US"/>
        </a:p>
      </dgm:t>
    </dgm:pt>
    <dgm:pt modelId="{BE1B2AE2-FBD4-4D33-A4C9-DE2B58F5B6A6}" type="sibTrans" cxnId="{CFA9765A-3ADF-4C42-8D42-9934B3AEEB0C}">
      <dgm:prSet/>
      <dgm:spPr/>
      <dgm:t>
        <a:bodyPr/>
        <a:lstStyle/>
        <a:p>
          <a:endParaRPr lang="en-US"/>
        </a:p>
      </dgm:t>
    </dgm:pt>
    <dgm:pt modelId="{6F7C213F-ADE0-47E7-9CD6-E22FFE14BD41}">
      <dgm:prSet phldrT="[Text]"/>
      <dgm:spPr/>
      <dgm:t>
        <a:bodyPr/>
        <a:lstStyle/>
        <a:p>
          <a:r>
            <a:rPr lang="en-US"/>
            <a:t>May 29, 2021</a:t>
          </a:r>
        </a:p>
      </dgm:t>
    </dgm:pt>
    <dgm:pt modelId="{45CCAAF2-0F3B-48FD-9248-D6B0C6246DBB}" type="parTrans" cxnId="{A8D20DFF-28D5-4E54-BC89-068265B962F3}">
      <dgm:prSet/>
      <dgm:spPr/>
      <dgm:t>
        <a:bodyPr/>
        <a:lstStyle/>
        <a:p>
          <a:endParaRPr lang="en-US"/>
        </a:p>
      </dgm:t>
    </dgm:pt>
    <dgm:pt modelId="{97422D43-E81A-4D9C-A56B-A820B6417AD1}" type="sibTrans" cxnId="{A8D20DFF-28D5-4E54-BC89-068265B962F3}">
      <dgm:prSet/>
      <dgm:spPr/>
      <dgm:t>
        <a:bodyPr/>
        <a:lstStyle/>
        <a:p>
          <a:endParaRPr lang="en-US"/>
        </a:p>
      </dgm:t>
    </dgm:pt>
    <dgm:pt modelId="{340EB9D2-F671-414C-9058-9365D09CE5BE}">
      <dgm:prSet phldrT="[Text]"/>
      <dgm:spPr/>
      <dgm:t>
        <a:bodyPr/>
        <a:lstStyle/>
        <a:p>
          <a:r>
            <a:rPr lang="en-US"/>
            <a:t>Reports for review</a:t>
          </a:r>
        </a:p>
      </dgm:t>
    </dgm:pt>
    <dgm:pt modelId="{F86492A2-F13E-4D8F-9B76-CA69A2D6E53F}" type="parTrans" cxnId="{2A899419-576E-4171-927E-2658E81B93A1}">
      <dgm:prSet/>
      <dgm:spPr/>
      <dgm:t>
        <a:bodyPr/>
        <a:lstStyle/>
        <a:p>
          <a:endParaRPr lang="en-US"/>
        </a:p>
      </dgm:t>
    </dgm:pt>
    <dgm:pt modelId="{E1A0043E-7B93-41DF-BCF9-D3D1C71BFB5A}" type="sibTrans" cxnId="{2A899419-576E-4171-927E-2658E81B93A1}">
      <dgm:prSet/>
      <dgm:spPr/>
      <dgm:t>
        <a:bodyPr/>
        <a:lstStyle/>
        <a:p>
          <a:endParaRPr lang="en-US"/>
        </a:p>
      </dgm:t>
    </dgm:pt>
    <dgm:pt modelId="{F5C546A7-789D-40F5-83DB-F60C0A0241AD}">
      <dgm:prSet phldrT="[Text]"/>
      <dgm:spPr>
        <a:solidFill>
          <a:schemeClr val="accent3">
            <a:lumMod val="20000"/>
            <a:lumOff val="80000"/>
            <a:alpha val="90000"/>
          </a:schemeClr>
        </a:solidFill>
      </dgm:spPr>
      <dgm:t>
        <a:bodyPr/>
        <a:lstStyle/>
        <a:p>
          <a:r>
            <a:rPr lang="en-US"/>
            <a:t>Review reports</a:t>
          </a:r>
        </a:p>
      </dgm:t>
    </dgm:pt>
    <dgm:pt modelId="{62E73039-78C4-4FFD-928D-7838D428E428}" type="parTrans" cxnId="{3113D852-3D4C-4C9A-8D4E-267539D82F5D}">
      <dgm:prSet/>
      <dgm:spPr/>
      <dgm:t>
        <a:bodyPr/>
        <a:lstStyle/>
        <a:p>
          <a:endParaRPr lang="en-US"/>
        </a:p>
      </dgm:t>
    </dgm:pt>
    <dgm:pt modelId="{67BAA095-9605-4EA6-B5C5-8FF272E4A6DC}" type="sibTrans" cxnId="{3113D852-3D4C-4C9A-8D4E-267539D82F5D}">
      <dgm:prSet/>
      <dgm:spPr/>
      <dgm:t>
        <a:bodyPr/>
        <a:lstStyle/>
        <a:p>
          <a:endParaRPr lang="en-US"/>
        </a:p>
      </dgm:t>
    </dgm:pt>
    <dgm:pt modelId="{CBB6CE9B-6DDE-4EE3-A419-918CEA18209D}">
      <dgm:prSet phldrT="[Text]"/>
      <dgm:spPr>
        <a:solidFill>
          <a:schemeClr val="accent3">
            <a:lumMod val="20000"/>
            <a:lumOff val="80000"/>
            <a:alpha val="90000"/>
          </a:schemeClr>
        </a:solidFill>
      </dgm:spPr>
      <dgm:t>
        <a:bodyPr/>
        <a:lstStyle/>
        <a:p>
          <a:r>
            <a:rPr lang="en-US"/>
            <a:t>Update records, if necessary</a:t>
          </a:r>
        </a:p>
      </dgm:t>
    </dgm:pt>
    <dgm:pt modelId="{B352144C-7682-4E75-8D63-199C1AFE18A3}" type="parTrans" cxnId="{74D7D805-DC0E-46D2-829C-F511FFFF3638}">
      <dgm:prSet/>
      <dgm:spPr/>
      <dgm:t>
        <a:bodyPr/>
        <a:lstStyle/>
        <a:p>
          <a:endParaRPr lang="en-US"/>
        </a:p>
      </dgm:t>
    </dgm:pt>
    <dgm:pt modelId="{6F3ACD48-9FE2-483A-B3EB-E8720B8372ED}" type="sibTrans" cxnId="{74D7D805-DC0E-46D2-829C-F511FFFF3638}">
      <dgm:prSet/>
      <dgm:spPr/>
      <dgm:t>
        <a:bodyPr/>
        <a:lstStyle/>
        <a:p>
          <a:endParaRPr lang="en-US"/>
        </a:p>
      </dgm:t>
    </dgm:pt>
    <dgm:pt modelId="{7A182DFA-4E48-4CD8-9CA9-A7BB1604E640}">
      <dgm:prSet phldrT="[Text]"/>
      <dgm:spPr/>
      <dgm:t>
        <a:bodyPr/>
        <a:lstStyle/>
        <a:p>
          <a:r>
            <a:rPr lang="en-US"/>
            <a:t>Remove inactive patron records</a:t>
          </a:r>
        </a:p>
      </dgm:t>
    </dgm:pt>
    <dgm:pt modelId="{BC681636-622F-48CE-800B-F2D73E74059B}" type="parTrans" cxnId="{70BB4393-3145-4F73-8EFF-19C9DAD80505}">
      <dgm:prSet/>
      <dgm:spPr/>
      <dgm:t>
        <a:bodyPr/>
        <a:lstStyle/>
        <a:p>
          <a:endParaRPr lang="en-US"/>
        </a:p>
      </dgm:t>
    </dgm:pt>
    <dgm:pt modelId="{47E220D1-AEFB-4E90-9EAE-B015D9CC294A}" type="sibTrans" cxnId="{70BB4393-3145-4F73-8EFF-19C9DAD80505}">
      <dgm:prSet/>
      <dgm:spPr/>
      <dgm:t>
        <a:bodyPr/>
        <a:lstStyle/>
        <a:p>
          <a:endParaRPr lang="en-US"/>
        </a:p>
      </dgm:t>
    </dgm:pt>
    <dgm:pt modelId="{CA7CCD2F-03FD-4148-9DD7-5294872B372F}" type="pres">
      <dgm:prSet presAssocID="{FD02488D-138E-4EEA-996B-709E3FE1E73E}" presName="Name0" presStyleCnt="0">
        <dgm:presLayoutVars>
          <dgm:dir/>
          <dgm:animLvl val="lvl"/>
          <dgm:resizeHandles/>
        </dgm:presLayoutVars>
      </dgm:prSet>
      <dgm:spPr/>
    </dgm:pt>
    <dgm:pt modelId="{4CED3E0F-6A99-4683-A5C1-B90F8F152A91}" type="pres">
      <dgm:prSet presAssocID="{6B4CAE74-2C57-44CF-9D3B-7AFF05FE899A}" presName="linNode" presStyleCnt="0"/>
      <dgm:spPr/>
    </dgm:pt>
    <dgm:pt modelId="{C26430C9-A03A-4412-8042-1FA186346456}" type="pres">
      <dgm:prSet presAssocID="{6B4CAE74-2C57-44CF-9D3B-7AFF05FE899A}" presName="parentShp" presStyleLbl="node1" presStyleIdx="0" presStyleCnt="4">
        <dgm:presLayoutVars>
          <dgm:bulletEnabled val="1"/>
        </dgm:presLayoutVars>
      </dgm:prSet>
      <dgm:spPr/>
    </dgm:pt>
    <dgm:pt modelId="{D0D7B7E4-66E9-4BEF-9FCD-A4F5E7451F14}" type="pres">
      <dgm:prSet presAssocID="{6B4CAE74-2C57-44CF-9D3B-7AFF05FE899A}" presName="childShp" presStyleLbl="bgAccFollowNode1" presStyleIdx="0" presStyleCnt="4">
        <dgm:presLayoutVars>
          <dgm:bulletEnabled val="1"/>
        </dgm:presLayoutVars>
      </dgm:prSet>
      <dgm:spPr/>
    </dgm:pt>
    <dgm:pt modelId="{12EDD84E-F844-43A2-8457-2BD04711153E}" type="pres">
      <dgm:prSet presAssocID="{AF27278B-C73C-41EF-9BAD-D30C814AE594}" presName="spacing" presStyleCnt="0"/>
      <dgm:spPr/>
    </dgm:pt>
    <dgm:pt modelId="{3CB93F5A-8A09-4EB7-AF75-2C4EBEA3D3C3}" type="pres">
      <dgm:prSet presAssocID="{4BDEB95E-9A48-4A16-979A-695290D8DEEA}" presName="linNode" presStyleCnt="0"/>
      <dgm:spPr/>
    </dgm:pt>
    <dgm:pt modelId="{E40A5A3C-986C-44B1-9DE6-D1946CD22AAB}" type="pres">
      <dgm:prSet presAssocID="{4BDEB95E-9A48-4A16-979A-695290D8DEEA}" presName="parentShp" presStyleLbl="node1" presStyleIdx="1" presStyleCnt="4">
        <dgm:presLayoutVars>
          <dgm:bulletEnabled val="1"/>
        </dgm:presLayoutVars>
      </dgm:prSet>
      <dgm:spPr/>
    </dgm:pt>
    <dgm:pt modelId="{550E4228-1570-493C-A56D-0F660EEC0857}" type="pres">
      <dgm:prSet presAssocID="{4BDEB95E-9A48-4A16-979A-695290D8DEEA}" presName="childShp" presStyleLbl="bgAccFollowNode1" presStyleIdx="1" presStyleCnt="4">
        <dgm:presLayoutVars>
          <dgm:bulletEnabled val="1"/>
        </dgm:presLayoutVars>
      </dgm:prSet>
      <dgm:spPr/>
    </dgm:pt>
    <dgm:pt modelId="{A0E0DCA6-EFF8-40D0-BE03-0E076862A128}" type="pres">
      <dgm:prSet presAssocID="{4AC27A51-2006-43F6-BFA4-A21AABB02836}" presName="spacing" presStyleCnt="0"/>
      <dgm:spPr/>
    </dgm:pt>
    <dgm:pt modelId="{2C835200-8B9F-4566-B810-D3A7C0D72BEB}" type="pres">
      <dgm:prSet presAssocID="{7E2CB65C-6DA0-44EB-8E62-4304EB1EB214}" presName="linNode" presStyleCnt="0"/>
      <dgm:spPr/>
    </dgm:pt>
    <dgm:pt modelId="{763C4501-ABDE-40C7-9F40-B11515F50611}" type="pres">
      <dgm:prSet presAssocID="{7E2CB65C-6DA0-44EB-8E62-4304EB1EB214}" presName="parentShp" presStyleLbl="node1" presStyleIdx="2" presStyleCnt="4">
        <dgm:presLayoutVars>
          <dgm:bulletEnabled val="1"/>
        </dgm:presLayoutVars>
      </dgm:prSet>
      <dgm:spPr/>
    </dgm:pt>
    <dgm:pt modelId="{D8665F26-9DCB-40A5-8B0C-FCFEC77B9D4D}" type="pres">
      <dgm:prSet presAssocID="{7E2CB65C-6DA0-44EB-8E62-4304EB1EB214}" presName="childShp" presStyleLbl="bgAccFollowNode1" presStyleIdx="2" presStyleCnt="4">
        <dgm:presLayoutVars>
          <dgm:bulletEnabled val="1"/>
        </dgm:presLayoutVars>
      </dgm:prSet>
      <dgm:spPr/>
    </dgm:pt>
    <dgm:pt modelId="{7942FA72-7703-4D91-8175-941663BE749D}" type="pres">
      <dgm:prSet presAssocID="{9EACA7E6-A58D-4BE1-BFC4-01BEAF3D5EBA}" presName="spacing" presStyleCnt="0"/>
      <dgm:spPr/>
    </dgm:pt>
    <dgm:pt modelId="{CC0F1765-9627-42FA-B94E-74AFA762C67F}" type="pres">
      <dgm:prSet presAssocID="{6F7C213F-ADE0-47E7-9CD6-E22FFE14BD41}" presName="linNode" presStyleCnt="0"/>
      <dgm:spPr/>
    </dgm:pt>
    <dgm:pt modelId="{D4CF73D9-A109-4559-8491-E17F6972844A}" type="pres">
      <dgm:prSet presAssocID="{6F7C213F-ADE0-47E7-9CD6-E22FFE14BD41}" presName="parentShp" presStyleLbl="node1" presStyleIdx="3" presStyleCnt="4">
        <dgm:presLayoutVars>
          <dgm:bulletEnabled val="1"/>
        </dgm:presLayoutVars>
      </dgm:prSet>
      <dgm:spPr/>
    </dgm:pt>
    <dgm:pt modelId="{9355FCCB-B4D1-4700-93BC-E4754186209E}" type="pres">
      <dgm:prSet presAssocID="{6F7C213F-ADE0-47E7-9CD6-E22FFE14BD41}" presName="childShp" presStyleLbl="bgAccFollowNode1" presStyleIdx="3" presStyleCnt="4">
        <dgm:presLayoutVars>
          <dgm:bulletEnabled val="1"/>
        </dgm:presLayoutVars>
      </dgm:prSet>
      <dgm:spPr/>
    </dgm:pt>
  </dgm:ptLst>
  <dgm:cxnLst>
    <dgm:cxn modelId="{74D7D805-DC0E-46D2-829C-F511FFFF3638}" srcId="{4BDEB95E-9A48-4A16-979A-695290D8DEEA}" destId="{CBB6CE9B-6DDE-4EE3-A419-918CEA18209D}" srcOrd="1" destOrd="0" parTransId="{B352144C-7682-4E75-8D63-199C1AFE18A3}" sibTransId="{6F3ACD48-9FE2-483A-B3EB-E8720B8372ED}"/>
    <dgm:cxn modelId="{2A899419-576E-4171-927E-2658E81B93A1}" srcId="{6B4CAE74-2C57-44CF-9D3B-7AFF05FE899A}" destId="{340EB9D2-F671-414C-9058-9365D09CE5BE}" srcOrd="1" destOrd="0" parTransId="{F86492A2-F13E-4D8F-9B76-CA69A2D6E53F}" sibTransId="{E1A0043E-7B93-41DF-BCF9-D3D1C71BFB5A}"/>
    <dgm:cxn modelId="{78D2DE2F-0D59-4D6A-BBB9-48FD9269C0BE}" type="presOf" srcId="{CBB6CE9B-6DDE-4EE3-A419-918CEA18209D}" destId="{550E4228-1570-493C-A56D-0F660EEC0857}" srcOrd="0" destOrd="1" presId="urn:microsoft.com/office/officeart/2005/8/layout/vList6"/>
    <dgm:cxn modelId="{F0A8EF39-F2CA-4056-87B7-5BA31966751B}" type="presOf" srcId="{E38909DC-DE18-476D-9631-4ABACD559C28}" destId="{D8665F26-9DCB-40A5-8B0C-FCFEC77B9D4D}" srcOrd="0" destOrd="0" presId="urn:microsoft.com/office/officeart/2005/8/layout/vList6"/>
    <dgm:cxn modelId="{39835369-B8A5-4660-9833-2256A95D5AE7}" type="presOf" srcId="{7A182DFA-4E48-4CD8-9CA9-A7BB1604E640}" destId="{9355FCCB-B4D1-4700-93BC-E4754186209E}" srcOrd="0" destOrd="0" presId="urn:microsoft.com/office/officeart/2005/8/layout/vList6"/>
    <dgm:cxn modelId="{9300796B-82CE-4118-B082-724E1DE3241B}" srcId="{FD02488D-138E-4EEA-996B-709E3FE1E73E}" destId="{7E2CB65C-6DA0-44EB-8E62-4304EB1EB214}" srcOrd="2" destOrd="0" parTransId="{65CBD1F8-B8B9-408F-A2E2-B41A264AFE97}" sibTransId="{9EACA7E6-A58D-4BE1-BFC4-01BEAF3D5EBA}"/>
    <dgm:cxn modelId="{809E0951-EBFB-4120-BB6E-1928A2D6CD16}" type="presOf" srcId="{6B4CAE74-2C57-44CF-9D3B-7AFF05FE899A}" destId="{C26430C9-A03A-4412-8042-1FA186346456}" srcOrd="0" destOrd="0" presId="urn:microsoft.com/office/officeart/2005/8/layout/vList6"/>
    <dgm:cxn modelId="{3113D852-3D4C-4C9A-8D4E-267539D82F5D}" srcId="{4BDEB95E-9A48-4A16-979A-695290D8DEEA}" destId="{F5C546A7-789D-40F5-83DB-F60C0A0241AD}" srcOrd="0" destOrd="0" parTransId="{62E73039-78C4-4FFD-928D-7838D428E428}" sibTransId="{67BAA095-9605-4EA6-B5C5-8FF272E4A6DC}"/>
    <dgm:cxn modelId="{A639EF52-F0D6-4BA9-B592-4C38142D9F18}" type="presOf" srcId="{7E2CB65C-6DA0-44EB-8E62-4304EB1EB214}" destId="{763C4501-ABDE-40C7-9F40-B11515F50611}" srcOrd="0" destOrd="0" presId="urn:microsoft.com/office/officeart/2005/8/layout/vList6"/>
    <dgm:cxn modelId="{DF832B58-74F8-4FD3-A927-48A003EEED1B}" srcId="{6B4CAE74-2C57-44CF-9D3B-7AFF05FE899A}" destId="{7BB60B92-E85D-4858-A00E-D16757392BBB}" srcOrd="0" destOrd="0" parTransId="{190E9A29-D367-4319-A6DA-1EF25F30BF21}" sibTransId="{B522EA24-D14D-402C-97A3-4D66B4788549}"/>
    <dgm:cxn modelId="{CFA9765A-3ADF-4C42-8D42-9934B3AEEB0C}" srcId="{7E2CB65C-6DA0-44EB-8E62-4304EB1EB214}" destId="{E38909DC-DE18-476D-9631-4ABACD559C28}" srcOrd="0" destOrd="0" parTransId="{37659E8E-056B-43F6-BCCD-AC98B5BBC92F}" sibTransId="{BE1B2AE2-FBD4-4D33-A4C9-DE2B58F5B6A6}"/>
    <dgm:cxn modelId="{DAA5C57B-DBE0-417B-ABF3-C03B73D7B106}" srcId="{FD02488D-138E-4EEA-996B-709E3FE1E73E}" destId="{4BDEB95E-9A48-4A16-979A-695290D8DEEA}" srcOrd="1" destOrd="0" parTransId="{FF57412C-9B10-4F34-ABD9-FFF31985FF25}" sibTransId="{4AC27A51-2006-43F6-BFA4-A21AABB02836}"/>
    <dgm:cxn modelId="{7430E68B-E131-445C-B090-D9728B86F16A}" type="presOf" srcId="{340EB9D2-F671-414C-9058-9365D09CE5BE}" destId="{D0D7B7E4-66E9-4BEF-9FCD-A4F5E7451F14}" srcOrd="0" destOrd="1" presId="urn:microsoft.com/office/officeart/2005/8/layout/vList6"/>
    <dgm:cxn modelId="{70BB4393-3145-4F73-8EFF-19C9DAD80505}" srcId="{6F7C213F-ADE0-47E7-9CD6-E22FFE14BD41}" destId="{7A182DFA-4E48-4CD8-9CA9-A7BB1604E640}" srcOrd="0" destOrd="0" parTransId="{BC681636-622F-48CE-800B-F2D73E74059B}" sibTransId="{47E220D1-AEFB-4E90-9EAE-B015D9CC294A}"/>
    <dgm:cxn modelId="{7E8DC7A3-7B69-437F-83B6-40705BA4030A}" srcId="{FD02488D-138E-4EEA-996B-709E3FE1E73E}" destId="{6B4CAE74-2C57-44CF-9D3B-7AFF05FE899A}" srcOrd="0" destOrd="0" parTransId="{DECA5F71-CB35-43A1-9209-15B96F136DCA}" sibTransId="{AF27278B-C73C-41EF-9BAD-D30C814AE594}"/>
    <dgm:cxn modelId="{654BB5AB-AEE4-410C-8ADD-0B93B03E8784}" type="presOf" srcId="{6F7C213F-ADE0-47E7-9CD6-E22FFE14BD41}" destId="{D4CF73D9-A109-4559-8491-E17F6972844A}" srcOrd="0" destOrd="0" presId="urn:microsoft.com/office/officeart/2005/8/layout/vList6"/>
    <dgm:cxn modelId="{C461B7CA-A6AB-42F6-B246-3FC4E45809D3}" type="presOf" srcId="{4BDEB95E-9A48-4A16-979A-695290D8DEEA}" destId="{E40A5A3C-986C-44B1-9DE6-D1946CD22AAB}" srcOrd="0" destOrd="0" presId="urn:microsoft.com/office/officeart/2005/8/layout/vList6"/>
    <dgm:cxn modelId="{3C6BD6CD-8AB3-4409-B889-F8348922234E}" type="presOf" srcId="{FD02488D-138E-4EEA-996B-709E3FE1E73E}" destId="{CA7CCD2F-03FD-4148-9DD7-5294872B372F}" srcOrd="0" destOrd="0" presId="urn:microsoft.com/office/officeart/2005/8/layout/vList6"/>
    <dgm:cxn modelId="{99873DDA-7682-4638-90B9-671C12E4A73D}" type="presOf" srcId="{F5C546A7-789D-40F5-83DB-F60C0A0241AD}" destId="{550E4228-1570-493C-A56D-0F660EEC0857}" srcOrd="0" destOrd="0" presId="urn:microsoft.com/office/officeart/2005/8/layout/vList6"/>
    <dgm:cxn modelId="{FE10D8DE-6F1A-45BD-91BF-13911C8A60A7}" type="presOf" srcId="{7BB60B92-E85D-4858-A00E-D16757392BBB}" destId="{D0D7B7E4-66E9-4BEF-9FCD-A4F5E7451F14}" srcOrd="0" destOrd="0" presId="urn:microsoft.com/office/officeart/2005/8/layout/vList6"/>
    <dgm:cxn modelId="{A8D20DFF-28D5-4E54-BC89-068265B962F3}" srcId="{FD02488D-138E-4EEA-996B-709E3FE1E73E}" destId="{6F7C213F-ADE0-47E7-9CD6-E22FFE14BD41}" srcOrd="3" destOrd="0" parTransId="{45CCAAF2-0F3B-48FD-9248-D6B0C6246DBB}" sibTransId="{97422D43-E81A-4D9C-A56B-A820B6417AD1}"/>
    <dgm:cxn modelId="{4E1995A5-7E10-422C-9E25-71FC5F90BFDA}" type="presParOf" srcId="{CA7CCD2F-03FD-4148-9DD7-5294872B372F}" destId="{4CED3E0F-6A99-4683-A5C1-B90F8F152A91}" srcOrd="0" destOrd="0" presId="urn:microsoft.com/office/officeart/2005/8/layout/vList6"/>
    <dgm:cxn modelId="{79913D3A-FFE6-46CC-9084-5F320011BC34}" type="presParOf" srcId="{4CED3E0F-6A99-4683-A5C1-B90F8F152A91}" destId="{C26430C9-A03A-4412-8042-1FA186346456}" srcOrd="0" destOrd="0" presId="urn:microsoft.com/office/officeart/2005/8/layout/vList6"/>
    <dgm:cxn modelId="{5AC6B861-BA2B-434C-AA7F-8C4F8AC12FED}" type="presParOf" srcId="{4CED3E0F-6A99-4683-A5C1-B90F8F152A91}" destId="{D0D7B7E4-66E9-4BEF-9FCD-A4F5E7451F14}" srcOrd="1" destOrd="0" presId="urn:microsoft.com/office/officeart/2005/8/layout/vList6"/>
    <dgm:cxn modelId="{7F0E4882-190F-4975-9BF8-A5097149559C}" type="presParOf" srcId="{CA7CCD2F-03FD-4148-9DD7-5294872B372F}" destId="{12EDD84E-F844-43A2-8457-2BD04711153E}" srcOrd="1" destOrd="0" presId="urn:microsoft.com/office/officeart/2005/8/layout/vList6"/>
    <dgm:cxn modelId="{D630FEF9-CF66-4EC0-8F53-060A6A48EC5D}" type="presParOf" srcId="{CA7CCD2F-03FD-4148-9DD7-5294872B372F}" destId="{3CB93F5A-8A09-4EB7-AF75-2C4EBEA3D3C3}" srcOrd="2" destOrd="0" presId="urn:microsoft.com/office/officeart/2005/8/layout/vList6"/>
    <dgm:cxn modelId="{3794FD79-E542-40EC-8D08-7942C100420F}" type="presParOf" srcId="{3CB93F5A-8A09-4EB7-AF75-2C4EBEA3D3C3}" destId="{E40A5A3C-986C-44B1-9DE6-D1946CD22AAB}" srcOrd="0" destOrd="0" presId="urn:microsoft.com/office/officeart/2005/8/layout/vList6"/>
    <dgm:cxn modelId="{85DAFA35-201D-4F0A-9EAE-D5E4E1C343B6}" type="presParOf" srcId="{3CB93F5A-8A09-4EB7-AF75-2C4EBEA3D3C3}" destId="{550E4228-1570-493C-A56D-0F660EEC0857}" srcOrd="1" destOrd="0" presId="urn:microsoft.com/office/officeart/2005/8/layout/vList6"/>
    <dgm:cxn modelId="{ACE6775A-4E44-4333-812A-94ACE0C0B40B}" type="presParOf" srcId="{CA7CCD2F-03FD-4148-9DD7-5294872B372F}" destId="{A0E0DCA6-EFF8-40D0-BE03-0E076862A128}" srcOrd="3" destOrd="0" presId="urn:microsoft.com/office/officeart/2005/8/layout/vList6"/>
    <dgm:cxn modelId="{029429FB-823F-4486-8F3F-AB43426C7260}" type="presParOf" srcId="{CA7CCD2F-03FD-4148-9DD7-5294872B372F}" destId="{2C835200-8B9F-4566-B810-D3A7C0D72BEB}" srcOrd="4" destOrd="0" presId="urn:microsoft.com/office/officeart/2005/8/layout/vList6"/>
    <dgm:cxn modelId="{3B5CA26C-55C4-42D8-9878-1A6A1B2AB60B}" type="presParOf" srcId="{2C835200-8B9F-4566-B810-D3A7C0D72BEB}" destId="{763C4501-ABDE-40C7-9F40-B11515F50611}" srcOrd="0" destOrd="0" presId="urn:microsoft.com/office/officeart/2005/8/layout/vList6"/>
    <dgm:cxn modelId="{233A01BE-857A-4694-BC2C-E616658A99A3}" type="presParOf" srcId="{2C835200-8B9F-4566-B810-D3A7C0D72BEB}" destId="{D8665F26-9DCB-40A5-8B0C-FCFEC77B9D4D}" srcOrd="1" destOrd="0" presId="urn:microsoft.com/office/officeart/2005/8/layout/vList6"/>
    <dgm:cxn modelId="{3B83A79C-6060-4C14-98AC-BAB4B12850B4}" type="presParOf" srcId="{CA7CCD2F-03FD-4148-9DD7-5294872B372F}" destId="{7942FA72-7703-4D91-8175-941663BE749D}" srcOrd="5" destOrd="0" presId="urn:microsoft.com/office/officeart/2005/8/layout/vList6"/>
    <dgm:cxn modelId="{CF827BAC-514D-46EE-A610-04B70E79E2CA}" type="presParOf" srcId="{CA7CCD2F-03FD-4148-9DD7-5294872B372F}" destId="{CC0F1765-9627-42FA-B94E-74AFA762C67F}" srcOrd="6" destOrd="0" presId="urn:microsoft.com/office/officeart/2005/8/layout/vList6"/>
    <dgm:cxn modelId="{16F4A047-1407-4370-8520-E66979BD3581}" type="presParOf" srcId="{CC0F1765-9627-42FA-B94E-74AFA762C67F}" destId="{D4CF73D9-A109-4559-8491-E17F6972844A}" srcOrd="0" destOrd="0" presId="urn:microsoft.com/office/officeart/2005/8/layout/vList6"/>
    <dgm:cxn modelId="{BA396825-41EB-4CB6-8C75-F1A4D0C305D5}" type="presParOf" srcId="{CC0F1765-9627-42FA-B94E-74AFA762C67F}" destId="{9355FCCB-B4D1-4700-93BC-E4754186209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2488D-138E-4EEA-996B-709E3FE1E73E}"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n-US"/>
        </a:p>
      </dgm:t>
    </dgm:pt>
    <dgm:pt modelId="{6B4CAE74-2C57-44CF-9D3B-7AFF05FE899A}">
      <dgm:prSet phldrT="[Text]"/>
      <dgm:spPr/>
      <dgm:t>
        <a:bodyPr/>
        <a:lstStyle/>
        <a:p>
          <a:r>
            <a:rPr lang="en-US"/>
            <a:t>Jul 1, 2021</a:t>
          </a:r>
        </a:p>
      </dgm:t>
    </dgm:pt>
    <dgm:pt modelId="{DECA5F71-CB35-43A1-9209-15B96F136DCA}" type="parTrans" cxnId="{7E8DC7A3-7B69-437F-83B6-40705BA4030A}">
      <dgm:prSet/>
      <dgm:spPr/>
      <dgm:t>
        <a:bodyPr/>
        <a:lstStyle/>
        <a:p>
          <a:endParaRPr lang="en-US"/>
        </a:p>
      </dgm:t>
    </dgm:pt>
    <dgm:pt modelId="{AF27278B-C73C-41EF-9BAD-D30C814AE594}" type="sibTrans" cxnId="{7E8DC7A3-7B69-437F-83B6-40705BA4030A}">
      <dgm:prSet/>
      <dgm:spPr/>
      <dgm:t>
        <a:bodyPr/>
        <a:lstStyle/>
        <a:p>
          <a:endParaRPr lang="en-US"/>
        </a:p>
      </dgm:t>
    </dgm:pt>
    <dgm:pt modelId="{7BB60B92-E85D-4858-A00E-D16757392BBB}">
      <dgm:prSet phldrT="[Text]" custT="1"/>
      <dgm:spPr/>
      <dgm:t>
        <a:bodyPr/>
        <a:lstStyle/>
        <a:p>
          <a:r>
            <a:rPr lang="en-US" sz="1800"/>
            <a:t>1</a:t>
          </a:r>
          <a:r>
            <a:rPr lang="en-US" sz="1800" baseline="30000"/>
            <a:t>st</a:t>
          </a:r>
          <a:r>
            <a:rPr lang="en-US" sz="1800"/>
            <a:t> and 2</a:t>
          </a:r>
          <a:r>
            <a:rPr lang="en-US" sz="1800" baseline="30000"/>
            <a:t>nd</a:t>
          </a:r>
          <a:r>
            <a:rPr lang="en-US" sz="1800"/>
            <a:t> address reports</a:t>
          </a:r>
        </a:p>
      </dgm:t>
    </dgm:pt>
    <dgm:pt modelId="{190E9A29-D367-4319-A6DA-1EF25F30BF21}" type="parTrans" cxnId="{DF832B58-74F8-4FD3-A927-48A003EEED1B}">
      <dgm:prSet/>
      <dgm:spPr/>
      <dgm:t>
        <a:bodyPr/>
        <a:lstStyle/>
        <a:p>
          <a:endParaRPr lang="en-US"/>
        </a:p>
      </dgm:t>
    </dgm:pt>
    <dgm:pt modelId="{B522EA24-D14D-402C-97A3-4D66B4788549}" type="sibTrans" cxnId="{DF832B58-74F8-4FD3-A927-48A003EEED1B}">
      <dgm:prSet/>
      <dgm:spPr/>
      <dgm:t>
        <a:bodyPr/>
        <a:lstStyle/>
        <a:p>
          <a:endParaRPr lang="en-US"/>
        </a:p>
      </dgm:t>
    </dgm:pt>
    <dgm:pt modelId="{4BDEB95E-9A48-4A16-979A-695290D8DEEA}">
      <dgm:prSet phldrT="[Text]"/>
      <dgm:spPr>
        <a:solidFill>
          <a:schemeClr val="accent3"/>
        </a:solidFill>
      </dgm:spPr>
      <dgm:t>
        <a:bodyPr/>
        <a:lstStyle/>
        <a:p>
          <a:r>
            <a:rPr lang="en-US"/>
            <a:t>Jul 15, 2021</a:t>
          </a:r>
        </a:p>
      </dgm:t>
    </dgm:pt>
    <dgm:pt modelId="{FF57412C-9B10-4F34-ABD9-FFF31985FF25}" type="parTrans" cxnId="{DAA5C57B-DBE0-417B-ABF3-C03B73D7B106}">
      <dgm:prSet/>
      <dgm:spPr/>
      <dgm:t>
        <a:bodyPr/>
        <a:lstStyle/>
        <a:p>
          <a:endParaRPr lang="en-US"/>
        </a:p>
      </dgm:t>
    </dgm:pt>
    <dgm:pt modelId="{4AC27A51-2006-43F6-BFA4-A21AABB02836}" type="sibTrans" cxnId="{DAA5C57B-DBE0-417B-ABF3-C03B73D7B106}">
      <dgm:prSet/>
      <dgm:spPr/>
      <dgm:t>
        <a:bodyPr/>
        <a:lstStyle/>
        <a:p>
          <a:endParaRPr lang="en-US"/>
        </a:p>
      </dgm:t>
    </dgm:pt>
    <dgm:pt modelId="{7E2CB65C-6DA0-44EB-8E62-4304EB1EB214}">
      <dgm:prSet phldrT="[Text]"/>
      <dgm:spPr/>
      <dgm:t>
        <a:bodyPr/>
        <a:lstStyle/>
        <a:p>
          <a:r>
            <a:rPr lang="en-US"/>
            <a:t>Sep 1, 2021</a:t>
          </a:r>
        </a:p>
      </dgm:t>
    </dgm:pt>
    <dgm:pt modelId="{65CBD1F8-B8B9-408F-A2E2-B41A264AFE97}" type="parTrans" cxnId="{9300796B-82CE-4118-B082-724E1DE3241B}">
      <dgm:prSet/>
      <dgm:spPr/>
      <dgm:t>
        <a:bodyPr/>
        <a:lstStyle/>
        <a:p>
          <a:endParaRPr lang="en-US"/>
        </a:p>
      </dgm:t>
    </dgm:pt>
    <dgm:pt modelId="{9EACA7E6-A58D-4BE1-BFC4-01BEAF3D5EBA}" type="sibTrans" cxnId="{9300796B-82CE-4118-B082-724E1DE3241B}">
      <dgm:prSet/>
      <dgm:spPr/>
      <dgm:t>
        <a:bodyPr/>
        <a:lstStyle/>
        <a:p>
          <a:endParaRPr lang="en-US"/>
        </a:p>
      </dgm:t>
    </dgm:pt>
    <dgm:pt modelId="{E38909DC-DE18-476D-9631-4ABACD559C28}">
      <dgm:prSet phldrT="[Text]" custT="1"/>
      <dgm:spPr/>
      <dgm:t>
        <a:bodyPr/>
        <a:lstStyle/>
        <a:p>
          <a:r>
            <a:rPr lang="en-US" sz="1800"/>
            <a:t>Submit records to Unique</a:t>
          </a:r>
        </a:p>
      </dgm:t>
    </dgm:pt>
    <dgm:pt modelId="{37659E8E-056B-43F6-BCCD-AC98B5BBC92F}" type="parTrans" cxnId="{CFA9765A-3ADF-4C42-8D42-9934B3AEEB0C}">
      <dgm:prSet/>
      <dgm:spPr/>
      <dgm:t>
        <a:bodyPr/>
        <a:lstStyle/>
        <a:p>
          <a:endParaRPr lang="en-US"/>
        </a:p>
      </dgm:t>
    </dgm:pt>
    <dgm:pt modelId="{BE1B2AE2-FBD4-4D33-A4C9-DE2B58F5B6A6}" type="sibTrans" cxnId="{CFA9765A-3ADF-4C42-8D42-9934B3AEEB0C}">
      <dgm:prSet/>
      <dgm:spPr/>
      <dgm:t>
        <a:bodyPr/>
        <a:lstStyle/>
        <a:p>
          <a:endParaRPr lang="en-US"/>
        </a:p>
      </dgm:t>
    </dgm:pt>
    <dgm:pt modelId="{6F7C213F-ADE0-47E7-9CD6-E22FFE14BD41}">
      <dgm:prSet phldrT="[Text]"/>
      <dgm:spPr/>
      <dgm:t>
        <a:bodyPr/>
        <a:lstStyle/>
        <a:p>
          <a:r>
            <a:rPr lang="en-US"/>
            <a:t>Oct 15, 2021</a:t>
          </a:r>
        </a:p>
      </dgm:t>
    </dgm:pt>
    <dgm:pt modelId="{45CCAAF2-0F3B-48FD-9248-D6B0C6246DBB}" type="parTrans" cxnId="{A8D20DFF-28D5-4E54-BC89-068265B962F3}">
      <dgm:prSet/>
      <dgm:spPr/>
      <dgm:t>
        <a:bodyPr/>
        <a:lstStyle/>
        <a:p>
          <a:endParaRPr lang="en-US"/>
        </a:p>
      </dgm:t>
    </dgm:pt>
    <dgm:pt modelId="{97422D43-E81A-4D9C-A56B-A820B6417AD1}" type="sibTrans" cxnId="{A8D20DFF-28D5-4E54-BC89-068265B962F3}">
      <dgm:prSet/>
      <dgm:spPr/>
      <dgm:t>
        <a:bodyPr/>
        <a:lstStyle/>
        <a:p>
          <a:endParaRPr lang="en-US"/>
        </a:p>
      </dgm:t>
    </dgm:pt>
    <dgm:pt modelId="{340EB9D2-F671-414C-9058-9365D09CE5BE}">
      <dgm:prSet phldrT="[Text]" custT="1"/>
      <dgm:spPr/>
      <dgm:t>
        <a:bodyPr/>
        <a:lstStyle/>
        <a:p>
          <a:r>
            <a:rPr lang="en-US" sz="1800"/>
            <a:t>Instructions for updating PO Box</a:t>
          </a:r>
        </a:p>
      </dgm:t>
    </dgm:pt>
    <dgm:pt modelId="{F86492A2-F13E-4D8F-9B76-CA69A2D6E53F}" type="parTrans" cxnId="{2A899419-576E-4171-927E-2658E81B93A1}">
      <dgm:prSet/>
      <dgm:spPr/>
      <dgm:t>
        <a:bodyPr/>
        <a:lstStyle/>
        <a:p>
          <a:endParaRPr lang="en-US"/>
        </a:p>
      </dgm:t>
    </dgm:pt>
    <dgm:pt modelId="{E1A0043E-7B93-41DF-BCF9-D3D1C71BFB5A}" type="sibTrans" cxnId="{2A899419-576E-4171-927E-2658E81B93A1}">
      <dgm:prSet/>
      <dgm:spPr/>
      <dgm:t>
        <a:bodyPr/>
        <a:lstStyle/>
        <a:p>
          <a:endParaRPr lang="en-US"/>
        </a:p>
      </dgm:t>
    </dgm:pt>
    <dgm:pt modelId="{F5C546A7-789D-40F5-83DB-F60C0A0241AD}">
      <dgm:prSet phldrT="[Text]" custT="1"/>
      <dgm:spPr>
        <a:solidFill>
          <a:schemeClr val="accent3">
            <a:lumMod val="20000"/>
            <a:lumOff val="80000"/>
            <a:alpha val="90000"/>
          </a:schemeClr>
        </a:solidFill>
      </dgm:spPr>
      <dgm:t>
        <a:bodyPr/>
        <a:lstStyle/>
        <a:p>
          <a:r>
            <a:rPr lang="en-US" sz="1800"/>
            <a:t>Review reports</a:t>
          </a:r>
        </a:p>
      </dgm:t>
    </dgm:pt>
    <dgm:pt modelId="{62E73039-78C4-4FFD-928D-7838D428E428}" type="parTrans" cxnId="{3113D852-3D4C-4C9A-8D4E-267539D82F5D}">
      <dgm:prSet/>
      <dgm:spPr/>
      <dgm:t>
        <a:bodyPr/>
        <a:lstStyle/>
        <a:p>
          <a:endParaRPr lang="en-US"/>
        </a:p>
      </dgm:t>
    </dgm:pt>
    <dgm:pt modelId="{67BAA095-9605-4EA6-B5C5-8FF272E4A6DC}" type="sibTrans" cxnId="{3113D852-3D4C-4C9A-8D4E-267539D82F5D}">
      <dgm:prSet/>
      <dgm:spPr/>
      <dgm:t>
        <a:bodyPr/>
        <a:lstStyle/>
        <a:p>
          <a:endParaRPr lang="en-US"/>
        </a:p>
      </dgm:t>
    </dgm:pt>
    <dgm:pt modelId="{CBB6CE9B-6DDE-4EE3-A419-918CEA18209D}">
      <dgm:prSet phldrT="[Text]" custT="1"/>
      <dgm:spPr>
        <a:solidFill>
          <a:schemeClr val="accent3">
            <a:lumMod val="20000"/>
            <a:lumOff val="80000"/>
            <a:alpha val="90000"/>
          </a:schemeClr>
        </a:solidFill>
      </dgm:spPr>
      <dgm:t>
        <a:bodyPr/>
        <a:lstStyle/>
        <a:p>
          <a:r>
            <a:rPr lang="en-US" sz="1800"/>
            <a:t>Update records, if necessary</a:t>
          </a:r>
        </a:p>
      </dgm:t>
    </dgm:pt>
    <dgm:pt modelId="{B352144C-7682-4E75-8D63-199C1AFE18A3}" type="parTrans" cxnId="{74D7D805-DC0E-46D2-829C-F511FFFF3638}">
      <dgm:prSet/>
      <dgm:spPr/>
      <dgm:t>
        <a:bodyPr/>
        <a:lstStyle/>
        <a:p>
          <a:endParaRPr lang="en-US"/>
        </a:p>
      </dgm:t>
    </dgm:pt>
    <dgm:pt modelId="{6F3ACD48-9FE2-483A-B3EB-E8720B8372ED}" type="sibTrans" cxnId="{74D7D805-DC0E-46D2-829C-F511FFFF3638}">
      <dgm:prSet/>
      <dgm:spPr/>
      <dgm:t>
        <a:bodyPr/>
        <a:lstStyle/>
        <a:p>
          <a:endParaRPr lang="en-US"/>
        </a:p>
      </dgm:t>
    </dgm:pt>
    <dgm:pt modelId="{7A182DFA-4E48-4CD8-9CA9-A7BB1604E640}">
      <dgm:prSet phldrT="[Text]" custT="1"/>
      <dgm:spPr/>
      <dgm:t>
        <a:bodyPr/>
        <a:lstStyle/>
        <a:p>
          <a:r>
            <a:rPr lang="en-US" sz="1800"/>
            <a:t>Update patron record address changes</a:t>
          </a:r>
        </a:p>
      </dgm:t>
    </dgm:pt>
    <dgm:pt modelId="{BC681636-622F-48CE-800B-F2D73E74059B}" type="parTrans" cxnId="{70BB4393-3145-4F73-8EFF-19C9DAD80505}">
      <dgm:prSet/>
      <dgm:spPr/>
      <dgm:t>
        <a:bodyPr/>
        <a:lstStyle/>
        <a:p>
          <a:endParaRPr lang="en-US"/>
        </a:p>
      </dgm:t>
    </dgm:pt>
    <dgm:pt modelId="{47E220D1-AEFB-4E90-9EAE-B015D9CC294A}" type="sibTrans" cxnId="{70BB4393-3145-4F73-8EFF-19C9DAD80505}">
      <dgm:prSet/>
      <dgm:spPr/>
      <dgm:t>
        <a:bodyPr/>
        <a:lstStyle/>
        <a:p>
          <a:endParaRPr lang="en-US"/>
        </a:p>
      </dgm:t>
    </dgm:pt>
    <dgm:pt modelId="{610915C2-354F-45F8-B331-1E1DAA4113D1}">
      <dgm:prSet phldrT="[Text]" custT="1"/>
      <dgm:spPr/>
      <dgm:t>
        <a:bodyPr/>
        <a:lstStyle/>
        <a:p>
          <a:r>
            <a:rPr lang="en-US" sz="1800"/>
            <a:t>Add NCOA 2021 note field, geo-location</a:t>
          </a:r>
        </a:p>
      </dgm:t>
    </dgm:pt>
    <dgm:pt modelId="{484A389B-9D89-4693-932D-C7C5BA5FBB4B}" type="parTrans" cxnId="{5D9DA128-5B42-4897-92D0-744D6EB635F2}">
      <dgm:prSet/>
      <dgm:spPr/>
      <dgm:t>
        <a:bodyPr/>
        <a:lstStyle/>
        <a:p>
          <a:endParaRPr lang="en-US"/>
        </a:p>
      </dgm:t>
    </dgm:pt>
    <dgm:pt modelId="{FCB39F74-02BD-4B6C-A2AA-878D4463560B}" type="sibTrans" cxnId="{5D9DA128-5B42-4897-92D0-744D6EB635F2}">
      <dgm:prSet/>
      <dgm:spPr/>
      <dgm:t>
        <a:bodyPr/>
        <a:lstStyle/>
        <a:p>
          <a:endParaRPr lang="en-US"/>
        </a:p>
      </dgm:t>
    </dgm:pt>
    <dgm:pt modelId="{84614951-25B3-4391-A2DE-2FFD35D23BC6}">
      <dgm:prSet phldrT="[Text]"/>
      <dgm:spPr/>
      <dgm:t>
        <a:bodyPr/>
        <a:lstStyle/>
        <a:p>
          <a:r>
            <a:rPr lang="en-US"/>
            <a:t>Feb 1, 2022</a:t>
          </a:r>
        </a:p>
      </dgm:t>
    </dgm:pt>
    <dgm:pt modelId="{9BF52B08-8F38-4C7C-B294-B45FDF5D2181}" type="parTrans" cxnId="{C2AE81B3-DC8E-47D8-9995-4B80E5B5D9A0}">
      <dgm:prSet/>
      <dgm:spPr/>
      <dgm:t>
        <a:bodyPr/>
        <a:lstStyle/>
        <a:p>
          <a:endParaRPr lang="en-US"/>
        </a:p>
      </dgm:t>
    </dgm:pt>
    <dgm:pt modelId="{50A85334-5D08-4370-A809-0F6FBD4A9F13}" type="sibTrans" cxnId="{C2AE81B3-DC8E-47D8-9995-4B80E5B5D9A0}">
      <dgm:prSet/>
      <dgm:spPr/>
      <dgm:t>
        <a:bodyPr/>
        <a:lstStyle/>
        <a:p>
          <a:endParaRPr lang="en-US"/>
        </a:p>
      </dgm:t>
    </dgm:pt>
    <dgm:pt modelId="{47B41766-D4CD-4AC0-952D-21BBEDD01CCC}">
      <dgm:prSet phldrT="[Text]" custT="1"/>
      <dgm:spPr/>
      <dgm:t>
        <a:bodyPr/>
        <a:lstStyle/>
        <a:p>
          <a:r>
            <a:rPr lang="en-US" sz="1800"/>
            <a:t>Update status to BADADDRESS with remaining NCOA 2021 notes</a:t>
          </a:r>
        </a:p>
      </dgm:t>
    </dgm:pt>
    <dgm:pt modelId="{CA213AC0-6AEB-4712-864D-5CD5977D7A2C}" type="parTrans" cxnId="{FF47A699-89B8-44DD-BD34-95B066034DE1}">
      <dgm:prSet/>
      <dgm:spPr/>
      <dgm:t>
        <a:bodyPr/>
        <a:lstStyle/>
        <a:p>
          <a:endParaRPr lang="en-US"/>
        </a:p>
      </dgm:t>
    </dgm:pt>
    <dgm:pt modelId="{4969D2F6-442A-439F-A295-63F172F58F4D}" type="sibTrans" cxnId="{FF47A699-89B8-44DD-BD34-95B066034DE1}">
      <dgm:prSet/>
      <dgm:spPr/>
      <dgm:t>
        <a:bodyPr/>
        <a:lstStyle/>
        <a:p>
          <a:endParaRPr lang="en-US"/>
        </a:p>
      </dgm:t>
    </dgm:pt>
    <dgm:pt modelId="{CA7CCD2F-03FD-4148-9DD7-5294872B372F}" type="pres">
      <dgm:prSet presAssocID="{FD02488D-138E-4EEA-996B-709E3FE1E73E}" presName="Name0" presStyleCnt="0">
        <dgm:presLayoutVars>
          <dgm:dir/>
          <dgm:animLvl val="lvl"/>
          <dgm:resizeHandles/>
        </dgm:presLayoutVars>
      </dgm:prSet>
      <dgm:spPr/>
    </dgm:pt>
    <dgm:pt modelId="{4CED3E0F-6A99-4683-A5C1-B90F8F152A91}" type="pres">
      <dgm:prSet presAssocID="{6B4CAE74-2C57-44CF-9D3B-7AFF05FE899A}" presName="linNode" presStyleCnt="0"/>
      <dgm:spPr/>
    </dgm:pt>
    <dgm:pt modelId="{C26430C9-A03A-4412-8042-1FA186346456}" type="pres">
      <dgm:prSet presAssocID="{6B4CAE74-2C57-44CF-9D3B-7AFF05FE899A}" presName="parentShp" presStyleLbl="node1" presStyleIdx="0" presStyleCnt="5">
        <dgm:presLayoutVars>
          <dgm:bulletEnabled val="1"/>
        </dgm:presLayoutVars>
      </dgm:prSet>
      <dgm:spPr/>
    </dgm:pt>
    <dgm:pt modelId="{D0D7B7E4-66E9-4BEF-9FCD-A4F5E7451F14}" type="pres">
      <dgm:prSet presAssocID="{6B4CAE74-2C57-44CF-9D3B-7AFF05FE899A}" presName="childShp" presStyleLbl="bgAccFollowNode1" presStyleIdx="0" presStyleCnt="5">
        <dgm:presLayoutVars>
          <dgm:bulletEnabled val="1"/>
        </dgm:presLayoutVars>
      </dgm:prSet>
      <dgm:spPr/>
    </dgm:pt>
    <dgm:pt modelId="{12EDD84E-F844-43A2-8457-2BD04711153E}" type="pres">
      <dgm:prSet presAssocID="{AF27278B-C73C-41EF-9BAD-D30C814AE594}" presName="spacing" presStyleCnt="0"/>
      <dgm:spPr/>
    </dgm:pt>
    <dgm:pt modelId="{3CB93F5A-8A09-4EB7-AF75-2C4EBEA3D3C3}" type="pres">
      <dgm:prSet presAssocID="{4BDEB95E-9A48-4A16-979A-695290D8DEEA}" presName="linNode" presStyleCnt="0"/>
      <dgm:spPr/>
    </dgm:pt>
    <dgm:pt modelId="{E40A5A3C-986C-44B1-9DE6-D1946CD22AAB}" type="pres">
      <dgm:prSet presAssocID="{4BDEB95E-9A48-4A16-979A-695290D8DEEA}" presName="parentShp" presStyleLbl="node1" presStyleIdx="1" presStyleCnt="5">
        <dgm:presLayoutVars>
          <dgm:bulletEnabled val="1"/>
        </dgm:presLayoutVars>
      </dgm:prSet>
      <dgm:spPr/>
    </dgm:pt>
    <dgm:pt modelId="{550E4228-1570-493C-A56D-0F660EEC0857}" type="pres">
      <dgm:prSet presAssocID="{4BDEB95E-9A48-4A16-979A-695290D8DEEA}" presName="childShp" presStyleLbl="bgAccFollowNode1" presStyleIdx="1" presStyleCnt="5">
        <dgm:presLayoutVars>
          <dgm:bulletEnabled val="1"/>
        </dgm:presLayoutVars>
      </dgm:prSet>
      <dgm:spPr/>
    </dgm:pt>
    <dgm:pt modelId="{A0E0DCA6-EFF8-40D0-BE03-0E076862A128}" type="pres">
      <dgm:prSet presAssocID="{4AC27A51-2006-43F6-BFA4-A21AABB02836}" presName="spacing" presStyleCnt="0"/>
      <dgm:spPr/>
    </dgm:pt>
    <dgm:pt modelId="{2C835200-8B9F-4566-B810-D3A7C0D72BEB}" type="pres">
      <dgm:prSet presAssocID="{7E2CB65C-6DA0-44EB-8E62-4304EB1EB214}" presName="linNode" presStyleCnt="0"/>
      <dgm:spPr/>
    </dgm:pt>
    <dgm:pt modelId="{763C4501-ABDE-40C7-9F40-B11515F50611}" type="pres">
      <dgm:prSet presAssocID="{7E2CB65C-6DA0-44EB-8E62-4304EB1EB214}" presName="parentShp" presStyleLbl="node1" presStyleIdx="2" presStyleCnt="5">
        <dgm:presLayoutVars>
          <dgm:bulletEnabled val="1"/>
        </dgm:presLayoutVars>
      </dgm:prSet>
      <dgm:spPr/>
    </dgm:pt>
    <dgm:pt modelId="{D8665F26-9DCB-40A5-8B0C-FCFEC77B9D4D}" type="pres">
      <dgm:prSet presAssocID="{7E2CB65C-6DA0-44EB-8E62-4304EB1EB214}" presName="childShp" presStyleLbl="bgAccFollowNode1" presStyleIdx="2" presStyleCnt="5">
        <dgm:presLayoutVars>
          <dgm:bulletEnabled val="1"/>
        </dgm:presLayoutVars>
      </dgm:prSet>
      <dgm:spPr/>
    </dgm:pt>
    <dgm:pt modelId="{7942FA72-7703-4D91-8175-941663BE749D}" type="pres">
      <dgm:prSet presAssocID="{9EACA7E6-A58D-4BE1-BFC4-01BEAF3D5EBA}" presName="spacing" presStyleCnt="0"/>
      <dgm:spPr/>
    </dgm:pt>
    <dgm:pt modelId="{CC0F1765-9627-42FA-B94E-74AFA762C67F}" type="pres">
      <dgm:prSet presAssocID="{6F7C213F-ADE0-47E7-9CD6-E22FFE14BD41}" presName="linNode" presStyleCnt="0"/>
      <dgm:spPr/>
    </dgm:pt>
    <dgm:pt modelId="{D4CF73D9-A109-4559-8491-E17F6972844A}" type="pres">
      <dgm:prSet presAssocID="{6F7C213F-ADE0-47E7-9CD6-E22FFE14BD41}" presName="parentShp" presStyleLbl="node1" presStyleIdx="3" presStyleCnt="5">
        <dgm:presLayoutVars>
          <dgm:bulletEnabled val="1"/>
        </dgm:presLayoutVars>
      </dgm:prSet>
      <dgm:spPr/>
    </dgm:pt>
    <dgm:pt modelId="{9355FCCB-B4D1-4700-93BC-E4754186209E}" type="pres">
      <dgm:prSet presAssocID="{6F7C213F-ADE0-47E7-9CD6-E22FFE14BD41}" presName="childShp" presStyleLbl="bgAccFollowNode1" presStyleIdx="3" presStyleCnt="5">
        <dgm:presLayoutVars>
          <dgm:bulletEnabled val="1"/>
        </dgm:presLayoutVars>
      </dgm:prSet>
      <dgm:spPr/>
    </dgm:pt>
    <dgm:pt modelId="{407A1B51-96C5-434A-8E28-D960E04121AF}" type="pres">
      <dgm:prSet presAssocID="{97422D43-E81A-4D9C-A56B-A820B6417AD1}" presName="spacing" presStyleCnt="0"/>
      <dgm:spPr/>
    </dgm:pt>
    <dgm:pt modelId="{70249ECC-751C-4966-B12C-131071E67AEF}" type="pres">
      <dgm:prSet presAssocID="{84614951-25B3-4391-A2DE-2FFD35D23BC6}" presName="linNode" presStyleCnt="0"/>
      <dgm:spPr/>
    </dgm:pt>
    <dgm:pt modelId="{9D6474CA-3993-4FA1-9FCA-6DE398854DD9}" type="pres">
      <dgm:prSet presAssocID="{84614951-25B3-4391-A2DE-2FFD35D23BC6}" presName="parentShp" presStyleLbl="node1" presStyleIdx="4" presStyleCnt="5">
        <dgm:presLayoutVars>
          <dgm:bulletEnabled val="1"/>
        </dgm:presLayoutVars>
      </dgm:prSet>
      <dgm:spPr/>
    </dgm:pt>
    <dgm:pt modelId="{DD2C1F32-3B4C-4A56-A140-E32077B56B67}" type="pres">
      <dgm:prSet presAssocID="{84614951-25B3-4391-A2DE-2FFD35D23BC6}" presName="childShp" presStyleLbl="bgAccFollowNode1" presStyleIdx="4" presStyleCnt="5">
        <dgm:presLayoutVars>
          <dgm:bulletEnabled val="1"/>
        </dgm:presLayoutVars>
      </dgm:prSet>
      <dgm:spPr/>
    </dgm:pt>
  </dgm:ptLst>
  <dgm:cxnLst>
    <dgm:cxn modelId="{74D7D805-DC0E-46D2-829C-F511FFFF3638}" srcId="{4BDEB95E-9A48-4A16-979A-695290D8DEEA}" destId="{CBB6CE9B-6DDE-4EE3-A419-918CEA18209D}" srcOrd="1" destOrd="0" parTransId="{B352144C-7682-4E75-8D63-199C1AFE18A3}" sibTransId="{6F3ACD48-9FE2-483A-B3EB-E8720B8372ED}"/>
    <dgm:cxn modelId="{2A899419-576E-4171-927E-2658E81B93A1}" srcId="{6B4CAE74-2C57-44CF-9D3B-7AFF05FE899A}" destId="{340EB9D2-F671-414C-9058-9365D09CE5BE}" srcOrd="1" destOrd="0" parTransId="{F86492A2-F13E-4D8F-9B76-CA69A2D6E53F}" sibTransId="{E1A0043E-7B93-41DF-BCF9-D3D1C71BFB5A}"/>
    <dgm:cxn modelId="{5D9DA128-5B42-4897-92D0-744D6EB635F2}" srcId="{6F7C213F-ADE0-47E7-9CD6-E22FFE14BD41}" destId="{610915C2-354F-45F8-B331-1E1DAA4113D1}" srcOrd="1" destOrd="0" parTransId="{484A389B-9D89-4693-932D-C7C5BA5FBB4B}" sibTransId="{FCB39F74-02BD-4B6C-A2AA-878D4463560B}"/>
    <dgm:cxn modelId="{78D2DE2F-0D59-4D6A-BBB9-48FD9269C0BE}" type="presOf" srcId="{CBB6CE9B-6DDE-4EE3-A419-918CEA18209D}" destId="{550E4228-1570-493C-A56D-0F660EEC0857}" srcOrd="0" destOrd="1" presId="urn:microsoft.com/office/officeart/2005/8/layout/vList6"/>
    <dgm:cxn modelId="{F0A8EF39-F2CA-4056-87B7-5BA31966751B}" type="presOf" srcId="{E38909DC-DE18-476D-9631-4ABACD559C28}" destId="{D8665F26-9DCB-40A5-8B0C-FCFEC77B9D4D}" srcOrd="0" destOrd="0" presId="urn:microsoft.com/office/officeart/2005/8/layout/vList6"/>
    <dgm:cxn modelId="{39835369-B8A5-4660-9833-2256A95D5AE7}" type="presOf" srcId="{7A182DFA-4E48-4CD8-9CA9-A7BB1604E640}" destId="{9355FCCB-B4D1-4700-93BC-E4754186209E}" srcOrd="0" destOrd="0" presId="urn:microsoft.com/office/officeart/2005/8/layout/vList6"/>
    <dgm:cxn modelId="{9300796B-82CE-4118-B082-724E1DE3241B}" srcId="{FD02488D-138E-4EEA-996B-709E3FE1E73E}" destId="{7E2CB65C-6DA0-44EB-8E62-4304EB1EB214}" srcOrd="2" destOrd="0" parTransId="{65CBD1F8-B8B9-408F-A2E2-B41A264AFE97}" sibTransId="{9EACA7E6-A58D-4BE1-BFC4-01BEAF3D5EBA}"/>
    <dgm:cxn modelId="{809E0951-EBFB-4120-BB6E-1928A2D6CD16}" type="presOf" srcId="{6B4CAE74-2C57-44CF-9D3B-7AFF05FE899A}" destId="{C26430C9-A03A-4412-8042-1FA186346456}" srcOrd="0" destOrd="0" presId="urn:microsoft.com/office/officeart/2005/8/layout/vList6"/>
    <dgm:cxn modelId="{3113D852-3D4C-4C9A-8D4E-267539D82F5D}" srcId="{4BDEB95E-9A48-4A16-979A-695290D8DEEA}" destId="{F5C546A7-789D-40F5-83DB-F60C0A0241AD}" srcOrd="0" destOrd="0" parTransId="{62E73039-78C4-4FFD-928D-7838D428E428}" sibTransId="{67BAA095-9605-4EA6-B5C5-8FF272E4A6DC}"/>
    <dgm:cxn modelId="{A639EF52-F0D6-4BA9-B592-4C38142D9F18}" type="presOf" srcId="{7E2CB65C-6DA0-44EB-8E62-4304EB1EB214}" destId="{763C4501-ABDE-40C7-9F40-B11515F50611}" srcOrd="0" destOrd="0" presId="urn:microsoft.com/office/officeart/2005/8/layout/vList6"/>
    <dgm:cxn modelId="{DF832B58-74F8-4FD3-A927-48A003EEED1B}" srcId="{6B4CAE74-2C57-44CF-9D3B-7AFF05FE899A}" destId="{7BB60B92-E85D-4858-A00E-D16757392BBB}" srcOrd="0" destOrd="0" parTransId="{190E9A29-D367-4319-A6DA-1EF25F30BF21}" sibTransId="{B522EA24-D14D-402C-97A3-4D66B4788549}"/>
    <dgm:cxn modelId="{CFA9765A-3ADF-4C42-8D42-9934B3AEEB0C}" srcId="{7E2CB65C-6DA0-44EB-8E62-4304EB1EB214}" destId="{E38909DC-DE18-476D-9631-4ABACD559C28}" srcOrd="0" destOrd="0" parTransId="{37659E8E-056B-43F6-BCCD-AC98B5BBC92F}" sibTransId="{BE1B2AE2-FBD4-4D33-A4C9-DE2B58F5B6A6}"/>
    <dgm:cxn modelId="{DAA5C57B-DBE0-417B-ABF3-C03B73D7B106}" srcId="{FD02488D-138E-4EEA-996B-709E3FE1E73E}" destId="{4BDEB95E-9A48-4A16-979A-695290D8DEEA}" srcOrd="1" destOrd="0" parTransId="{FF57412C-9B10-4F34-ABD9-FFF31985FF25}" sibTransId="{4AC27A51-2006-43F6-BFA4-A21AABB02836}"/>
    <dgm:cxn modelId="{7430E68B-E131-445C-B090-D9728B86F16A}" type="presOf" srcId="{340EB9D2-F671-414C-9058-9365D09CE5BE}" destId="{D0D7B7E4-66E9-4BEF-9FCD-A4F5E7451F14}" srcOrd="0" destOrd="1" presId="urn:microsoft.com/office/officeart/2005/8/layout/vList6"/>
    <dgm:cxn modelId="{70BB4393-3145-4F73-8EFF-19C9DAD80505}" srcId="{6F7C213F-ADE0-47E7-9CD6-E22FFE14BD41}" destId="{7A182DFA-4E48-4CD8-9CA9-A7BB1604E640}" srcOrd="0" destOrd="0" parTransId="{BC681636-622F-48CE-800B-F2D73E74059B}" sibTransId="{47E220D1-AEFB-4E90-9EAE-B015D9CC294A}"/>
    <dgm:cxn modelId="{FF47A699-89B8-44DD-BD34-95B066034DE1}" srcId="{84614951-25B3-4391-A2DE-2FFD35D23BC6}" destId="{47B41766-D4CD-4AC0-952D-21BBEDD01CCC}" srcOrd="0" destOrd="0" parTransId="{CA213AC0-6AEB-4712-864D-5CD5977D7A2C}" sibTransId="{4969D2F6-442A-439F-A295-63F172F58F4D}"/>
    <dgm:cxn modelId="{67A81CA3-A4AE-44AB-B4D0-9B1F4925BAC4}" type="presOf" srcId="{84614951-25B3-4391-A2DE-2FFD35D23BC6}" destId="{9D6474CA-3993-4FA1-9FCA-6DE398854DD9}" srcOrd="0" destOrd="0" presId="urn:microsoft.com/office/officeart/2005/8/layout/vList6"/>
    <dgm:cxn modelId="{7E8DC7A3-7B69-437F-83B6-40705BA4030A}" srcId="{FD02488D-138E-4EEA-996B-709E3FE1E73E}" destId="{6B4CAE74-2C57-44CF-9D3B-7AFF05FE899A}" srcOrd="0" destOrd="0" parTransId="{DECA5F71-CB35-43A1-9209-15B96F136DCA}" sibTransId="{AF27278B-C73C-41EF-9BAD-D30C814AE594}"/>
    <dgm:cxn modelId="{654BB5AB-AEE4-410C-8ADD-0B93B03E8784}" type="presOf" srcId="{6F7C213F-ADE0-47E7-9CD6-E22FFE14BD41}" destId="{D4CF73D9-A109-4559-8491-E17F6972844A}" srcOrd="0" destOrd="0" presId="urn:microsoft.com/office/officeart/2005/8/layout/vList6"/>
    <dgm:cxn modelId="{C2AE81B3-DC8E-47D8-9995-4B80E5B5D9A0}" srcId="{FD02488D-138E-4EEA-996B-709E3FE1E73E}" destId="{84614951-25B3-4391-A2DE-2FFD35D23BC6}" srcOrd="4" destOrd="0" parTransId="{9BF52B08-8F38-4C7C-B294-B45FDF5D2181}" sibTransId="{50A85334-5D08-4370-A809-0F6FBD4A9F13}"/>
    <dgm:cxn modelId="{C461B7CA-A6AB-42F6-B246-3FC4E45809D3}" type="presOf" srcId="{4BDEB95E-9A48-4A16-979A-695290D8DEEA}" destId="{E40A5A3C-986C-44B1-9DE6-D1946CD22AAB}" srcOrd="0" destOrd="0" presId="urn:microsoft.com/office/officeart/2005/8/layout/vList6"/>
    <dgm:cxn modelId="{64042BCB-E891-4389-8194-554B97961DEC}" type="presOf" srcId="{610915C2-354F-45F8-B331-1E1DAA4113D1}" destId="{9355FCCB-B4D1-4700-93BC-E4754186209E}" srcOrd="0" destOrd="1" presId="urn:microsoft.com/office/officeart/2005/8/layout/vList6"/>
    <dgm:cxn modelId="{3C6BD6CD-8AB3-4409-B889-F8348922234E}" type="presOf" srcId="{FD02488D-138E-4EEA-996B-709E3FE1E73E}" destId="{CA7CCD2F-03FD-4148-9DD7-5294872B372F}" srcOrd="0" destOrd="0" presId="urn:microsoft.com/office/officeart/2005/8/layout/vList6"/>
    <dgm:cxn modelId="{99873DDA-7682-4638-90B9-671C12E4A73D}" type="presOf" srcId="{F5C546A7-789D-40F5-83DB-F60C0A0241AD}" destId="{550E4228-1570-493C-A56D-0F660EEC0857}" srcOrd="0" destOrd="0" presId="urn:microsoft.com/office/officeart/2005/8/layout/vList6"/>
    <dgm:cxn modelId="{FE10D8DE-6F1A-45BD-91BF-13911C8A60A7}" type="presOf" srcId="{7BB60B92-E85D-4858-A00E-D16757392BBB}" destId="{D0D7B7E4-66E9-4BEF-9FCD-A4F5E7451F14}" srcOrd="0" destOrd="0" presId="urn:microsoft.com/office/officeart/2005/8/layout/vList6"/>
    <dgm:cxn modelId="{B0AB11F1-60E5-4A88-98F9-83526FED5B11}" type="presOf" srcId="{47B41766-D4CD-4AC0-952D-21BBEDD01CCC}" destId="{DD2C1F32-3B4C-4A56-A140-E32077B56B67}" srcOrd="0" destOrd="0" presId="urn:microsoft.com/office/officeart/2005/8/layout/vList6"/>
    <dgm:cxn modelId="{A8D20DFF-28D5-4E54-BC89-068265B962F3}" srcId="{FD02488D-138E-4EEA-996B-709E3FE1E73E}" destId="{6F7C213F-ADE0-47E7-9CD6-E22FFE14BD41}" srcOrd="3" destOrd="0" parTransId="{45CCAAF2-0F3B-48FD-9248-D6B0C6246DBB}" sibTransId="{97422D43-E81A-4D9C-A56B-A820B6417AD1}"/>
    <dgm:cxn modelId="{4E1995A5-7E10-422C-9E25-71FC5F90BFDA}" type="presParOf" srcId="{CA7CCD2F-03FD-4148-9DD7-5294872B372F}" destId="{4CED3E0F-6A99-4683-A5C1-B90F8F152A91}" srcOrd="0" destOrd="0" presId="urn:microsoft.com/office/officeart/2005/8/layout/vList6"/>
    <dgm:cxn modelId="{79913D3A-FFE6-46CC-9084-5F320011BC34}" type="presParOf" srcId="{4CED3E0F-6A99-4683-A5C1-B90F8F152A91}" destId="{C26430C9-A03A-4412-8042-1FA186346456}" srcOrd="0" destOrd="0" presId="urn:microsoft.com/office/officeart/2005/8/layout/vList6"/>
    <dgm:cxn modelId="{5AC6B861-BA2B-434C-AA7F-8C4F8AC12FED}" type="presParOf" srcId="{4CED3E0F-6A99-4683-A5C1-B90F8F152A91}" destId="{D0D7B7E4-66E9-4BEF-9FCD-A4F5E7451F14}" srcOrd="1" destOrd="0" presId="urn:microsoft.com/office/officeart/2005/8/layout/vList6"/>
    <dgm:cxn modelId="{7F0E4882-190F-4975-9BF8-A5097149559C}" type="presParOf" srcId="{CA7CCD2F-03FD-4148-9DD7-5294872B372F}" destId="{12EDD84E-F844-43A2-8457-2BD04711153E}" srcOrd="1" destOrd="0" presId="urn:microsoft.com/office/officeart/2005/8/layout/vList6"/>
    <dgm:cxn modelId="{D630FEF9-CF66-4EC0-8F53-060A6A48EC5D}" type="presParOf" srcId="{CA7CCD2F-03FD-4148-9DD7-5294872B372F}" destId="{3CB93F5A-8A09-4EB7-AF75-2C4EBEA3D3C3}" srcOrd="2" destOrd="0" presId="urn:microsoft.com/office/officeart/2005/8/layout/vList6"/>
    <dgm:cxn modelId="{3794FD79-E542-40EC-8D08-7942C100420F}" type="presParOf" srcId="{3CB93F5A-8A09-4EB7-AF75-2C4EBEA3D3C3}" destId="{E40A5A3C-986C-44B1-9DE6-D1946CD22AAB}" srcOrd="0" destOrd="0" presId="urn:microsoft.com/office/officeart/2005/8/layout/vList6"/>
    <dgm:cxn modelId="{85DAFA35-201D-4F0A-9EAE-D5E4E1C343B6}" type="presParOf" srcId="{3CB93F5A-8A09-4EB7-AF75-2C4EBEA3D3C3}" destId="{550E4228-1570-493C-A56D-0F660EEC0857}" srcOrd="1" destOrd="0" presId="urn:microsoft.com/office/officeart/2005/8/layout/vList6"/>
    <dgm:cxn modelId="{ACE6775A-4E44-4333-812A-94ACE0C0B40B}" type="presParOf" srcId="{CA7CCD2F-03FD-4148-9DD7-5294872B372F}" destId="{A0E0DCA6-EFF8-40D0-BE03-0E076862A128}" srcOrd="3" destOrd="0" presId="urn:microsoft.com/office/officeart/2005/8/layout/vList6"/>
    <dgm:cxn modelId="{029429FB-823F-4486-8F3F-AB43426C7260}" type="presParOf" srcId="{CA7CCD2F-03FD-4148-9DD7-5294872B372F}" destId="{2C835200-8B9F-4566-B810-D3A7C0D72BEB}" srcOrd="4" destOrd="0" presId="urn:microsoft.com/office/officeart/2005/8/layout/vList6"/>
    <dgm:cxn modelId="{3B5CA26C-55C4-42D8-9878-1A6A1B2AB60B}" type="presParOf" srcId="{2C835200-8B9F-4566-B810-D3A7C0D72BEB}" destId="{763C4501-ABDE-40C7-9F40-B11515F50611}" srcOrd="0" destOrd="0" presId="urn:microsoft.com/office/officeart/2005/8/layout/vList6"/>
    <dgm:cxn modelId="{233A01BE-857A-4694-BC2C-E616658A99A3}" type="presParOf" srcId="{2C835200-8B9F-4566-B810-D3A7C0D72BEB}" destId="{D8665F26-9DCB-40A5-8B0C-FCFEC77B9D4D}" srcOrd="1" destOrd="0" presId="urn:microsoft.com/office/officeart/2005/8/layout/vList6"/>
    <dgm:cxn modelId="{3B83A79C-6060-4C14-98AC-BAB4B12850B4}" type="presParOf" srcId="{CA7CCD2F-03FD-4148-9DD7-5294872B372F}" destId="{7942FA72-7703-4D91-8175-941663BE749D}" srcOrd="5" destOrd="0" presId="urn:microsoft.com/office/officeart/2005/8/layout/vList6"/>
    <dgm:cxn modelId="{CF827BAC-514D-46EE-A610-04B70E79E2CA}" type="presParOf" srcId="{CA7CCD2F-03FD-4148-9DD7-5294872B372F}" destId="{CC0F1765-9627-42FA-B94E-74AFA762C67F}" srcOrd="6" destOrd="0" presId="urn:microsoft.com/office/officeart/2005/8/layout/vList6"/>
    <dgm:cxn modelId="{16F4A047-1407-4370-8520-E66979BD3581}" type="presParOf" srcId="{CC0F1765-9627-42FA-B94E-74AFA762C67F}" destId="{D4CF73D9-A109-4559-8491-E17F6972844A}" srcOrd="0" destOrd="0" presId="urn:microsoft.com/office/officeart/2005/8/layout/vList6"/>
    <dgm:cxn modelId="{BA396825-41EB-4CB6-8C75-F1A4D0C305D5}" type="presParOf" srcId="{CC0F1765-9627-42FA-B94E-74AFA762C67F}" destId="{9355FCCB-B4D1-4700-93BC-E4754186209E}" srcOrd="1" destOrd="0" presId="urn:microsoft.com/office/officeart/2005/8/layout/vList6"/>
    <dgm:cxn modelId="{DCE669B3-E78E-491E-8FA2-A56E78C365CD}" type="presParOf" srcId="{CA7CCD2F-03FD-4148-9DD7-5294872B372F}" destId="{407A1B51-96C5-434A-8E28-D960E04121AF}" srcOrd="7" destOrd="0" presId="urn:microsoft.com/office/officeart/2005/8/layout/vList6"/>
    <dgm:cxn modelId="{6270FE5A-545C-443E-A142-423B59E2588F}" type="presParOf" srcId="{CA7CCD2F-03FD-4148-9DD7-5294872B372F}" destId="{70249ECC-751C-4966-B12C-131071E67AEF}" srcOrd="8" destOrd="0" presId="urn:microsoft.com/office/officeart/2005/8/layout/vList6"/>
    <dgm:cxn modelId="{3ED3FBA2-7046-4041-8C12-6720468C1025}" type="presParOf" srcId="{70249ECC-751C-4966-B12C-131071E67AEF}" destId="{9D6474CA-3993-4FA1-9FCA-6DE398854DD9}" srcOrd="0" destOrd="0" presId="urn:microsoft.com/office/officeart/2005/8/layout/vList6"/>
    <dgm:cxn modelId="{C5D158A5-94C0-45E6-9443-91CF50F61EEF}" type="presParOf" srcId="{70249ECC-751C-4966-B12C-131071E67AEF}" destId="{DD2C1F32-3B4C-4A56-A140-E32077B56B67}"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3E5F8-891B-4CDC-96FD-73400C492E3A}">
      <dsp:nvSpPr>
        <dsp:cNvPr id="0" name=""/>
        <dsp:cNvSpPr/>
      </dsp:nvSpPr>
      <dsp:spPr>
        <a:xfrm>
          <a:off x="0" y="1533888"/>
          <a:ext cx="11345660" cy="2045185"/>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26900-F360-41BA-B983-F35FA7072B69}">
      <dsp:nvSpPr>
        <dsp:cNvPr id="0" name=""/>
        <dsp:cNvSpPr/>
      </dsp:nvSpPr>
      <dsp:spPr>
        <a:xfrm>
          <a:off x="4987" y="0"/>
          <a:ext cx="1280026"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a:t>May 2020 (3-7 days)</a:t>
          </a:r>
        </a:p>
      </dsp:txBody>
      <dsp:txXfrm>
        <a:off x="4987" y="0"/>
        <a:ext cx="1280026" cy="2045185"/>
      </dsp:txXfrm>
    </dsp:sp>
    <dsp:sp modelId="{C85F6A90-31D3-4E23-B02A-D2F8955D3B55}">
      <dsp:nvSpPr>
        <dsp:cNvPr id="0" name=""/>
        <dsp:cNvSpPr/>
      </dsp:nvSpPr>
      <dsp:spPr>
        <a:xfrm>
          <a:off x="389352" y="2300833"/>
          <a:ext cx="511296" cy="511296"/>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E5CD5-B584-4745-925B-6C340DAED364}">
      <dsp:nvSpPr>
        <dsp:cNvPr id="0" name=""/>
        <dsp:cNvSpPr/>
      </dsp:nvSpPr>
      <dsp:spPr>
        <a:xfrm>
          <a:off x="1337427" y="3067777"/>
          <a:ext cx="1456766"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t>June 29, 2020 </a:t>
          </a:r>
          <a:br>
            <a:rPr lang="en-US" sz="1800" kern="1200"/>
          </a:br>
          <a:r>
            <a:rPr lang="en-US" sz="1800" kern="1200"/>
            <a:t>(7 days)</a:t>
          </a:r>
        </a:p>
      </dsp:txBody>
      <dsp:txXfrm>
        <a:off x="1337427" y="3067777"/>
        <a:ext cx="1456766" cy="2045185"/>
      </dsp:txXfrm>
    </dsp:sp>
    <dsp:sp modelId="{B34E18BE-8C60-4DDB-B77E-E2B4B5C45628}">
      <dsp:nvSpPr>
        <dsp:cNvPr id="0" name=""/>
        <dsp:cNvSpPr/>
      </dsp:nvSpPr>
      <dsp:spPr>
        <a:xfrm>
          <a:off x="1810162" y="2300833"/>
          <a:ext cx="511296" cy="511296"/>
        </a:xfrm>
        <a:prstGeom prst="ellipse">
          <a:avLst/>
        </a:prstGeom>
        <a:solidFill>
          <a:schemeClr val="accent3">
            <a:lumMod val="75000"/>
          </a:schemeClr>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0140F5C2-1394-4CDE-9D27-939D433AEC63}">
      <dsp:nvSpPr>
        <dsp:cNvPr id="0" name=""/>
        <dsp:cNvSpPr/>
      </dsp:nvSpPr>
      <dsp:spPr>
        <a:xfrm>
          <a:off x="2846608" y="0"/>
          <a:ext cx="1515302"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a:t>July 2020</a:t>
          </a:r>
          <a:br>
            <a:rPr lang="en-US" sz="1800" kern="1200"/>
          </a:br>
          <a:r>
            <a:rPr lang="en-US" sz="1800" kern="1200"/>
            <a:t>(3-7 days)</a:t>
          </a:r>
        </a:p>
      </dsp:txBody>
      <dsp:txXfrm>
        <a:off x="2846608" y="0"/>
        <a:ext cx="1515302" cy="2045185"/>
      </dsp:txXfrm>
    </dsp:sp>
    <dsp:sp modelId="{B60595F7-2297-4536-949F-914A8DD125EF}">
      <dsp:nvSpPr>
        <dsp:cNvPr id="0" name=""/>
        <dsp:cNvSpPr/>
      </dsp:nvSpPr>
      <dsp:spPr>
        <a:xfrm>
          <a:off x="3348611" y="2300833"/>
          <a:ext cx="511296" cy="511296"/>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EB66E-A97F-411B-9526-A7EEB826DE36}">
      <dsp:nvSpPr>
        <dsp:cNvPr id="0" name=""/>
        <dsp:cNvSpPr/>
      </dsp:nvSpPr>
      <dsp:spPr>
        <a:xfrm>
          <a:off x="4414325" y="3067777"/>
          <a:ext cx="1457857"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t>August 31, 2020 </a:t>
          </a:r>
          <a:br>
            <a:rPr lang="en-US" sz="1800" kern="1200"/>
          </a:br>
          <a:r>
            <a:rPr lang="en-US" sz="1800" kern="1200"/>
            <a:t>(7 days)</a:t>
          </a:r>
        </a:p>
      </dsp:txBody>
      <dsp:txXfrm>
        <a:off x="4414325" y="3067777"/>
        <a:ext cx="1457857" cy="2045185"/>
      </dsp:txXfrm>
    </dsp:sp>
    <dsp:sp modelId="{1FA25972-96D3-4105-BBFB-0AD39751C056}">
      <dsp:nvSpPr>
        <dsp:cNvPr id="0" name=""/>
        <dsp:cNvSpPr/>
      </dsp:nvSpPr>
      <dsp:spPr>
        <a:xfrm>
          <a:off x="4887606" y="2300833"/>
          <a:ext cx="511296" cy="511296"/>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8D6A0-7D71-403A-BF60-B664245D07B5}">
      <dsp:nvSpPr>
        <dsp:cNvPr id="0" name=""/>
        <dsp:cNvSpPr/>
      </dsp:nvSpPr>
      <dsp:spPr>
        <a:xfrm>
          <a:off x="5924596" y="0"/>
          <a:ext cx="1408682"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a:t>October 27, 2020 </a:t>
          </a:r>
          <a:br>
            <a:rPr lang="en-US" sz="1800" kern="1200"/>
          </a:br>
          <a:r>
            <a:rPr lang="en-US" sz="1800" kern="1200"/>
            <a:t>(3 days)</a:t>
          </a:r>
        </a:p>
      </dsp:txBody>
      <dsp:txXfrm>
        <a:off x="5924596" y="0"/>
        <a:ext cx="1408682" cy="2045185"/>
      </dsp:txXfrm>
    </dsp:sp>
    <dsp:sp modelId="{E334AB6C-B0F7-465A-97DB-9F8AC24A541C}">
      <dsp:nvSpPr>
        <dsp:cNvPr id="0" name=""/>
        <dsp:cNvSpPr/>
      </dsp:nvSpPr>
      <dsp:spPr>
        <a:xfrm>
          <a:off x="6373289" y="2300833"/>
          <a:ext cx="511296" cy="511296"/>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6C6AA-D11D-4D0D-9949-754B95FA9BD9}">
      <dsp:nvSpPr>
        <dsp:cNvPr id="0" name=""/>
        <dsp:cNvSpPr/>
      </dsp:nvSpPr>
      <dsp:spPr>
        <a:xfrm>
          <a:off x="7385693" y="3067777"/>
          <a:ext cx="1385892"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t>February 24, 2021 </a:t>
          </a:r>
          <a:br>
            <a:rPr lang="en-US" sz="1800" kern="1200"/>
          </a:br>
          <a:r>
            <a:rPr lang="en-US" sz="1800" kern="1200"/>
            <a:t>(24 </a:t>
          </a:r>
          <a:r>
            <a:rPr lang="en-US" sz="1800" kern="1200" err="1"/>
            <a:t>hrs</a:t>
          </a:r>
          <a:r>
            <a:rPr lang="en-US" sz="1800" kern="1200"/>
            <a:t>)</a:t>
          </a:r>
        </a:p>
      </dsp:txBody>
      <dsp:txXfrm>
        <a:off x="7385693" y="3067777"/>
        <a:ext cx="1385892" cy="2045185"/>
      </dsp:txXfrm>
    </dsp:sp>
    <dsp:sp modelId="{ED7858A6-8158-47E3-B3E8-484BEFD28F73}">
      <dsp:nvSpPr>
        <dsp:cNvPr id="0" name=""/>
        <dsp:cNvSpPr/>
      </dsp:nvSpPr>
      <dsp:spPr>
        <a:xfrm>
          <a:off x="7822991" y="2300833"/>
          <a:ext cx="511296" cy="511296"/>
        </a:xfrm>
        <a:prstGeom prst="ellipse">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271678-D076-4D9B-A6B4-576FA212998D}">
      <dsp:nvSpPr>
        <dsp:cNvPr id="0" name=""/>
        <dsp:cNvSpPr/>
      </dsp:nvSpPr>
      <dsp:spPr>
        <a:xfrm>
          <a:off x="8823999" y="0"/>
          <a:ext cx="1382108" cy="204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a:t>April 12, 2021 </a:t>
          </a:r>
          <a:br>
            <a:rPr lang="en-US" sz="1800" kern="1200"/>
          </a:br>
          <a:r>
            <a:rPr lang="en-US" sz="1800" kern="1200"/>
            <a:t>(0 days)</a:t>
          </a:r>
        </a:p>
      </dsp:txBody>
      <dsp:txXfrm>
        <a:off x="8823999" y="0"/>
        <a:ext cx="1382108" cy="2045185"/>
      </dsp:txXfrm>
    </dsp:sp>
    <dsp:sp modelId="{1302B2F6-D2B5-448E-8BC7-09E37209AACA}">
      <dsp:nvSpPr>
        <dsp:cNvPr id="0" name=""/>
        <dsp:cNvSpPr/>
      </dsp:nvSpPr>
      <dsp:spPr>
        <a:xfrm>
          <a:off x="9259405" y="2300833"/>
          <a:ext cx="511296" cy="511296"/>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7B7E4-66E9-4BEF-9FCD-A4F5E7451F14}">
      <dsp:nvSpPr>
        <dsp:cNvPr id="0" name=""/>
        <dsp:cNvSpPr/>
      </dsp:nvSpPr>
      <dsp:spPr>
        <a:xfrm>
          <a:off x="3772130" y="1370"/>
          <a:ext cx="5658196" cy="108749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a:t>Instructions posted</a:t>
          </a:r>
        </a:p>
        <a:p>
          <a:pPr marL="228600" lvl="1" indent="-228600" algn="l" defTabSz="1111250">
            <a:lnSpc>
              <a:spcPct val="90000"/>
            </a:lnSpc>
            <a:spcBef>
              <a:spcPct val="0"/>
            </a:spcBef>
            <a:spcAft>
              <a:spcPct val="15000"/>
            </a:spcAft>
            <a:buChar char="•"/>
          </a:pPr>
          <a:r>
            <a:rPr lang="en-US" sz="2500" kern="1200"/>
            <a:t>Reports for review</a:t>
          </a:r>
        </a:p>
      </dsp:txBody>
      <dsp:txXfrm>
        <a:off x="3772130" y="137307"/>
        <a:ext cx="5250384" cy="815625"/>
      </dsp:txXfrm>
    </dsp:sp>
    <dsp:sp modelId="{C26430C9-A03A-4412-8042-1FA186346456}">
      <dsp:nvSpPr>
        <dsp:cNvPr id="0" name=""/>
        <dsp:cNvSpPr/>
      </dsp:nvSpPr>
      <dsp:spPr>
        <a:xfrm>
          <a:off x="0" y="1370"/>
          <a:ext cx="3772130" cy="10874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May 1, 2021</a:t>
          </a:r>
        </a:p>
      </dsp:txBody>
      <dsp:txXfrm>
        <a:off x="53087" y="54457"/>
        <a:ext cx="3665956" cy="981325"/>
      </dsp:txXfrm>
    </dsp:sp>
    <dsp:sp modelId="{550E4228-1570-493C-A56D-0F660EEC0857}">
      <dsp:nvSpPr>
        <dsp:cNvPr id="0" name=""/>
        <dsp:cNvSpPr/>
      </dsp:nvSpPr>
      <dsp:spPr>
        <a:xfrm>
          <a:off x="3772130" y="1197619"/>
          <a:ext cx="5658196" cy="1087499"/>
        </a:xfrm>
        <a:prstGeom prst="rightArrow">
          <a:avLst>
            <a:gd name="adj1" fmla="val 75000"/>
            <a:gd name="adj2" fmla="val 50000"/>
          </a:avLst>
        </a:prstGeom>
        <a:solidFill>
          <a:schemeClr val="accent3">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a:t>Review reports</a:t>
          </a:r>
        </a:p>
        <a:p>
          <a:pPr marL="228600" lvl="1" indent="-228600" algn="l" defTabSz="1111250">
            <a:lnSpc>
              <a:spcPct val="90000"/>
            </a:lnSpc>
            <a:spcBef>
              <a:spcPct val="0"/>
            </a:spcBef>
            <a:spcAft>
              <a:spcPct val="15000"/>
            </a:spcAft>
            <a:buChar char="•"/>
          </a:pPr>
          <a:r>
            <a:rPr lang="en-US" sz="2500" kern="1200"/>
            <a:t>Update records, if necessary</a:t>
          </a:r>
        </a:p>
      </dsp:txBody>
      <dsp:txXfrm>
        <a:off x="3772130" y="1333556"/>
        <a:ext cx="5250384" cy="815625"/>
      </dsp:txXfrm>
    </dsp:sp>
    <dsp:sp modelId="{E40A5A3C-986C-44B1-9DE6-D1946CD22AAB}">
      <dsp:nvSpPr>
        <dsp:cNvPr id="0" name=""/>
        <dsp:cNvSpPr/>
      </dsp:nvSpPr>
      <dsp:spPr>
        <a:xfrm>
          <a:off x="0" y="1197619"/>
          <a:ext cx="3772130" cy="1087499"/>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May 15, 2021</a:t>
          </a:r>
        </a:p>
      </dsp:txBody>
      <dsp:txXfrm>
        <a:off x="53087" y="1250706"/>
        <a:ext cx="3665956" cy="981325"/>
      </dsp:txXfrm>
    </dsp:sp>
    <dsp:sp modelId="{D8665F26-9DCB-40A5-8B0C-FCFEC77B9D4D}">
      <dsp:nvSpPr>
        <dsp:cNvPr id="0" name=""/>
        <dsp:cNvSpPr/>
      </dsp:nvSpPr>
      <dsp:spPr>
        <a:xfrm>
          <a:off x="3772130" y="2393868"/>
          <a:ext cx="5658196" cy="108749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a:t>Pay bills with SWANPURGE, based on criteria</a:t>
          </a:r>
        </a:p>
      </dsp:txBody>
      <dsp:txXfrm>
        <a:off x="3772130" y="2529805"/>
        <a:ext cx="5250384" cy="815625"/>
      </dsp:txXfrm>
    </dsp:sp>
    <dsp:sp modelId="{763C4501-ABDE-40C7-9F40-B11515F50611}">
      <dsp:nvSpPr>
        <dsp:cNvPr id="0" name=""/>
        <dsp:cNvSpPr/>
      </dsp:nvSpPr>
      <dsp:spPr>
        <a:xfrm>
          <a:off x="0" y="2393868"/>
          <a:ext cx="3772130" cy="10874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May 22,2021</a:t>
          </a:r>
        </a:p>
      </dsp:txBody>
      <dsp:txXfrm>
        <a:off x="53087" y="2446955"/>
        <a:ext cx="3665956" cy="981325"/>
      </dsp:txXfrm>
    </dsp:sp>
    <dsp:sp modelId="{9355FCCB-B4D1-4700-93BC-E4754186209E}">
      <dsp:nvSpPr>
        <dsp:cNvPr id="0" name=""/>
        <dsp:cNvSpPr/>
      </dsp:nvSpPr>
      <dsp:spPr>
        <a:xfrm>
          <a:off x="3772130" y="3590118"/>
          <a:ext cx="5658196" cy="108749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a:t>Remove inactive patron records</a:t>
          </a:r>
        </a:p>
      </dsp:txBody>
      <dsp:txXfrm>
        <a:off x="3772130" y="3726055"/>
        <a:ext cx="5250384" cy="815625"/>
      </dsp:txXfrm>
    </dsp:sp>
    <dsp:sp modelId="{D4CF73D9-A109-4559-8491-E17F6972844A}">
      <dsp:nvSpPr>
        <dsp:cNvPr id="0" name=""/>
        <dsp:cNvSpPr/>
      </dsp:nvSpPr>
      <dsp:spPr>
        <a:xfrm>
          <a:off x="0" y="3590118"/>
          <a:ext cx="3772130" cy="10874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May 29, 2021</a:t>
          </a:r>
        </a:p>
      </dsp:txBody>
      <dsp:txXfrm>
        <a:off x="53087" y="3643205"/>
        <a:ext cx="3665956" cy="981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7B7E4-66E9-4BEF-9FCD-A4F5E7451F14}">
      <dsp:nvSpPr>
        <dsp:cNvPr id="0" name=""/>
        <dsp:cNvSpPr/>
      </dsp:nvSpPr>
      <dsp:spPr>
        <a:xfrm>
          <a:off x="3772130" y="1599"/>
          <a:ext cx="5658196" cy="865886"/>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1</a:t>
          </a:r>
          <a:r>
            <a:rPr lang="en-US" sz="1800" kern="1200" baseline="30000"/>
            <a:t>st</a:t>
          </a:r>
          <a:r>
            <a:rPr lang="en-US" sz="1800" kern="1200"/>
            <a:t> and 2</a:t>
          </a:r>
          <a:r>
            <a:rPr lang="en-US" sz="1800" kern="1200" baseline="30000"/>
            <a:t>nd</a:t>
          </a:r>
          <a:r>
            <a:rPr lang="en-US" sz="1800" kern="1200"/>
            <a:t> address reports</a:t>
          </a:r>
        </a:p>
        <a:p>
          <a:pPr marL="171450" lvl="1" indent="-171450" algn="l" defTabSz="800100">
            <a:lnSpc>
              <a:spcPct val="90000"/>
            </a:lnSpc>
            <a:spcBef>
              <a:spcPct val="0"/>
            </a:spcBef>
            <a:spcAft>
              <a:spcPct val="15000"/>
            </a:spcAft>
            <a:buChar char="•"/>
          </a:pPr>
          <a:r>
            <a:rPr lang="en-US" sz="1800" kern="1200"/>
            <a:t>Instructions for updating PO Box</a:t>
          </a:r>
        </a:p>
      </dsp:txBody>
      <dsp:txXfrm>
        <a:off x="3772130" y="109835"/>
        <a:ext cx="5333489" cy="649414"/>
      </dsp:txXfrm>
    </dsp:sp>
    <dsp:sp modelId="{C26430C9-A03A-4412-8042-1FA186346456}">
      <dsp:nvSpPr>
        <dsp:cNvPr id="0" name=""/>
        <dsp:cNvSpPr/>
      </dsp:nvSpPr>
      <dsp:spPr>
        <a:xfrm>
          <a:off x="0" y="1599"/>
          <a:ext cx="3772130" cy="8658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Jul 1, 2021</a:t>
          </a:r>
        </a:p>
      </dsp:txBody>
      <dsp:txXfrm>
        <a:off x="42269" y="43868"/>
        <a:ext cx="3687592" cy="781348"/>
      </dsp:txXfrm>
    </dsp:sp>
    <dsp:sp modelId="{550E4228-1570-493C-A56D-0F660EEC0857}">
      <dsp:nvSpPr>
        <dsp:cNvPr id="0" name=""/>
        <dsp:cNvSpPr/>
      </dsp:nvSpPr>
      <dsp:spPr>
        <a:xfrm>
          <a:off x="3772130" y="954074"/>
          <a:ext cx="5658196" cy="865886"/>
        </a:xfrm>
        <a:prstGeom prst="rightArrow">
          <a:avLst>
            <a:gd name="adj1" fmla="val 75000"/>
            <a:gd name="adj2" fmla="val 50000"/>
          </a:avLst>
        </a:prstGeom>
        <a:solidFill>
          <a:schemeClr val="accent3">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Review reports</a:t>
          </a:r>
        </a:p>
        <a:p>
          <a:pPr marL="171450" lvl="1" indent="-171450" algn="l" defTabSz="800100">
            <a:lnSpc>
              <a:spcPct val="90000"/>
            </a:lnSpc>
            <a:spcBef>
              <a:spcPct val="0"/>
            </a:spcBef>
            <a:spcAft>
              <a:spcPct val="15000"/>
            </a:spcAft>
            <a:buChar char="•"/>
          </a:pPr>
          <a:r>
            <a:rPr lang="en-US" sz="1800" kern="1200"/>
            <a:t>Update records, if necessary</a:t>
          </a:r>
        </a:p>
      </dsp:txBody>
      <dsp:txXfrm>
        <a:off x="3772130" y="1062310"/>
        <a:ext cx="5333489" cy="649414"/>
      </dsp:txXfrm>
    </dsp:sp>
    <dsp:sp modelId="{E40A5A3C-986C-44B1-9DE6-D1946CD22AAB}">
      <dsp:nvSpPr>
        <dsp:cNvPr id="0" name=""/>
        <dsp:cNvSpPr/>
      </dsp:nvSpPr>
      <dsp:spPr>
        <a:xfrm>
          <a:off x="0" y="954074"/>
          <a:ext cx="3772130" cy="865886"/>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Jul 15, 2021</a:t>
          </a:r>
        </a:p>
      </dsp:txBody>
      <dsp:txXfrm>
        <a:off x="42269" y="996343"/>
        <a:ext cx="3687592" cy="781348"/>
      </dsp:txXfrm>
    </dsp:sp>
    <dsp:sp modelId="{D8665F26-9DCB-40A5-8B0C-FCFEC77B9D4D}">
      <dsp:nvSpPr>
        <dsp:cNvPr id="0" name=""/>
        <dsp:cNvSpPr/>
      </dsp:nvSpPr>
      <dsp:spPr>
        <a:xfrm>
          <a:off x="3772130" y="1906550"/>
          <a:ext cx="5658196" cy="865886"/>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Submit records to Unique</a:t>
          </a:r>
        </a:p>
      </dsp:txBody>
      <dsp:txXfrm>
        <a:off x="3772130" y="2014786"/>
        <a:ext cx="5333489" cy="649414"/>
      </dsp:txXfrm>
    </dsp:sp>
    <dsp:sp modelId="{763C4501-ABDE-40C7-9F40-B11515F50611}">
      <dsp:nvSpPr>
        <dsp:cNvPr id="0" name=""/>
        <dsp:cNvSpPr/>
      </dsp:nvSpPr>
      <dsp:spPr>
        <a:xfrm>
          <a:off x="0" y="1906550"/>
          <a:ext cx="3772130" cy="8658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Sep 1, 2021</a:t>
          </a:r>
        </a:p>
      </dsp:txBody>
      <dsp:txXfrm>
        <a:off x="42269" y="1948819"/>
        <a:ext cx="3687592" cy="781348"/>
      </dsp:txXfrm>
    </dsp:sp>
    <dsp:sp modelId="{9355FCCB-B4D1-4700-93BC-E4754186209E}">
      <dsp:nvSpPr>
        <dsp:cNvPr id="0" name=""/>
        <dsp:cNvSpPr/>
      </dsp:nvSpPr>
      <dsp:spPr>
        <a:xfrm>
          <a:off x="3772130" y="2859026"/>
          <a:ext cx="5658196" cy="865886"/>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Update patron record address changes</a:t>
          </a:r>
        </a:p>
        <a:p>
          <a:pPr marL="171450" lvl="1" indent="-171450" algn="l" defTabSz="800100">
            <a:lnSpc>
              <a:spcPct val="90000"/>
            </a:lnSpc>
            <a:spcBef>
              <a:spcPct val="0"/>
            </a:spcBef>
            <a:spcAft>
              <a:spcPct val="15000"/>
            </a:spcAft>
            <a:buChar char="•"/>
          </a:pPr>
          <a:r>
            <a:rPr lang="en-US" sz="1800" kern="1200"/>
            <a:t>Add NCOA 2021 note field, geo-location</a:t>
          </a:r>
        </a:p>
      </dsp:txBody>
      <dsp:txXfrm>
        <a:off x="3772130" y="2967262"/>
        <a:ext cx="5333489" cy="649414"/>
      </dsp:txXfrm>
    </dsp:sp>
    <dsp:sp modelId="{D4CF73D9-A109-4559-8491-E17F6972844A}">
      <dsp:nvSpPr>
        <dsp:cNvPr id="0" name=""/>
        <dsp:cNvSpPr/>
      </dsp:nvSpPr>
      <dsp:spPr>
        <a:xfrm>
          <a:off x="0" y="2859026"/>
          <a:ext cx="3772130" cy="8658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Oct 15, 2021</a:t>
          </a:r>
        </a:p>
      </dsp:txBody>
      <dsp:txXfrm>
        <a:off x="42269" y="2901295"/>
        <a:ext cx="3687592" cy="781348"/>
      </dsp:txXfrm>
    </dsp:sp>
    <dsp:sp modelId="{DD2C1F32-3B4C-4A56-A140-E32077B56B67}">
      <dsp:nvSpPr>
        <dsp:cNvPr id="0" name=""/>
        <dsp:cNvSpPr/>
      </dsp:nvSpPr>
      <dsp:spPr>
        <a:xfrm>
          <a:off x="3772130" y="3811501"/>
          <a:ext cx="5658196" cy="865886"/>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Update status to BADADDRESS with remaining NCOA 2021 notes</a:t>
          </a:r>
        </a:p>
      </dsp:txBody>
      <dsp:txXfrm>
        <a:off x="3772130" y="3919737"/>
        <a:ext cx="5333489" cy="649414"/>
      </dsp:txXfrm>
    </dsp:sp>
    <dsp:sp modelId="{9D6474CA-3993-4FA1-9FCA-6DE398854DD9}">
      <dsp:nvSpPr>
        <dsp:cNvPr id="0" name=""/>
        <dsp:cNvSpPr/>
      </dsp:nvSpPr>
      <dsp:spPr>
        <a:xfrm>
          <a:off x="0" y="3811501"/>
          <a:ext cx="3772130" cy="8658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Feb 1, 2022</a:t>
          </a:r>
        </a:p>
      </dsp:txBody>
      <dsp:txXfrm>
        <a:off x="42269" y="3853770"/>
        <a:ext cx="3687592" cy="7813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23:07:43.7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1479,'6'1,"-1"0,1 1,-1-1,0 1,0 0,0 1,0-1,0 1,0 0,4 4,26 12,-10-10,0-2,0 0,1-2,0-1,36 1,138-6,-100-2,60 0,379 5,-506 2,0 1,46 12,-47-9,0-1,56 4,343-8,-184-5,251 31,-267-10,346-17,-550-2,-1-2,0-1,0 0,0-2,-1-1,1-2,-2 0,1-1,-1-2,0 0,32-22,-10 1,-25 17,0 0,0 2,2 0,-1 1,2 2,45-15,-38 14,-1 0,-1-2,0-1,-1-1,0-1,31-25,38-21,-18 20,1 3,162-53,180-17,-383 98,0-1,-1-1,0-3,-1-1,-1-2,39-26,18-5,-70 39,0-1,-1 0,0-2,-1-1,-1 0,20-20,-2 0,1 2,1 2,59-35,-42 29,57-49,-86 61,0 1,2 2,0 1,1 1,1 2,1 1,1 1,42-13,179-66,-190 67,-39 17,0 0,0 2,1 1,1 1,-1 2,55-5,620 12,-687-2,0 1,1 0,-1 1,0 1,0 1,-1 0,1 0,-1 1,0 1,0 1,-1 0,1 1,-2 0,1 1,-1 0,-1 1,1 0,-2 1,1 0,13 20,6 8,-1-4,-2 2,-1 0,-2 1,36 80,-52-90,-1-1,-2 1,-1 1,1 32,1 15,4-1,3 0,3-1,46 130,-32-125,23 98,-42-131,-3 1,-1-1,-1 79,-4 94,-10 247,-9-332,-67 253,-28-11,97-331,-9 21,-38 70,30-67,-94 173,66-131,-168 291,-35 68,252-446,1 0,0 1,2 0,1 1,1-1,1 1,-2 44,0-10,-4-1,-33 111,26-109,2 2,-9 77,17 302,11-251,-4-77,3 132,4-196,3 0,1-1,3 0,20 47,-30-84,29 76,3-1,68 122,-73-165,1-2,2 0,2-3,78 70,-100-100,-1-1,1 0,1-1,-1 0,1-1,0 0,0-2,1 1,0-2,28 4,-21-4,1 2,-1 1,29 11,-43-12,0 0,0 1,0-1,0 2,-1-1,0 1,-1 0,11 14,26 27,-24-33,1-1,0 0,1-2,1 0,0-2,0 0,1-1,0-1,32 5,21 1,124 5,-45-7,-135-8,1 0,-1 2,0 0,-1 1,1 1,33 19,-41-20,2-1,0-1,0 0,0-1,0 0,1-1,29 2,96-5,-73-2,233 8,392 59,-618-58,143-7,-96-2,1967 2,-1964 1,170 23,-241-16,-1 3,0 1,0 3,-1 3,86 41,-125-51,0-1,-1 2,-1-1,1 2,-1-1,9 12,51 70,-58-75,17 25,2-2,1-1,71 63,8-13,-54-46,87 86,-109-94,0-2,2-1,65 40,130 60,-134-80,101 72,-145-82,-28-21,55 33,-69-47,0 0,0-1,0-1,1 0,-1 0,1-2,0 1,19 0,16 0,0 2,-1 2,1 2,-1 2,82 32,145 60,-214-85,1-3,0-2,114 8,137-3,-89-6,-164-8,0-2,1-2,-1-3,0-3,0-3,-1-1,0-4,58-21,-100 29,22-10,1 2,1 2,0 1,1 2,55-4,-14 5,0-4,85-24,15-1,252-50,-391 77,-1-3,-1-1,0-2,-2-2,43-25,89-38,-138 67,-1-1,-1-2,44-29,82-74,-43 31,175-106,-266 180,-1-2,-1 0,0-1,-1-1,22-28,-17 19,1 1,33-26,-30 29,-2-1,40-50,-45 48,2 1,0 1,40-30,-17 24,62-30,37-24,-121 65,-1-1,-2-1,0-1,-1-1,32-49,26-29,-51 64,-1-1,-2-1,-2-2,-2 0,23-65,-26 63,2 0,48-78,-25 52,50-113,-27 47,-14 42,-18 35,-3-1,27-74,-31 68,4 2,2 1,74-105,24-42,-125 198,106-181,-57 99,-37 59,44-60,-39 62,-2-1,-1 0,25-65,24-41,-13 47,137-258,-173 314,42-61,3-5,91-167,-66 120,80-183,-19-11,215-358,-217 423,-46 80,-3-6,-30 57,-31 67,-1 4,73-115,24-10,154-207,-277 396,0 1,0 1,2 0,-1 1,1 0,1 1,-1 1,1 0,1 1,0 1,0 0,0 1,0 1,24-3,23-1,0 3,92 4,-128 1,333 1,-340 1,0 1,0 0,-1 2,1 0,19 9,28 6,125 19,-127-29,0 3,105 36,-99-18,-2 2,-1 4,74 52,169 155,-290-224,-1 1,0 1,29 42,40 81,-66-106,-13-19,0 1,-1 0,7 25,9 25,-13-45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23:08:27.0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06E01-10F3-4C70-AD20-8013E6E72FBD}"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22ECC-79DD-4674-B3B4-D2B29601EA3F}" type="slidenum">
              <a:rPr lang="en-US" smtClean="0"/>
              <a:t>‹#›</a:t>
            </a:fld>
            <a:endParaRPr lang="en-US"/>
          </a:p>
        </p:txBody>
      </p:sp>
    </p:spTree>
    <p:extLst>
      <p:ext uri="{BB962C8B-B14F-4D97-AF65-F5344CB8AC3E}">
        <p14:creationId xmlns:p14="http://schemas.microsoft.com/office/powerpoint/2010/main" val="13941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1</a:t>
            </a:fld>
            <a:endParaRPr lang="en-US"/>
          </a:p>
        </p:txBody>
      </p:sp>
    </p:spTree>
    <p:extLst>
      <p:ext uri="{BB962C8B-B14F-4D97-AF65-F5344CB8AC3E}">
        <p14:creationId xmlns:p14="http://schemas.microsoft.com/office/powerpoint/2010/main" val="75598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10</a:t>
            </a:fld>
            <a:endParaRPr lang="en-US"/>
          </a:p>
        </p:txBody>
      </p:sp>
    </p:spTree>
    <p:extLst>
      <p:ext uri="{BB962C8B-B14F-4D97-AF65-F5344CB8AC3E}">
        <p14:creationId xmlns:p14="http://schemas.microsoft.com/office/powerpoint/2010/main" val="393990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11</a:t>
            </a:fld>
            <a:endParaRPr lang="en-US"/>
          </a:p>
        </p:txBody>
      </p:sp>
    </p:spTree>
    <p:extLst>
      <p:ext uri="{BB962C8B-B14F-4D97-AF65-F5344CB8AC3E}">
        <p14:creationId xmlns:p14="http://schemas.microsoft.com/office/powerpoint/2010/main" val="133887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Vickie</a:t>
            </a:r>
          </a:p>
        </p:txBody>
      </p:sp>
      <p:sp>
        <p:nvSpPr>
          <p:cNvPr id="4" name="Slide Number Placeholder 3"/>
          <p:cNvSpPr>
            <a:spLocks noGrp="1"/>
          </p:cNvSpPr>
          <p:nvPr>
            <p:ph type="sldNum" sz="quarter" idx="5"/>
          </p:nvPr>
        </p:nvSpPr>
        <p:spPr/>
        <p:txBody>
          <a:bodyPr/>
          <a:lstStyle/>
          <a:p>
            <a:fld id="{F5622ECC-79DD-4674-B3B4-D2B29601EA3F}" type="slidenum">
              <a:rPr lang="en-US" smtClean="0"/>
              <a:t>12</a:t>
            </a:fld>
            <a:endParaRPr lang="en-US"/>
          </a:p>
        </p:txBody>
      </p:sp>
    </p:spTree>
    <p:extLst>
      <p:ext uri="{BB962C8B-B14F-4D97-AF65-F5344CB8AC3E}">
        <p14:creationId xmlns:p14="http://schemas.microsoft.com/office/powerpoint/2010/main" val="4841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13</a:t>
            </a:fld>
            <a:endParaRPr lang="en-US"/>
          </a:p>
        </p:txBody>
      </p:sp>
    </p:spTree>
    <p:extLst>
      <p:ext uri="{BB962C8B-B14F-4D97-AF65-F5344CB8AC3E}">
        <p14:creationId xmlns:p14="http://schemas.microsoft.com/office/powerpoint/2010/main" val="2339765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Dawne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14</a:t>
            </a:fld>
            <a:endParaRPr lang="en-US"/>
          </a:p>
        </p:txBody>
      </p:sp>
    </p:spTree>
    <p:extLst>
      <p:ext uri="{BB962C8B-B14F-4D97-AF65-F5344CB8AC3E}">
        <p14:creationId xmlns:p14="http://schemas.microsoft.com/office/powerpoint/2010/main" val="270353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15</a:t>
            </a:fld>
            <a:endParaRPr lang="en-US"/>
          </a:p>
        </p:txBody>
      </p:sp>
    </p:spTree>
    <p:extLst>
      <p:ext uri="{BB962C8B-B14F-4D97-AF65-F5344CB8AC3E}">
        <p14:creationId xmlns:p14="http://schemas.microsoft.com/office/powerpoint/2010/main" val="267761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16</a:t>
            </a:fld>
            <a:endParaRPr lang="en-US"/>
          </a:p>
        </p:txBody>
      </p:sp>
    </p:spTree>
    <p:extLst>
      <p:ext uri="{BB962C8B-B14F-4D97-AF65-F5344CB8AC3E}">
        <p14:creationId xmlns:p14="http://schemas.microsoft.com/office/powerpoint/2010/main" val="2974173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17</a:t>
            </a:fld>
            <a:endParaRPr lang="en-US"/>
          </a:p>
        </p:txBody>
      </p:sp>
    </p:spTree>
    <p:extLst>
      <p:ext uri="{BB962C8B-B14F-4D97-AF65-F5344CB8AC3E}">
        <p14:creationId xmlns:p14="http://schemas.microsoft.com/office/powerpoint/2010/main" val="1874970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18</a:t>
            </a:fld>
            <a:endParaRPr lang="en-US"/>
          </a:p>
        </p:txBody>
      </p:sp>
    </p:spTree>
    <p:extLst>
      <p:ext uri="{BB962C8B-B14F-4D97-AF65-F5344CB8AC3E}">
        <p14:creationId xmlns:p14="http://schemas.microsoft.com/office/powerpoint/2010/main" val="398714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19</a:t>
            </a:fld>
            <a:endParaRPr lang="en-US"/>
          </a:p>
        </p:txBody>
      </p:sp>
    </p:spTree>
    <p:extLst>
      <p:ext uri="{BB962C8B-B14F-4D97-AF65-F5344CB8AC3E}">
        <p14:creationId xmlns:p14="http://schemas.microsoft.com/office/powerpoint/2010/main" val="377505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2</a:t>
            </a:fld>
            <a:endParaRPr lang="en-US"/>
          </a:p>
        </p:txBody>
      </p:sp>
    </p:spTree>
    <p:extLst>
      <p:ext uri="{BB962C8B-B14F-4D97-AF65-F5344CB8AC3E}">
        <p14:creationId xmlns:p14="http://schemas.microsoft.com/office/powerpoint/2010/main" val="2702668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20</a:t>
            </a:fld>
            <a:endParaRPr lang="en-US"/>
          </a:p>
        </p:txBody>
      </p:sp>
    </p:spTree>
    <p:extLst>
      <p:ext uri="{BB962C8B-B14F-4D97-AF65-F5344CB8AC3E}">
        <p14:creationId xmlns:p14="http://schemas.microsoft.com/office/powerpoint/2010/main" val="3914424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21</a:t>
            </a:fld>
            <a:endParaRPr lang="en-US"/>
          </a:p>
        </p:txBody>
      </p:sp>
    </p:spTree>
    <p:extLst>
      <p:ext uri="{BB962C8B-B14F-4D97-AF65-F5344CB8AC3E}">
        <p14:creationId xmlns:p14="http://schemas.microsoft.com/office/powerpoint/2010/main" val="1834547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Steven</a:t>
            </a:r>
          </a:p>
        </p:txBody>
      </p:sp>
      <p:sp>
        <p:nvSpPr>
          <p:cNvPr id="4" name="Slide Number Placeholder 3"/>
          <p:cNvSpPr>
            <a:spLocks noGrp="1"/>
          </p:cNvSpPr>
          <p:nvPr>
            <p:ph type="sldNum" sz="quarter" idx="5"/>
          </p:nvPr>
        </p:nvSpPr>
        <p:spPr/>
        <p:txBody>
          <a:bodyPr/>
          <a:lstStyle/>
          <a:p>
            <a:fld id="{F5622ECC-79DD-4674-B3B4-D2B29601EA3F}" type="slidenum">
              <a:rPr lang="en-US" smtClean="0"/>
              <a:t>22</a:t>
            </a:fld>
            <a:endParaRPr lang="en-US"/>
          </a:p>
        </p:txBody>
      </p:sp>
    </p:spTree>
    <p:extLst>
      <p:ext uri="{BB962C8B-B14F-4D97-AF65-F5344CB8AC3E}">
        <p14:creationId xmlns:p14="http://schemas.microsoft.com/office/powerpoint/2010/main" val="2800044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Steven</a:t>
            </a:r>
          </a:p>
        </p:txBody>
      </p:sp>
      <p:sp>
        <p:nvSpPr>
          <p:cNvPr id="4" name="Slide Number Placeholder 3"/>
          <p:cNvSpPr>
            <a:spLocks noGrp="1"/>
          </p:cNvSpPr>
          <p:nvPr>
            <p:ph type="sldNum" sz="quarter" idx="5"/>
          </p:nvPr>
        </p:nvSpPr>
        <p:spPr/>
        <p:txBody>
          <a:bodyPr/>
          <a:lstStyle/>
          <a:p>
            <a:fld id="{F5622ECC-79DD-4674-B3B4-D2B29601EA3F}" type="slidenum">
              <a:rPr lang="en-US" smtClean="0"/>
              <a:t>23</a:t>
            </a:fld>
            <a:endParaRPr lang="en-US"/>
          </a:p>
        </p:txBody>
      </p:sp>
    </p:spTree>
    <p:extLst>
      <p:ext uri="{BB962C8B-B14F-4D97-AF65-F5344CB8AC3E}">
        <p14:creationId xmlns:p14="http://schemas.microsoft.com/office/powerpoint/2010/main" val="175882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Crystal</a:t>
            </a:r>
          </a:p>
        </p:txBody>
      </p:sp>
      <p:sp>
        <p:nvSpPr>
          <p:cNvPr id="4" name="Slide Number Placeholder 3"/>
          <p:cNvSpPr>
            <a:spLocks noGrp="1"/>
          </p:cNvSpPr>
          <p:nvPr>
            <p:ph type="sldNum" sz="quarter" idx="5"/>
          </p:nvPr>
        </p:nvSpPr>
        <p:spPr/>
        <p:txBody>
          <a:bodyPr/>
          <a:lstStyle/>
          <a:p>
            <a:fld id="{F5622ECC-79DD-4674-B3B4-D2B29601EA3F}" type="slidenum">
              <a:rPr lang="en-US" smtClean="0"/>
              <a:t>24</a:t>
            </a:fld>
            <a:endParaRPr lang="en-US"/>
          </a:p>
        </p:txBody>
      </p:sp>
    </p:spTree>
    <p:extLst>
      <p:ext uri="{BB962C8B-B14F-4D97-AF65-F5344CB8AC3E}">
        <p14:creationId xmlns:p14="http://schemas.microsoft.com/office/powerpoint/2010/main" val="3681955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Tara</a:t>
            </a:r>
          </a:p>
        </p:txBody>
      </p:sp>
      <p:sp>
        <p:nvSpPr>
          <p:cNvPr id="4" name="Slide Number Placeholder 3"/>
          <p:cNvSpPr>
            <a:spLocks noGrp="1"/>
          </p:cNvSpPr>
          <p:nvPr>
            <p:ph type="sldNum" sz="quarter" idx="5"/>
          </p:nvPr>
        </p:nvSpPr>
        <p:spPr/>
        <p:txBody>
          <a:bodyPr/>
          <a:lstStyle/>
          <a:p>
            <a:fld id="{F5622ECC-79DD-4674-B3B4-D2B29601EA3F}" type="slidenum">
              <a:rPr lang="en-US" smtClean="0"/>
              <a:t>25</a:t>
            </a:fld>
            <a:endParaRPr lang="en-US"/>
          </a:p>
        </p:txBody>
      </p:sp>
    </p:spTree>
    <p:extLst>
      <p:ext uri="{BB962C8B-B14F-4D97-AF65-F5344CB8AC3E}">
        <p14:creationId xmlns:p14="http://schemas.microsoft.com/office/powerpoint/2010/main" val="3540657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Tara</a:t>
            </a:r>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26</a:t>
            </a:fld>
            <a:endParaRPr lang="en-US"/>
          </a:p>
        </p:txBody>
      </p:sp>
    </p:spTree>
    <p:extLst>
      <p:ext uri="{BB962C8B-B14F-4D97-AF65-F5344CB8AC3E}">
        <p14:creationId xmlns:p14="http://schemas.microsoft.com/office/powerpoint/2010/main" val="1238220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Vickie</a:t>
            </a:r>
          </a:p>
        </p:txBody>
      </p:sp>
      <p:sp>
        <p:nvSpPr>
          <p:cNvPr id="4" name="Slide Number Placeholder 3"/>
          <p:cNvSpPr>
            <a:spLocks noGrp="1"/>
          </p:cNvSpPr>
          <p:nvPr>
            <p:ph type="sldNum" sz="quarter" idx="5"/>
          </p:nvPr>
        </p:nvSpPr>
        <p:spPr/>
        <p:txBody>
          <a:bodyPr/>
          <a:lstStyle/>
          <a:p>
            <a:fld id="{F5622ECC-79DD-4674-B3B4-D2B29601EA3F}" type="slidenum">
              <a:rPr lang="en-US" smtClean="0"/>
              <a:t>27</a:t>
            </a:fld>
            <a:endParaRPr lang="en-US"/>
          </a:p>
        </p:txBody>
      </p:sp>
    </p:spTree>
    <p:extLst>
      <p:ext uri="{BB962C8B-B14F-4D97-AF65-F5344CB8AC3E}">
        <p14:creationId xmlns:p14="http://schemas.microsoft.com/office/powerpoint/2010/main" val="1779483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28</a:t>
            </a:fld>
            <a:endParaRPr lang="en-US"/>
          </a:p>
        </p:txBody>
      </p:sp>
    </p:spTree>
    <p:extLst>
      <p:ext uri="{BB962C8B-B14F-4D97-AF65-F5344CB8AC3E}">
        <p14:creationId xmlns:p14="http://schemas.microsoft.com/office/powerpoint/2010/main" val="3056971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29</a:t>
            </a:fld>
            <a:endParaRPr lang="en-US"/>
          </a:p>
        </p:txBody>
      </p:sp>
    </p:spTree>
    <p:extLst>
      <p:ext uri="{BB962C8B-B14F-4D97-AF65-F5344CB8AC3E}">
        <p14:creationId xmlns:p14="http://schemas.microsoft.com/office/powerpoint/2010/main" val="160926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Vickie</a:t>
            </a:r>
          </a:p>
        </p:txBody>
      </p:sp>
      <p:sp>
        <p:nvSpPr>
          <p:cNvPr id="4" name="Slide Number Placeholder 3"/>
          <p:cNvSpPr>
            <a:spLocks noGrp="1"/>
          </p:cNvSpPr>
          <p:nvPr>
            <p:ph type="sldNum" sz="quarter" idx="5"/>
          </p:nvPr>
        </p:nvSpPr>
        <p:spPr/>
        <p:txBody>
          <a:bodyPr/>
          <a:lstStyle/>
          <a:p>
            <a:fld id="{F5622ECC-79DD-4674-B3B4-D2B29601EA3F}" type="slidenum">
              <a:rPr lang="en-US" smtClean="0"/>
              <a:t>3</a:t>
            </a:fld>
            <a:endParaRPr lang="en-US"/>
          </a:p>
        </p:txBody>
      </p:sp>
    </p:spTree>
    <p:extLst>
      <p:ext uri="{BB962C8B-B14F-4D97-AF65-F5344CB8AC3E}">
        <p14:creationId xmlns:p14="http://schemas.microsoft.com/office/powerpoint/2010/main" val="3342537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30</a:t>
            </a:fld>
            <a:endParaRPr lang="en-US"/>
          </a:p>
        </p:txBody>
      </p:sp>
    </p:spTree>
    <p:extLst>
      <p:ext uri="{BB962C8B-B14F-4D97-AF65-F5344CB8AC3E}">
        <p14:creationId xmlns:p14="http://schemas.microsoft.com/office/powerpoint/2010/main" val="3599317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31</a:t>
            </a:fld>
            <a:endParaRPr lang="en-US"/>
          </a:p>
        </p:txBody>
      </p:sp>
    </p:spTree>
    <p:extLst>
      <p:ext uri="{BB962C8B-B14F-4D97-AF65-F5344CB8AC3E}">
        <p14:creationId xmlns:p14="http://schemas.microsoft.com/office/powerpoint/2010/main" val="2892755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32</a:t>
            </a:fld>
            <a:endParaRPr lang="en-US"/>
          </a:p>
        </p:txBody>
      </p:sp>
    </p:spTree>
    <p:extLst>
      <p:ext uri="{BB962C8B-B14F-4D97-AF65-F5344CB8AC3E}">
        <p14:creationId xmlns:p14="http://schemas.microsoft.com/office/powerpoint/2010/main" val="4077881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35</a:t>
            </a:fld>
            <a:endParaRPr lang="en-US"/>
          </a:p>
        </p:txBody>
      </p:sp>
    </p:spTree>
    <p:extLst>
      <p:ext uri="{BB962C8B-B14F-4D97-AF65-F5344CB8AC3E}">
        <p14:creationId xmlns:p14="http://schemas.microsoft.com/office/powerpoint/2010/main" val="1702296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36</a:t>
            </a:fld>
            <a:endParaRPr lang="en-US"/>
          </a:p>
        </p:txBody>
      </p:sp>
    </p:spTree>
    <p:extLst>
      <p:ext uri="{BB962C8B-B14F-4D97-AF65-F5344CB8AC3E}">
        <p14:creationId xmlns:p14="http://schemas.microsoft.com/office/powerpoint/2010/main" val="2628473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Tara</a:t>
            </a:r>
          </a:p>
        </p:txBody>
      </p:sp>
      <p:sp>
        <p:nvSpPr>
          <p:cNvPr id="4" name="Slide Number Placeholder 3"/>
          <p:cNvSpPr>
            <a:spLocks noGrp="1"/>
          </p:cNvSpPr>
          <p:nvPr>
            <p:ph type="sldNum" sz="quarter" idx="5"/>
          </p:nvPr>
        </p:nvSpPr>
        <p:spPr/>
        <p:txBody>
          <a:bodyPr/>
          <a:lstStyle/>
          <a:p>
            <a:fld id="{F5622ECC-79DD-4674-B3B4-D2B29601EA3F}" type="slidenum">
              <a:rPr lang="en-US" smtClean="0"/>
              <a:t>37</a:t>
            </a:fld>
            <a:endParaRPr lang="en-US"/>
          </a:p>
        </p:txBody>
      </p:sp>
    </p:spTree>
    <p:extLst>
      <p:ext uri="{BB962C8B-B14F-4D97-AF65-F5344CB8AC3E}">
        <p14:creationId xmlns:p14="http://schemas.microsoft.com/office/powerpoint/2010/main" val="2358849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38</a:t>
            </a:fld>
            <a:endParaRPr lang="en-US"/>
          </a:p>
        </p:txBody>
      </p:sp>
    </p:spTree>
    <p:extLst>
      <p:ext uri="{BB962C8B-B14F-4D97-AF65-F5344CB8AC3E}">
        <p14:creationId xmlns:p14="http://schemas.microsoft.com/office/powerpoint/2010/main" val="711257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Tara</a:t>
            </a:r>
          </a:p>
        </p:txBody>
      </p:sp>
      <p:sp>
        <p:nvSpPr>
          <p:cNvPr id="4" name="Slide Number Placeholder 3"/>
          <p:cNvSpPr>
            <a:spLocks noGrp="1"/>
          </p:cNvSpPr>
          <p:nvPr>
            <p:ph type="sldNum" sz="quarter" idx="5"/>
          </p:nvPr>
        </p:nvSpPr>
        <p:spPr/>
        <p:txBody>
          <a:bodyPr/>
          <a:lstStyle/>
          <a:p>
            <a:fld id="{F5622ECC-79DD-4674-B3B4-D2B29601EA3F}" type="slidenum">
              <a:rPr lang="en-US" smtClean="0"/>
              <a:t>39</a:t>
            </a:fld>
            <a:endParaRPr lang="en-US"/>
          </a:p>
        </p:txBody>
      </p:sp>
    </p:spTree>
    <p:extLst>
      <p:ext uri="{BB962C8B-B14F-4D97-AF65-F5344CB8AC3E}">
        <p14:creationId xmlns:p14="http://schemas.microsoft.com/office/powerpoint/2010/main" val="1807674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40</a:t>
            </a:fld>
            <a:endParaRPr lang="en-US"/>
          </a:p>
        </p:txBody>
      </p:sp>
    </p:spTree>
    <p:extLst>
      <p:ext uri="{BB962C8B-B14F-4D97-AF65-F5344CB8AC3E}">
        <p14:creationId xmlns:p14="http://schemas.microsoft.com/office/powerpoint/2010/main" val="60864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Vickie</a:t>
            </a:r>
          </a:p>
        </p:txBody>
      </p:sp>
      <p:sp>
        <p:nvSpPr>
          <p:cNvPr id="4" name="Slide Number Placeholder 3"/>
          <p:cNvSpPr>
            <a:spLocks noGrp="1"/>
          </p:cNvSpPr>
          <p:nvPr>
            <p:ph type="sldNum" sz="quarter" idx="5"/>
          </p:nvPr>
        </p:nvSpPr>
        <p:spPr/>
        <p:txBody>
          <a:bodyPr/>
          <a:lstStyle/>
          <a:p>
            <a:fld id="{F5622ECC-79DD-4674-B3B4-D2B29601EA3F}" type="slidenum">
              <a:rPr lang="en-US" smtClean="0"/>
              <a:t>4</a:t>
            </a:fld>
            <a:endParaRPr lang="en-US"/>
          </a:p>
        </p:txBody>
      </p:sp>
    </p:spTree>
    <p:extLst>
      <p:ext uri="{BB962C8B-B14F-4D97-AF65-F5344CB8AC3E}">
        <p14:creationId xmlns:p14="http://schemas.microsoft.com/office/powerpoint/2010/main" val="162865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5</a:t>
            </a:fld>
            <a:endParaRPr lang="en-US"/>
          </a:p>
        </p:txBody>
      </p:sp>
    </p:spTree>
    <p:extLst>
      <p:ext uri="{BB962C8B-B14F-4D97-AF65-F5344CB8AC3E}">
        <p14:creationId xmlns:p14="http://schemas.microsoft.com/office/powerpoint/2010/main" val="406917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6</a:t>
            </a:fld>
            <a:endParaRPr lang="en-US"/>
          </a:p>
        </p:txBody>
      </p:sp>
    </p:spTree>
    <p:extLst>
      <p:ext uri="{BB962C8B-B14F-4D97-AF65-F5344CB8AC3E}">
        <p14:creationId xmlns:p14="http://schemas.microsoft.com/office/powerpoint/2010/main" val="236171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7</a:t>
            </a:fld>
            <a:endParaRPr lang="en-US"/>
          </a:p>
        </p:txBody>
      </p:sp>
    </p:spTree>
    <p:extLst>
      <p:ext uri="{BB962C8B-B14F-4D97-AF65-F5344CB8AC3E}">
        <p14:creationId xmlns:p14="http://schemas.microsoft.com/office/powerpoint/2010/main" val="3613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8</a:t>
            </a:fld>
            <a:endParaRPr lang="en-US"/>
          </a:p>
        </p:txBody>
      </p:sp>
    </p:spTree>
    <p:extLst>
      <p:ext uri="{BB962C8B-B14F-4D97-AF65-F5344CB8AC3E}">
        <p14:creationId xmlns:p14="http://schemas.microsoft.com/office/powerpoint/2010/main" val="185459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a:t>
            </a:r>
          </a:p>
        </p:txBody>
      </p:sp>
      <p:sp>
        <p:nvSpPr>
          <p:cNvPr id="4" name="Slide Number Placeholder 3"/>
          <p:cNvSpPr>
            <a:spLocks noGrp="1"/>
          </p:cNvSpPr>
          <p:nvPr>
            <p:ph type="sldNum" sz="quarter" idx="5"/>
          </p:nvPr>
        </p:nvSpPr>
        <p:spPr/>
        <p:txBody>
          <a:bodyPr/>
          <a:lstStyle/>
          <a:p>
            <a:fld id="{F5622ECC-79DD-4674-B3B4-D2B29601EA3F}" type="slidenum">
              <a:rPr lang="en-US" smtClean="0"/>
              <a:t>9</a:t>
            </a:fld>
            <a:endParaRPr lang="en-US"/>
          </a:p>
        </p:txBody>
      </p:sp>
    </p:spTree>
    <p:extLst>
      <p:ext uri="{BB962C8B-B14F-4D97-AF65-F5344CB8AC3E}">
        <p14:creationId xmlns:p14="http://schemas.microsoft.com/office/powerpoint/2010/main" val="748281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8672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BCD6B62-7F68-4708-8957-3244A93506B7}"/>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E29B648E-B581-423D-9B17-BE3736B2CEBE}" type="datetime4">
              <a:rPr lang="en-US" smtClean="0"/>
              <a:t>April 27, 2021</a:t>
            </a:fld>
            <a:endParaRPr lang="en-US"/>
          </a:p>
        </p:txBody>
      </p:sp>
      <p:sp>
        <p:nvSpPr>
          <p:cNvPr id="8" name="Slide Number Placeholder 5">
            <a:extLst>
              <a:ext uri="{FF2B5EF4-FFF2-40B4-BE49-F238E27FC236}">
                <a16:creationId xmlns:a16="http://schemas.microsoft.com/office/drawing/2014/main" id="{C07E4A8F-FAA6-4762-87E0-555B2B99EE81}"/>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32589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12700" y="1709739"/>
            <a:ext cx="11360150" cy="2785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28CCFDCA-74D4-4C1C-A353-E3C0E55D0A5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1ADDB7A-9C8D-4E10-91A4-D9693DD7523A}" type="datetime4">
              <a:rPr lang="en-US" smtClean="0"/>
              <a:t>April 27, 2021</a:t>
            </a:fld>
            <a:endParaRPr lang="en-US"/>
          </a:p>
        </p:txBody>
      </p:sp>
      <p:sp>
        <p:nvSpPr>
          <p:cNvPr id="8" name="Slide Number Placeholder 5">
            <a:extLst>
              <a:ext uri="{FF2B5EF4-FFF2-40B4-BE49-F238E27FC236}">
                <a16:creationId xmlns:a16="http://schemas.microsoft.com/office/drawing/2014/main" id="{8BE6A1D7-6A4F-4489-BB2F-F593FA3F1F6C}"/>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9666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BE77881E-05EA-445D-A401-3F862F6B3C8C}" type="datetime4">
              <a:rPr lang="en-US" smtClean="0"/>
              <a:t>April 27, 2021</a:t>
            </a:fld>
            <a:endParaRPr lang="en-US"/>
          </a:p>
        </p:txBody>
      </p:sp>
    </p:spTree>
    <p:extLst>
      <p:ext uri="{BB962C8B-B14F-4D97-AF65-F5344CB8AC3E}">
        <p14:creationId xmlns:p14="http://schemas.microsoft.com/office/powerpoint/2010/main" val="412033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071-E411-41CC-92CE-D63EDE14D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0FE-5788-4775-8A10-5B91DFAC8535}"/>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8AF7-6D29-4167-AF67-CB296B6A2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4022A-F48A-41E0-9F88-AA63D5FC2D1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8D0C1-D1A4-4F0C-943E-126C8F04D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D05BE40-DC62-42A8-97A6-34ACA610AE29}"/>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B1F6EAF5-0ADA-4CFD-B7BF-9FC51FF16059}"/>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10" name="Date Placeholder 3">
            <a:extLst>
              <a:ext uri="{FF2B5EF4-FFF2-40B4-BE49-F238E27FC236}">
                <a16:creationId xmlns:a16="http://schemas.microsoft.com/office/drawing/2014/main" id="{5394A939-17CE-4BFF-AE7A-567853F204A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F5C9A9B-D1AA-4AC1-8FB5-7E3684919E9D}" type="datetime4">
              <a:rPr lang="en-US" smtClean="0"/>
              <a:t>April 27, 2021</a:t>
            </a:fld>
            <a:endParaRPr lang="en-US"/>
          </a:p>
        </p:txBody>
      </p:sp>
    </p:spTree>
    <p:extLst>
      <p:ext uri="{BB962C8B-B14F-4D97-AF65-F5344CB8AC3E}">
        <p14:creationId xmlns:p14="http://schemas.microsoft.com/office/powerpoint/2010/main" val="85681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49A0-70D5-45EE-BB58-A3319E86DE3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25045F6-B494-4F18-A1E4-40EB6E008A07}"/>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03D6364-4603-447D-89F8-990CFDCE81DF}"/>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6" name="Date Placeholder 3">
            <a:extLst>
              <a:ext uri="{FF2B5EF4-FFF2-40B4-BE49-F238E27FC236}">
                <a16:creationId xmlns:a16="http://schemas.microsoft.com/office/drawing/2014/main" id="{F07131D5-03EB-4766-95D1-C17D7CC99B34}"/>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8A104C2-794D-408E-B7D4-19D0A0004167}" type="datetime4">
              <a:rPr lang="en-US" smtClean="0"/>
              <a:t>April 27, 2021</a:t>
            </a:fld>
            <a:endParaRPr lang="en-US"/>
          </a:p>
        </p:txBody>
      </p:sp>
    </p:spTree>
    <p:extLst>
      <p:ext uri="{BB962C8B-B14F-4D97-AF65-F5344CB8AC3E}">
        <p14:creationId xmlns:p14="http://schemas.microsoft.com/office/powerpoint/2010/main" val="315413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April 27, 2021</a:t>
            </a:fld>
            <a:endParaRPr lang="en-US"/>
          </a:p>
        </p:txBody>
      </p:sp>
    </p:spTree>
    <p:extLst>
      <p:ext uri="{BB962C8B-B14F-4D97-AF65-F5344CB8AC3E}">
        <p14:creationId xmlns:p14="http://schemas.microsoft.com/office/powerpoint/2010/main" val="193860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8074083B-4733-4ACF-B281-F35F5563A786}" type="datetime4">
              <a:rPr lang="en-US" smtClean="0"/>
              <a:t>April 27, 2021</a:t>
            </a:fld>
            <a:endParaRPr lang="en-US"/>
          </a:p>
        </p:txBody>
      </p:sp>
    </p:spTree>
    <p:extLst>
      <p:ext uri="{BB962C8B-B14F-4D97-AF65-F5344CB8AC3E}">
        <p14:creationId xmlns:p14="http://schemas.microsoft.com/office/powerpoint/2010/main" val="31530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 Teal">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09182"/>
            <a:ext cx="5183188" cy="6981423"/>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85889">
                <a:moveTo>
                  <a:pt x="0" y="6858000"/>
                </a:moveTo>
                <a:lnTo>
                  <a:pt x="0" y="0"/>
                </a:lnTo>
                <a:lnTo>
                  <a:pt x="4235355" y="27017"/>
                </a:lnTo>
                <a:lnTo>
                  <a:pt x="6318913" y="6885295"/>
                </a:lnTo>
                <a:cubicBezTo>
                  <a:pt x="6328012" y="6889844"/>
                  <a:pt x="2106304" y="6867098"/>
                  <a:pt x="0" y="6858000"/>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B46E3962-0AAA-4D55-AF36-7BA40C1D57B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C7EE3EF2-A7B1-4F23-8584-F0BBB5D3EC1A}" type="datetime4">
              <a:rPr lang="en-US" smtClean="0"/>
              <a:t>April 27, 2021</a:t>
            </a:fld>
            <a:endParaRPr lang="en-US"/>
          </a:p>
        </p:txBody>
      </p:sp>
    </p:spTree>
    <p:extLst>
      <p:ext uri="{BB962C8B-B14F-4D97-AF65-F5344CB8AC3E}">
        <p14:creationId xmlns:p14="http://schemas.microsoft.com/office/powerpoint/2010/main" val="1602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F40F92AF-669D-41AF-B6FF-91C79CD0018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69D110A1-1339-49BC-A0D7-38CE24E36754}" type="datetime4">
              <a:rPr lang="en-US" smtClean="0"/>
              <a:t>April 27, 2021</a:t>
            </a:fld>
            <a:endParaRPr lang="en-US"/>
          </a:p>
        </p:txBody>
      </p:sp>
    </p:spTree>
    <p:extLst>
      <p:ext uri="{BB962C8B-B14F-4D97-AF65-F5344CB8AC3E}">
        <p14:creationId xmlns:p14="http://schemas.microsoft.com/office/powerpoint/2010/main" val="4147928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CD2F8CE-F11B-40F1-ACBE-B6F1A7D33007}"/>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C271E5E-31FA-4190-9796-0C03067BB122}" type="datetime4">
              <a:rPr lang="en-US" smtClean="0"/>
              <a:t>April 27, 2021</a:t>
            </a:fld>
            <a:endParaRPr lang="en-US"/>
          </a:p>
        </p:txBody>
      </p:sp>
    </p:spTree>
    <p:extLst>
      <p:ext uri="{BB962C8B-B14F-4D97-AF65-F5344CB8AC3E}">
        <p14:creationId xmlns:p14="http://schemas.microsoft.com/office/powerpoint/2010/main" val="252692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67039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163772"/>
            <a:ext cx="5278723" cy="712413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940166 h 6968055"/>
              <a:gd name="connsiteX1" fmla="*/ 0 w 6318927"/>
              <a:gd name="connsiteY1" fmla="*/ 82166 h 6968055"/>
              <a:gd name="connsiteX2" fmla="*/ 4201905 w 6318927"/>
              <a:gd name="connsiteY2" fmla="*/ 0 h 6968055"/>
              <a:gd name="connsiteX3" fmla="*/ 6318913 w 6318927"/>
              <a:gd name="connsiteY3" fmla="*/ 6967461 h 6968055"/>
              <a:gd name="connsiteX4" fmla="*/ 0 w 6318927"/>
              <a:gd name="connsiteY4" fmla="*/ 6940166 h 6968055"/>
              <a:gd name="connsiteX0" fmla="*/ 0 w 6318927"/>
              <a:gd name="connsiteY0" fmla="*/ 6858000 h 6885889"/>
              <a:gd name="connsiteX1" fmla="*/ 0 w 6318927"/>
              <a:gd name="connsiteY1" fmla="*/ 0 h 6885889"/>
              <a:gd name="connsiteX2" fmla="*/ 4201905 w 6318927"/>
              <a:gd name="connsiteY2" fmla="*/ 13368 h 6885889"/>
              <a:gd name="connsiteX3" fmla="*/ 6318913 w 6318927"/>
              <a:gd name="connsiteY3" fmla="*/ 6885295 h 6885889"/>
              <a:gd name="connsiteX4" fmla="*/ 0 w 6318927"/>
              <a:gd name="connsiteY4" fmla="*/ 6858000 h 6885889"/>
              <a:gd name="connsiteX0" fmla="*/ 0 w 6318927"/>
              <a:gd name="connsiteY0" fmla="*/ 6885575 h 6913464"/>
              <a:gd name="connsiteX1" fmla="*/ 0 w 6318927"/>
              <a:gd name="connsiteY1" fmla="*/ 27575 h 6913464"/>
              <a:gd name="connsiteX2" fmla="*/ 4201905 w 6318927"/>
              <a:gd name="connsiteY2" fmla="*/ 0 h 6913464"/>
              <a:gd name="connsiteX3" fmla="*/ 6318913 w 6318927"/>
              <a:gd name="connsiteY3" fmla="*/ 6912870 h 6913464"/>
              <a:gd name="connsiteX4" fmla="*/ 0 w 6318927"/>
              <a:gd name="connsiteY4" fmla="*/ 6885575 h 691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4">
                <a:moveTo>
                  <a:pt x="0" y="6885575"/>
                </a:moveTo>
                <a:lnTo>
                  <a:pt x="0" y="27575"/>
                </a:lnTo>
                <a:lnTo>
                  <a:pt x="4201905" y="0"/>
                </a:lnTo>
                <a:lnTo>
                  <a:pt x="6318913" y="6912870"/>
                </a:lnTo>
                <a:cubicBezTo>
                  <a:pt x="6328012" y="6917419"/>
                  <a:pt x="2106304" y="6894673"/>
                  <a:pt x="0" y="6885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39BA174E-F461-44FF-9093-638F5322483B}"/>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3AFE120-1EFF-41FA-8DCA-880638A36A9F}" type="datetime4">
              <a:rPr lang="en-US" smtClean="0"/>
              <a:t>April 27, 2021</a:t>
            </a:fld>
            <a:endParaRPr lang="en-US"/>
          </a:p>
        </p:txBody>
      </p:sp>
    </p:spTree>
    <p:extLst>
      <p:ext uri="{BB962C8B-B14F-4D97-AF65-F5344CB8AC3E}">
        <p14:creationId xmlns:p14="http://schemas.microsoft.com/office/powerpoint/2010/main" val="8278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3927"/>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April 27, 2021</a:t>
            </a:fld>
            <a:endParaRPr lang="en-US"/>
          </a:p>
        </p:txBody>
      </p:sp>
    </p:spTree>
    <p:extLst>
      <p:ext uri="{BB962C8B-B14F-4D97-AF65-F5344CB8AC3E}">
        <p14:creationId xmlns:p14="http://schemas.microsoft.com/office/powerpoint/2010/main" val="216689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Teal">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DE27B1D-0F20-4BA9-BD15-B2B92382E444}"/>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B00A8E1-0A42-40AD-892D-AD4C7B5434E8}" type="datetime4">
              <a:rPr lang="en-US" smtClean="0"/>
              <a:t>April 27, 2021</a:t>
            </a:fld>
            <a:endParaRPr lang="en-US"/>
          </a:p>
        </p:txBody>
      </p:sp>
    </p:spTree>
    <p:extLst>
      <p:ext uri="{BB962C8B-B14F-4D97-AF65-F5344CB8AC3E}">
        <p14:creationId xmlns:p14="http://schemas.microsoft.com/office/powerpoint/2010/main" val="210917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Orang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94129" y="-94129"/>
            <a:ext cx="5277317" cy="7100047"/>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7FA6EEB-0B96-45FA-91D8-D1923F3D25C0}"/>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91554CBD-DA7E-40C6-8F02-2CE20B2B70F3}" type="datetime4">
              <a:rPr lang="en-US" smtClean="0"/>
              <a:t>April 27, 2021</a:t>
            </a:fld>
            <a:endParaRPr lang="en-US"/>
          </a:p>
        </p:txBody>
      </p:sp>
    </p:spTree>
    <p:extLst>
      <p:ext uri="{BB962C8B-B14F-4D97-AF65-F5344CB8AC3E}">
        <p14:creationId xmlns:p14="http://schemas.microsoft.com/office/powerpoint/2010/main" val="3959119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AE53F9F-27FB-41CD-95B8-B1520CC1B6AE}" type="datetime4">
              <a:rPr lang="en-US" smtClean="0"/>
              <a:t>April 27, 2021</a:t>
            </a:fld>
            <a:endParaRPr lang="en-US"/>
          </a:p>
        </p:txBody>
      </p:sp>
    </p:spTree>
    <p:extLst>
      <p:ext uri="{BB962C8B-B14F-4D97-AF65-F5344CB8AC3E}">
        <p14:creationId xmlns:p14="http://schemas.microsoft.com/office/powerpoint/2010/main" val="2517593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 Pink">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121024" y="-147919"/>
            <a:ext cx="5304212" cy="7140389"/>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3589A5A5-D94A-404D-A669-1A64C32D40C9}"/>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20058C57-3F4D-48F0-88DD-D716F564CC29}" type="datetime4">
              <a:rPr lang="en-US" smtClean="0"/>
              <a:t>April 27, 2021</a:t>
            </a:fld>
            <a:endParaRPr lang="en-US"/>
          </a:p>
        </p:txBody>
      </p:sp>
    </p:spTree>
    <p:extLst>
      <p:ext uri="{BB962C8B-B14F-4D97-AF65-F5344CB8AC3E}">
        <p14:creationId xmlns:p14="http://schemas.microsoft.com/office/powerpoint/2010/main" val="3270624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 Blu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1DDE87F0-FDA3-4FB0-ADC9-CD108984D8BE}"/>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AC9A6078-8DFC-4B18-8A7E-32B506F12B8C}" type="datetime4">
              <a:rPr lang="en-US" smtClean="0"/>
              <a:t>April 27, 2021</a:t>
            </a:fld>
            <a:endParaRPr lang="en-US"/>
          </a:p>
        </p:txBody>
      </p:sp>
    </p:spTree>
    <p:extLst>
      <p:ext uri="{BB962C8B-B14F-4D97-AF65-F5344CB8AC3E}">
        <p14:creationId xmlns:p14="http://schemas.microsoft.com/office/powerpoint/2010/main" val="159822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5" y="0"/>
            <a:ext cx="4481015" cy="6858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63716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369252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664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A99684E3-A0FF-49CA-B05E-EC4BBEDCAE69}" type="datetime4">
              <a:rPr lang="en-US" smtClean="0"/>
              <a:t>April 27, 2021</a:t>
            </a:fld>
            <a:endParaRPr lang="en-US"/>
          </a:p>
        </p:txBody>
      </p:sp>
    </p:spTree>
    <p:extLst>
      <p:ext uri="{BB962C8B-B14F-4D97-AF65-F5344CB8AC3E}">
        <p14:creationId xmlns:p14="http://schemas.microsoft.com/office/powerpoint/2010/main" val="159695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userDrawn="1"/>
        </p:nvSpPr>
        <p:spPr>
          <a:xfrm>
            <a:off x="0" y="1709739"/>
            <a:ext cx="11360150" cy="2785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0AE72D5E-E03C-4FC7-8731-E2196ED23E4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13396ADE-9909-4D89-85AF-2BEE99A3BE82}" type="datetime4">
              <a:rPr lang="en-US" smtClean="0"/>
              <a:t>April 27, 2021</a:t>
            </a:fld>
            <a:endParaRPr lang="en-US"/>
          </a:p>
        </p:txBody>
      </p:sp>
      <p:sp>
        <p:nvSpPr>
          <p:cNvPr id="8" name="Slide Number Placeholder 5">
            <a:extLst>
              <a:ext uri="{FF2B5EF4-FFF2-40B4-BE49-F238E27FC236}">
                <a16:creationId xmlns:a16="http://schemas.microsoft.com/office/drawing/2014/main" id="{2D7D384A-F7E8-4567-BA95-00691C9ED748}"/>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69142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659C5715-F3E7-4D38-8EB4-FB5A7CD4952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38D10E8-F5EF-4030-9DD4-58F7E5E696F1}" type="datetime4">
              <a:rPr lang="en-US" smtClean="0"/>
              <a:t>April 27, 2021</a:t>
            </a:fld>
            <a:endParaRPr lang="en-US"/>
          </a:p>
        </p:txBody>
      </p:sp>
      <p:sp>
        <p:nvSpPr>
          <p:cNvPr id="8" name="Slide Number Placeholder 5">
            <a:extLst>
              <a:ext uri="{FF2B5EF4-FFF2-40B4-BE49-F238E27FC236}">
                <a16:creationId xmlns:a16="http://schemas.microsoft.com/office/drawing/2014/main" id="{313F4682-70F7-47FD-9D78-36447294D65E}"/>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84851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tx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9FFE8B7-AC69-42B9-9B36-E352CE095E6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ADB9304-2271-43F1-84BE-A04666C2680B}" type="datetime4">
              <a:rPr lang="en-US" smtClean="0"/>
              <a:t>April 27, 2021</a:t>
            </a:fld>
            <a:endParaRPr lang="en-US"/>
          </a:p>
        </p:txBody>
      </p:sp>
      <p:sp>
        <p:nvSpPr>
          <p:cNvPr id="8" name="Slide Number Placeholder 5">
            <a:extLst>
              <a:ext uri="{FF2B5EF4-FFF2-40B4-BE49-F238E27FC236}">
                <a16:creationId xmlns:a16="http://schemas.microsoft.com/office/drawing/2014/main" id="{471ABEB1-A9F1-4315-B8B7-365CA9544076}"/>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60764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SWAN Library Services</a:t>
            </a:r>
          </a:p>
        </p:txBody>
      </p:sp>
      <p:sp>
        <p:nvSpPr>
          <p:cNvPr id="12" name="Right Triangle 11">
            <a:extLst>
              <a:ext uri="{FF2B5EF4-FFF2-40B4-BE49-F238E27FC236}">
                <a16:creationId xmlns:a16="http://schemas.microsoft.com/office/drawing/2014/main" id="{40BA4F24-E363-4102-AE6A-B8348B2CA01E}"/>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1FAA610F-65FB-4D76-A9F7-0135426F9A2E}" type="slidenum">
              <a:rPr lang="en-US" smtClean="0"/>
              <a:pPr/>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FA3ECAF-574B-4E90-9C13-32DCAA13B527}" type="datetime4">
              <a:rPr lang="en-US" smtClean="0"/>
              <a:t>April 27, 2021</a:t>
            </a:fld>
            <a:endParaRPr lang="en-US"/>
          </a:p>
        </p:txBody>
      </p:sp>
    </p:spTree>
    <p:extLst>
      <p:ext uri="{BB962C8B-B14F-4D97-AF65-F5344CB8AC3E}">
        <p14:creationId xmlns:p14="http://schemas.microsoft.com/office/powerpoint/2010/main" val="273480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notesSlide" Target="../notesSlides/notesSlide11.xml"/><Relationship Id="rId7" Type="http://schemas.openxmlformats.org/officeDocument/2006/relationships/hyperlink" Target="http://pngimg.com/download/18952" TargetMode="Externa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hyperlink" Target="https://support.swanlibraries.net/documentation/64869" TargetMode="External"/><Relationship Id="rId4" Type="http://schemas.openxmlformats.org/officeDocument/2006/relationships/hyperlink" Target="https://na1-microstrategy.bc.sirsidynix.net/bcanalytics/asp/Main.aspx?evt=4001&amp;src=Main.aspx.4001&amp;visMode=0&amp;reportViewMode=1&amp;reportID=AAAA9A6111E7AF71A08D0080EFE5C3AF&amp;Server=BCA-MICROSTRAT2-3&amp;Project=BCA%20SWANLIBS&amp;Port=0&amp;share=1"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slideLayout" Target="../slideLayouts/slideLayout12.xml"/><Relationship Id="rId16" Type="http://schemas.openxmlformats.org/officeDocument/2006/relationships/customXml" Target="../ink/ink2.xml"/><Relationship Id="rId1" Type="http://schemas.openxmlformats.org/officeDocument/2006/relationships/tags" Target="../tags/tag1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2.png"/><Relationship Id="rId4" Type="http://schemas.openxmlformats.org/officeDocument/2006/relationships/diagramData" Target="../diagrams/data2.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xml"/><Relationship Id="rId7" Type="http://schemas.openxmlformats.org/officeDocument/2006/relationships/diagramColors" Target="../diagrams/colors3.xm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2.png"/><Relationship Id="rId4" Type="http://schemas.openxmlformats.org/officeDocument/2006/relationships/diagramData" Target="../diagrams/data3.xm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https://exploremore.quipugroup.net/?OakPark" TargetMode="External"/><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23.png"/><Relationship Id="rId5" Type="http://schemas.openxmlformats.org/officeDocument/2006/relationships/hyperlink" Target="mailto:help@swanlibraries.net" TargetMode="External"/><Relationship Id="rId4" Type="http://schemas.openxmlformats.org/officeDocument/2006/relationships/hyperlink" Target="mailto:info@exploremoreillinois.or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hyperlink" Target="https://creativecommons.org/licenses/by-nc/3.0/" TargetMode="Externa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hyperlink" Target="http://pngimg.com/download/18952" TargetMode="External"/><Relationship Id="rId5" Type="http://schemas.openxmlformats.org/officeDocument/2006/relationships/image" Target="../media/image3.png"/><Relationship Id="rId4" Type="http://schemas.openxmlformats.org/officeDocument/2006/relationships/hyperlink" Target="mailto:help@swanlibraries.net"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tags" Target="../tags/tag25.xml"/><Relationship Id="rId5" Type="http://schemas.openxmlformats.org/officeDocument/2006/relationships/hyperlink" Target="https://support.swanlibraries.net/meetings-trainings/tutorials/search"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hyperlink" Target="https://support.swanlibraries.net/documentation/70949"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hyperlink" Target="https://support.swanlibraries.net/about/board-meeting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www.cdc.gov/coronavirus/2019-ncov/more/science-and-research/surface-transmission.html" TargetMode="External"/><Relationship Id="rId4" Type="http://schemas.openxmlformats.org/officeDocument/2006/relationships/diagramData" Target="../diagrams/data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3.xml"/><Relationship Id="rId7" Type="http://schemas.openxmlformats.org/officeDocument/2006/relationships/hyperlink" Target="https://librarylearning.org/event/2021-07-01/swan-ill-boot-camp-policies" TargetMode="External"/><Relationship Id="rId2" Type="http://schemas.openxmlformats.org/officeDocument/2006/relationships/slideLayout" Target="../slideLayouts/slideLayout19.xml"/><Relationship Id="rId1" Type="http://schemas.openxmlformats.org/officeDocument/2006/relationships/tags" Target="../tags/tag36.xml"/><Relationship Id="rId6" Type="http://schemas.openxmlformats.org/officeDocument/2006/relationships/hyperlink" Target="https://librarylearning.org/event/2021-06-24/swan-ill-boot-camp-lending-worldshare-ill" TargetMode="External"/><Relationship Id="rId5" Type="http://schemas.openxmlformats.org/officeDocument/2006/relationships/hyperlink" Target="https://librarylearning.org/event/2021-05-27/swan-ill-boot-camp-borrowing-worldshare-ill" TargetMode="External"/><Relationship Id="rId4" Type="http://schemas.openxmlformats.org/officeDocument/2006/relationships/hyperlink" Target="https://librarylearning.org/event/2021-05-06/swan-ill-boot-camp-basics-worldshare-ill"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tags" Target="../tags/tag37.xml"/><Relationship Id="rId5" Type="http://schemas.openxmlformats.org/officeDocument/2006/relationships/image" Target="../media/image35.png"/><Relationship Id="rId4" Type="http://schemas.openxmlformats.org/officeDocument/2006/relationships/hyperlink" Target="https://librarylearning.org/event/2021-04-16/swan-directors-coffee-hour"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tags" Target="../tags/tag38.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librarylearning.org/events?keyword=&amp;location=&amp;sponsor=SWAN+-+System+Wide+Automation+Network+(8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hyperlink" Target="https://creativecommons.org/licenses/by-nc/3.0/" TargetMode="External"/><Relationship Id="rId5" Type="http://schemas.openxmlformats.org/officeDocument/2006/relationships/hyperlink" Target="http://pngimg.com/download/18952"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hyperlink" Target="https://librarylearning.org/event/2021-05-25/swan-members-fireside-cha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hyperlink" Target="https://creativecommons.org/licenses/by-nc/3.0/" TargetMode="External"/><Relationship Id="rId4" Type="http://schemas.openxmlformats.org/officeDocument/2006/relationships/hyperlink" Target="http://pngimg.com/download/18952"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EF8-2200-4129-8424-313D11C3CF6D}"/>
              </a:ext>
            </a:extLst>
          </p:cNvPr>
          <p:cNvSpPr>
            <a:spLocks noGrp="1"/>
          </p:cNvSpPr>
          <p:nvPr>
            <p:ph type="ctrTitle"/>
          </p:nvPr>
        </p:nvSpPr>
        <p:spPr>
          <a:xfrm>
            <a:off x="1107214" y="2564456"/>
            <a:ext cx="7406184" cy="2387600"/>
          </a:xfrm>
        </p:spPr>
        <p:txBody>
          <a:bodyPr>
            <a:normAutofit/>
          </a:bodyPr>
          <a:lstStyle/>
          <a:p>
            <a:r>
              <a:rPr lang="en-US"/>
              <a:t>SWAN Fireside Chat</a:t>
            </a:r>
            <a:endParaRPr lang="en-US" sz="4000"/>
          </a:p>
        </p:txBody>
      </p:sp>
      <p:sp>
        <p:nvSpPr>
          <p:cNvPr id="3" name="Subtitle 2">
            <a:extLst>
              <a:ext uri="{FF2B5EF4-FFF2-40B4-BE49-F238E27FC236}">
                <a16:creationId xmlns:a16="http://schemas.microsoft.com/office/drawing/2014/main" id="{B5ACB4E9-4212-4291-8E9F-7C29C2B607CC}"/>
              </a:ext>
            </a:extLst>
          </p:cNvPr>
          <p:cNvSpPr>
            <a:spLocks noGrp="1"/>
          </p:cNvSpPr>
          <p:nvPr>
            <p:ph type="subTitle" idx="1"/>
          </p:nvPr>
        </p:nvSpPr>
        <p:spPr>
          <a:xfrm>
            <a:off x="1245437" y="5202238"/>
            <a:ext cx="7406184" cy="1655762"/>
          </a:xfrm>
        </p:spPr>
        <p:txBody>
          <a:bodyPr/>
          <a:lstStyle/>
          <a:p>
            <a:r>
              <a:rPr lang="en-US"/>
              <a:t>April 27, 2021 </a:t>
            </a:r>
          </a:p>
        </p:txBody>
      </p:sp>
    </p:spTree>
    <p:custDataLst>
      <p:tags r:id="rId1"/>
    </p:custDataLst>
    <p:extLst>
      <p:ext uri="{BB962C8B-B14F-4D97-AF65-F5344CB8AC3E}">
        <p14:creationId xmlns:p14="http://schemas.microsoft.com/office/powerpoint/2010/main" val="56403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F73A84B-D90B-41AB-8F1C-79CAD024CFE3}"/>
              </a:ext>
            </a:extLst>
          </p:cNvPr>
          <p:cNvPicPr>
            <a:picLocks noChangeAspect="1"/>
          </p:cNvPicPr>
          <p:nvPr/>
        </p:nvPicPr>
        <p:blipFill>
          <a:blip r:embed="rId4"/>
          <a:stretch>
            <a:fillRect/>
          </a:stretch>
        </p:blipFill>
        <p:spPr>
          <a:xfrm>
            <a:off x="6514080" y="1709595"/>
            <a:ext cx="5407621" cy="4072481"/>
          </a:xfrm>
          <a:prstGeom prst="rect">
            <a:avLst/>
          </a:prstGeom>
        </p:spPr>
      </p:pic>
      <p:sp>
        <p:nvSpPr>
          <p:cNvPr id="2" name="Content Placeholder 1">
            <a:extLst>
              <a:ext uri="{FF2B5EF4-FFF2-40B4-BE49-F238E27FC236}">
                <a16:creationId xmlns:a16="http://schemas.microsoft.com/office/drawing/2014/main" id="{ECE89C4D-5ECF-4D75-A2B8-1B893A4CCDB5}"/>
              </a:ext>
            </a:extLst>
          </p:cNvPr>
          <p:cNvSpPr>
            <a:spLocks noGrp="1"/>
          </p:cNvSpPr>
          <p:nvPr>
            <p:ph idx="1"/>
          </p:nvPr>
        </p:nvSpPr>
        <p:spPr>
          <a:xfrm>
            <a:off x="838200" y="1825625"/>
            <a:ext cx="6005945" cy="4288848"/>
          </a:xfrm>
        </p:spPr>
        <p:txBody>
          <a:bodyPr/>
          <a:lstStyle/>
          <a:p>
            <a:r>
              <a:rPr lang="en-US"/>
              <a:t>Very little statistical difference in number of patrons with items 14 days overdue vs 21</a:t>
            </a:r>
          </a:p>
          <a:p>
            <a:r>
              <a:rPr lang="en-US"/>
              <a:t>So, do we even need to go back to the 14 day block? </a:t>
            </a:r>
          </a:p>
        </p:txBody>
      </p:sp>
      <p:sp>
        <p:nvSpPr>
          <p:cNvPr id="3" name="Footer Placeholder 2">
            <a:extLst>
              <a:ext uri="{FF2B5EF4-FFF2-40B4-BE49-F238E27FC236}">
                <a16:creationId xmlns:a16="http://schemas.microsoft.com/office/drawing/2014/main" id="{161614EB-AF29-4BE5-8569-88033C4C99B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A64A61F7-699F-4BF7-AD22-42EA53F1E335}"/>
              </a:ext>
            </a:extLst>
          </p:cNvPr>
          <p:cNvSpPr>
            <a:spLocks noGrp="1"/>
          </p:cNvSpPr>
          <p:nvPr>
            <p:ph type="sldNum" sz="quarter" idx="12"/>
          </p:nvPr>
        </p:nvSpPr>
        <p:spPr/>
        <p:txBody>
          <a:bodyPr/>
          <a:lstStyle/>
          <a:p>
            <a:fld id="{1FAA610F-65FB-4D76-A9F7-0135426F9A2E}" type="slidenum">
              <a:rPr lang="en-US" smtClean="0"/>
              <a:t>10</a:t>
            </a:fld>
            <a:endParaRPr lang="en-US"/>
          </a:p>
        </p:txBody>
      </p:sp>
      <p:sp>
        <p:nvSpPr>
          <p:cNvPr id="5" name="Title 4">
            <a:extLst>
              <a:ext uri="{FF2B5EF4-FFF2-40B4-BE49-F238E27FC236}">
                <a16:creationId xmlns:a16="http://schemas.microsoft.com/office/drawing/2014/main" id="{EAA5CACE-1D14-4C55-B97E-4E24E986E680}"/>
              </a:ext>
            </a:extLst>
          </p:cNvPr>
          <p:cNvSpPr>
            <a:spLocks noGrp="1"/>
          </p:cNvSpPr>
          <p:nvPr>
            <p:ph type="title"/>
          </p:nvPr>
        </p:nvSpPr>
        <p:spPr/>
        <p:txBody>
          <a:bodyPr/>
          <a:lstStyle/>
          <a:p>
            <a:r>
              <a:rPr lang="en-US"/>
              <a:t>How many patrons have overdue items?</a:t>
            </a:r>
          </a:p>
        </p:txBody>
      </p:sp>
      <p:sp>
        <p:nvSpPr>
          <p:cNvPr id="6" name="Date Placeholder 5">
            <a:extLst>
              <a:ext uri="{FF2B5EF4-FFF2-40B4-BE49-F238E27FC236}">
                <a16:creationId xmlns:a16="http://schemas.microsoft.com/office/drawing/2014/main" id="{637213D3-C67B-422D-A496-651299BF4F2D}"/>
              </a:ext>
            </a:extLst>
          </p:cNvPr>
          <p:cNvSpPr>
            <a:spLocks noGrp="1"/>
          </p:cNvSpPr>
          <p:nvPr>
            <p:ph type="dt" sz="half" idx="2"/>
          </p:nvPr>
        </p:nvSpPr>
        <p:spPr/>
        <p:txBody>
          <a:bodyPr/>
          <a:lstStyle/>
          <a:p>
            <a:fld id="{A99684E3-A0FF-49CA-B05E-EC4BBEDCAE69}" type="datetime4">
              <a:rPr lang="en-US" smtClean="0"/>
              <a:t>April 27, 2021</a:t>
            </a:fld>
            <a:endParaRPr lang="en-US"/>
          </a:p>
        </p:txBody>
      </p:sp>
      <p:sp>
        <p:nvSpPr>
          <p:cNvPr id="8" name="TextBox 7">
            <a:extLst>
              <a:ext uri="{FF2B5EF4-FFF2-40B4-BE49-F238E27FC236}">
                <a16:creationId xmlns:a16="http://schemas.microsoft.com/office/drawing/2014/main" id="{E36087B5-5BA2-4BB5-9470-7DCB6E6964A8}"/>
              </a:ext>
            </a:extLst>
          </p:cNvPr>
          <p:cNvSpPr txBox="1"/>
          <p:nvPr/>
        </p:nvSpPr>
        <p:spPr>
          <a:xfrm>
            <a:off x="7359466" y="2232367"/>
            <a:ext cx="825867" cy="369332"/>
          </a:xfrm>
          <a:prstGeom prst="rect">
            <a:avLst/>
          </a:prstGeom>
          <a:noFill/>
        </p:spPr>
        <p:txBody>
          <a:bodyPr wrap="none" rtlCol="0">
            <a:spAutoFit/>
          </a:bodyPr>
          <a:lstStyle/>
          <a:p>
            <a:r>
              <a:rPr lang="en-US"/>
              <a:t>1.65% </a:t>
            </a:r>
          </a:p>
        </p:txBody>
      </p:sp>
      <p:sp>
        <p:nvSpPr>
          <p:cNvPr id="10" name="TextBox 9">
            <a:extLst>
              <a:ext uri="{FF2B5EF4-FFF2-40B4-BE49-F238E27FC236}">
                <a16:creationId xmlns:a16="http://schemas.microsoft.com/office/drawing/2014/main" id="{CE2C7D9E-BAD2-4117-863E-4E16D347BDBB}"/>
              </a:ext>
            </a:extLst>
          </p:cNvPr>
          <p:cNvSpPr txBox="1"/>
          <p:nvPr/>
        </p:nvSpPr>
        <p:spPr>
          <a:xfrm>
            <a:off x="8484384" y="2518629"/>
            <a:ext cx="825867" cy="369332"/>
          </a:xfrm>
          <a:prstGeom prst="rect">
            <a:avLst/>
          </a:prstGeom>
          <a:noFill/>
        </p:spPr>
        <p:txBody>
          <a:bodyPr wrap="none" rtlCol="0">
            <a:spAutoFit/>
          </a:bodyPr>
          <a:lstStyle/>
          <a:p>
            <a:r>
              <a:rPr lang="en-US"/>
              <a:t>1.52% </a:t>
            </a:r>
          </a:p>
        </p:txBody>
      </p:sp>
      <p:sp>
        <p:nvSpPr>
          <p:cNvPr id="11" name="TextBox 10">
            <a:extLst>
              <a:ext uri="{FF2B5EF4-FFF2-40B4-BE49-F238E27FC236}">
                <a16:creationId xmlns:a16="http://schemas.microsoft.com/office/drawing/2014/main" id="{16702159-89F0-4CED-B1B2-E95DBED1B040}"/>
              </a:ext>
            </a:extLst>
          </p:cNvPr>
          <p:cNvSpPr txBox="1"/>
          <p:nvPr/>
        </p:nvSpPr>
        <p:spPr>
          <a:xfrm>
            <a:off x="9664718" y="2818809"/>
            <a:ext cx="825867" cy="369332"/>
          </a:xfrm>
          <a:prstGeom prst="rect">
            <a:avLst/>
          </a:prstGeom>
          <a:noFill/>
        </p:spPr>
        <p:txBody>
          <a:bodyPr wrap="none" rtlCol="0">
            <a:spAutoFit/>
          </a:bodyPr>
          <a:lstStyle/>
          <a:p>
            <a:r>
              <a:rPr lang="en-US"/>
              <a:t>1.34% </a:t>
            </a:r>
          </a:p>
        </p:txBody>
      </p:sp>
      <p:sp>
        <p:nvSpPr>
          <p:cNvPr id="12" name="TextBox 11">
            <a:extLst>
              <a:ext uri="{FF2B5EF4-FFF2-40B4-BE49-F238E27FC236}">
                <a16:creationId xmlns:a16="http://schemas.microsoft.com/office/drawing/2014/main" id="{F25C7207-670F-41D5-995D-96B4DD4D67CA}"/>
              </a:ext>
            </a:extLst>
          </p:cNvPr>
          <p:cNvSpPr txBox="1"/>
          <p:nvPr/>
        </p:nvSpPr>
        <p:spPr>
          <a:xfrm>
            <a:off x="10869371" y="2887961"/>
            <a:ext cx="825867" cy="369332"/>
          </a:xfrm>
          <a:prstGeom prst="rect">
            <a:avLst/>
          </a:prstGeom>
          <a:noFill/>
        </p:spPr>
        <p:txBody>
          <a:bodyPr wrap="none" rtlCol="0">
            <a:spAutoFit/>
          </a:bodyPr>
          <a:lstStyle/>
          <a:p>
            <a:r>
              <a:rPr lang="en-US"/>
              <a:t>1.28% </a:t>
            </a:r>
          </a:p>
        </p:txBody>
      </p:sp>
      <p:sp>
        <p:nvSpPr>
          <p:cNvPr id="15" name="Speech Bubble: Rectangle with Corners Rounded 14">
            <a:extLst>
              <a:ext uri="{FF2B5EF4-FFF2-40B4-BE49-F238E27FC236}">
                <a16:creationId xmlns:a16="http://schemas.microsoft.com/office/drawing/2014/main" id="{4A6F423F-0F8A-4264-95EC-069B5C4DA747}"/>
              </a:ext>
            </a:extLst>
          </p:cNvPr>
          <p:cNvSpPr/>
          <p:nvPr/>
        </p:nvSpPr>
        <p:spPr>
          <a:xfrm>
            <a:off x="743268" y="4378036"/>
            <a:ext cx="5255491" cy="1404040"/>
          </a:xfrm>
          <a:prstGeom prst="wedgeRoundRectCallout">
            <a:avLst>
              <a:gd name="adj1" fmla="val -62486"/>
              <a:gd name="adj2" fmla="val 8750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Work with e-content vendors to remove blocks based on patron status to avoid disruptions to patrons blocked when accessing e-content.</a:t>
            </a:r>
          </a:p>
        </p:txBody>
      </p:sp>
    </p:spTree>
    <p:custDataLst>
      <p:tags r:id="rId1"/>
    </p:custDataLst>
    <p:extLst>
      <p:ext uri="{BB962C8B-B14F-4D97-AF65-F5344CB8AC3E}">
        <p14:creationId xmlns:p14="http://schemas.microsoft.com/office/powerpoint/2010/main" val="1619928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7EEB31-F4F8-4993-A40F-7347D6DB12BE}"/>
              </a:ext>
            </a:extLst>
          </p:cNvPr>
          <p:cNvSpPr>
            <a:spLocks noGrp="1"/>
          </p:cNvSpPr>
          <p:nvPr>
            <p:ph idx="1"/>
          </p:nvPr>
        </p:nvSpPr>
        <p:spPr>
          <a:xfrm>
            <a:off x="838201" y="1690688"/>
            <a:ext cx="5571478" cy="4417156"/>
          </a:xfrm>
        </p:spPr>
        <p:txBody>
          <a:bodyPr>
            <a:normAutofit lnSpcReduction="10000"/>
          </a:bodyPr>
          <a:lstStyle/>
          <a:p>
            <a:r>
              <a:rPr lang="en-US"/>
              <a:t>Processing fee is assessed by checkout library for lost items</a:t>
            </a:r>
          </a:p>
          <a:p>
            <a:r>
              <a:rPr lang="en-US"/>
              <a:t>Default Price Policy is set by each library; if none, SWAN default is applied</a:t>
            </a:r>
          </a:p>
          <a:p>
            <a:r>
              <a:rPr lang="en-US"/>
              <a:t>Item price should be set for each item. </a:t>
            </a:r>
            <a:r>
              <a:rPr lang="en-US" err="1"/>
              <a:t>BcAnalytics</a:t>
            </a:r>
            <a:r>
              <a:rPr lang="en-US"/>
              <a:t> report – </a:t>
            </a:r>
            <a:r>
              <a:rPr lang="en-US">
                <a:hlinkClick r:id="rId4"/>
              </a:rPr>
              <a:t>List items with no item price </a:t>
            </a:r>
            <a:endParaRPr lang="en-US"/>
          </a:p>
          <a:p>
            <a:r>
              <a:rPr lang="en-US"/>
              <a:t>See Support Site: </a:t>
            </a:r>
            <a:r>
              <a:rPr lang="en-US">
                <a:hlinkClick r:id="rId5"/>
              </a:rPr>
              <a:t>Documentation &gt; ILS Configuration &gt; Item Configuration</a:t>
            </a:r>
            <a:r>
              <a:rPr lang="en-US"/>
              <a:t> &gt; Default Price</a:t>
            </a:r>
          </a:p>
        </p:txBody>
      </p:sp>
      <p:sp>
        <p:nvSpPr>
          <p:cNvPr id="3" name="Footer Placeholder 2">
            <a:extLst>
              <a:ext uri="{FF2B5EF4-FFF2-40B4-BE49-F238E27FC236}">
                <a16:creationId xmlns:a16="http://schemas.microsoft.com/office/drawing/2014/main" id="{17E00FFC-2B73-4230-9CCD-DBF8ECC854EC}"/>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01E1CC63-B56C-4178-95F8-B88A8EEAC750}"/>
              </a:ext>
            </a:extLst>
          </p:cNvPr>
          <p:cNvSpPr>
            <a:spLocks noGrp="1"/>
          </p:cNvSpPr>
          <p:nvPr>
            <p:ph type="sldNum" sz="quarter" idx="12"/>
          </p:nvPr>
        </p:nvSpPr>
        <p:spPr/>
        <p:txBody>
          <a:bodyPr/>
          <a:lstStyle/>
          <a:p>
            <a:fld id="{1FAA610F-65FB-4D76-A9F7-0135426F9A2E}" type="slidenum">
              <a:rPr lang="en-US" smtClean="0"/>
              <a:t>11</a:t>
            </a:fld>
            <a:endParaRPr lang="en-US"/>
          </a:p>
        </p:txBody>
      </p:sp>
      <p:sp>
        <p:nvSpPr>
          <p:cNvPr id="5" name="Title 4">
            <a:extLst>
              <a:ext uri="{FF2B5EF4-FFF2-40B4-BE49-F238E27FC236}">
                <a16:creationId xmlns:a16="http://schemas.microsoft.com/office/drawing/2014/main" id="{93BC6034-B317-4B9D-8E54-54DEACD3FE2C}"/>
              </a:ext>
            </a:extLst>
          </p:cNvPr>
          <p:cNvSpPr>
            <a:spLocks noGrp="1"/>
          </p:cNvSpPr>
          <p:nvPr>
            <p:ph type="title"/>
          </p:nvPr>
        </p:nvSpPr>
        <p:spPr/>
        <p:txBody>
          <a:bodyPr/>
          <a:lstStyle/>
          <a:p>
            <a:r>
              <a:rPr lang="en-US"/>
              <a:t>Processing Fees</a:t>
            </a:r>
          </a:p>
        </p:txBody>
      </p:sp>
      <p:sp>
        <p:nvSpPr>
          <p:cNvPr id="6" name="Date Placeholder 5">
            <a:extLst>
              <a:ext uri="{FF2B5EF4-FFF2-40B4-BE49-F238E27FC236}">
                <a16:creationId xmlns:a16="http://schemas.microsoft.com/office/drawing/2014/main" id="{2A257EFB-90AC-4C7D-98E0-87E8B08AED31}"/>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7" name="Picture 6" descr="Shape&#10;&#10;Description automatically generated">
            <a:extLst>
              <a:ext uri="{FF2B5EF4-FFF2-40B4-BE49-F238E27FC236}">
                <a16:creationId xmlns:a16="http://schemas.microsoft.com/office/drawing/2014/main" id="{A6BBD508-5308-4422-903D-28416CA5017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34244" y="94537"/>
            <a:ext cx="5314399" cy="5346441"/>
          </a:xfrm>
          <a:prstGeom prst="rect">
            <a:avLst/>
          </a:prstGeom>
        </p:spPr>
      </p:pic>
      <p:sp>
        <p:nvSpPr>
          <p:cNvPr id="8" name="TextBox 7">
            <a:extLst>
              <a:ext uri="{FF2B5EF4-FFF2-40B4-BE49-F238E27FC236}">
                <a16:creationId xmlns:a16="http://schemas.microsoft.com/office/drawing/2014/main" id="{19571269-1BC1-423B-946B-850ABA449B55}"/>
              </a:ext>
            </a:extLst>
          </p:cNvPr>
          <p:cNvSpPr txBox="1"/>
          <p:nvPr/>
        </p:nvSpPr>
        <p:spPr>
          <a:xfrm>
            <a:off x="0" y="6916042"/>
            <a:ext cx="5178156" cy="230832"/>
          </a:xfrm>
          <a:prstGeom prst="rect">
            <a:avLst/>
          </a:prstGeom>
          <a:noFill/>
        </p:spPr>
        <p:txBody>
          <a:bodyPr wrap="square" rtlCol="0">
            <a:spAutoFit/>
          </a:bodyPr>
          <a:lstStyle/>
          <a:p>
            <a:r>
              <a:rPr lang="en-US" sz="900">
                <a:hlinkClick r:id="rId7" tooltip="http://pngimg.com/download/18952"/>
              </a:rPr>
              <a:t>This Photo</a:t>
            </a:r>
            <a:r>
              <a:rPr lang="en-US" sz="900"/>
              <a:t> by Unknown Author is licensed under </a:t>
            </a:r>
            <a:r>
              <a:rPr lang="en-US" sz="900">
                <a:hlinkClick r:id="rId8" tooltip="https://creativecommons.org/licenses/by-nc/3.0/"/>
              </a:rPr>
              <a:t>CC BY-NC</a:t>
            </a:r>
            <a:endParaRPr lang="en-US" sz="900"/>
          </a:p>
        </p:txBody>
      </p:sp>
      <p:sp>
        <p:nvSpPr>
          <p:cNvPr id="9" name="TextBox 8">
            <a:extLst>
              <a:ext uri="{FF2B5EF4-FFF2-40B4-BE49-F238E27FC236}">
                <a16:creationId xmlns:a16="http://schemas.microsoft.com/office/drawing/2014/main" id="{25583B5B-1BF7-4182-A03B-23C77726B365}"/>
              </a:ext>
            </a:extLst>
          </p:cNvPr>
          <p:cNvSpPr txBox="1"/>
          <p:nvPr/>
        </p:nvSpPr>
        <p:spPr>
          <a:xfrm rot="21392907">
            <a:off x="6694078" y="1136810"/>
            <a:ext cx="2940228" cy="769441"/>
          </a:xfrm>
          <a:prstGeom prst="rect">
            <a:avLst/>
          </a:prstGeom>
          <a:noFill/>
        </p:spPr>
        <p:txBody>
          <a:bodyPr wrap="none" rtlCol="0">
            <a:spAutoFit/>
          </a:bodyPr>
          <a:lstStyle/>
          <a:p>
            <a:r>
              <a:rPr lang="en-US" sz="4400"/>
              <a:t>July 1, 2021</a:t>
            </a:r>
          </a:p>
        </p:txBody>
      </p:sp>
      <p:sp>
        <p:nvSpPr>
          <p:cNvPr id="10" name="TextBox 9">
            <a:extLst>
              <a:ext uri="{FF2B5EF4-FFF2-40B4-BE49-F238E27FC236}">
                <a16:creationId xmlns:a16="http://schemas.microsoft.com/office/drawing/2014/main" id="{3B810E8B-0EAA-42E2-A7B5-69CD8A14DED6}"/>
              </a:ext>
            </a:extLst>
          </p:cNvPr>
          <p:cNvSpPr txBox="1"/>
          <p:nvPr/>
        </p:nvSpPr>
        <p:spPr>
          <a:xfrm rot="21435012">
            <a:off x="7516740" y="2261119"/>
            <a:ext cx="3424334" cy="1938992"/>
          </a:xfrm>
          <a:prstGeom prst="rect">
            <a:avLst/>
          </a:prstGeom>
          <a:noFill/>
        </p:spPr>
        <p:txBody>
          <a:bodyPr wrap="square" rtlCol="0">
            <a:spAutoFit/>
          </a:bodyPr>
          <a:lstStyle/>
          <a:p>
            <a:r>
              <a:rPr lang="en-US" sz="4000"/>
              <a:t>Default processing fee will be $0</a:t>
            </a:r>
          </a:p>
        </p:txBody>
      </p:sp>
    </p:spTree>
    <p:custDataLst>
      <p:tags r:id="rId1"/>
    </p:custDataLst>
    <p:extLst>
      <p:ext uri="{BB962C8B-B14F-4D97-AF65-F5344CB8AC3E}">
        <p14:creationId xmlns:p14="http://schemas.microsoft.com/office/powerpoint/2010/main" val="427084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DF06D-702E-44CD-BB5B-C127505519FC}"/>
              </a:ext>
            </a:extLst>
          </p:cNvPr>
          <p:cNvSpPr>
            <a:spLocks noGrp="1"/>
          </p:cNvSpPr>
          <p:nvPr>
            <p:ph idx="1"/>
          </p:nvPr>
        </p:nvSpPr>
        <p:spPr>
          <a:xfrm>
            <a:off x="862361" y="1493076"/>
            <a:ext cx="5590478" cy="4756804"/>
          </a:xfrm>
        </p:spPr>
        <p:txBody>
          <a:bodyPr vert="horz" lIns="91440" tIns="45720" rIns="91440" bIns="45720" rtlCol="0" anchor="t">
            <a:normAutofit fontScale="92500" lnSpcReduction="10000"/>
          </a:bodyPr>
          <a:lstStyle/>
          <a:p>
            <a:r>
              <a:rPr lang="en-US">
                <a:ea typeface="Source Sans Pro"/>
              </a:rPr>
              <a:t>An additional field with your library's Enterprise URL</a:t>
            </a:r>
          </a:p>
          <a:p>
            <a:r>
              <a:rPr lang="en-US">
                <a:ea typeface="Source Sans Pro"/>
              </a:rPr>
              <a:t>Notice text will be removed, </a:t>
            </a:r>
            <a:endParaRPr lang="en-US" i="1">
              <a:ea typeface="Source Sans Pro"/>
            </a:endParaRPr>
          </a:p>
          <a:p>
            <a:pPr marL="457200" lvl="1" indent="0">
              <a:buNone/>
            </a:pPr>
            <a:r>
              <a:rPr lang="en-US">
                <a:ea typeface="Source Sans Pro"/>
              </a:rPr>
              <a:t>“</a:t>
            </a:r>
            <a:r>
              <a:rPr lang="en-US" i="1">
                <a:ea typeface="+mn-lt"/>
                <a:cs typeface="+mn-lt"/>
              </a:rPr>
              <a:t>Contact the library listed above or visit http://catalog.swanlibraries.net to view a list of libraries with links to their catalog. To see if the item(s) can be renewed, log into "My Account" in your library catalog and click on the Checkouts tab. Thank you."</a:t>
            </a:r>
            <a:endParaRPr lang="en-US" i="1">
              <a:ea typeface="Source Sans Pro"/>
            </a:endParaRPr>
          </a:p>
          <a:p>
            <a:r>
              <a:rPr lang="en-US">
                <a:ea typeface="Source Sans Pro"/>
              </a:rPr>
              <a:t>No changes needed by you!</a:t>
            </a:r>
          </a:p>
          <a:p>
            <a:r>
              <a:rPr lang="en-US">
                <a:ea typeface="Source Sans Pro"/>
              </a:rPr>
              <a:t>Aspen pilot libraries – No link until Aspen go-live launch</a:t>
            </a:r>
          </a:p>
          <a:p>
            <a:endParaRPr lang="en-US">
              <a:ea typeface="Source Sans Pro"/>
            </a:endParaRPr>
          </a:p>
        </p:txBody>
      </p:sp>
      <p:sp>
        <p:nvSpPr>
          <p:cNvPr id="3" name="Footer Placeholder 2">
            <a:extLst>
              <a:ext uri="{FF2B5EF4-FFF2-40B4-BE49-F238E27FC236}">
                <a16:creationId xmlns:a16="http://schemas.microsoft.com/office/drawing/2014/main" id="{AF76A619-72B7-499A-BC3B-64C5391AED51}"/>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6E372F92-38BB-4D6B-A93C-122A85D66054}"/>
              </a:ext>
            </a:extLst>
          </p:cNvPr>
          <p:cNvSpPr>
            <a:spLocks noGrp="1"/>
          </p:cNvSpPr>
          <p:nvPr>
            <p:ph type="sldNum" sz="quarter" idx="12"/>
          </p:nvPr>
        </p:nvSpPr>
        <p:spPr/>
        <p:txBody>
          <a:bodyPr/>
          <a:lstStyle/>
          <a:p>
            <a:fld id="{1FAA610F-65FB-4D76-A9F7-0135426F9A2E}" type="slidenum">
              <a:rPr lang="en-US" smtClean="0"/>
              <a:t>12</a:t>
            </a:fld>
            <a:endParaRPr lang="en-US"/>
          </a:p>
        </p:txBody>
      </p:sp>
      <p:sp>
        <p:nvSpPr>
          <p:cNvPr id="5" name="Title 4">
            <a:extLst>
              <a:ext uri="{FF2B5EF4-FFF2-40B4-BE49-F238E27FC236}">
                <a16:creationId xmlns:a16="http://schemas.microsoft.com/office/drawing/2014/main" id="{9FEC481A-3A1E-4FE2-B735-38C7C8483142}"/>
              </a:ext>
            </a:extLst>
          </p:cNvPr>
          <p:cNvSpPr>
            <a:spLocks noGrp="1"/>
          </p:cNvSpPr>
          <p:nvPr>
            <p:ph type="title"/>
          </p:nvPr>
        </p:nvSpPr>
        <p:spPr/>
        <p:txBody>
          <a:bodyPr/>
          <a:lstStyle/>
          <a:p>
            <a:r>
              <a:rPr lang="en-US">
                <a:latin typeface="Source Sans Pro"/>
                <a:ea typeface="Source Sans Pro"/>
              </a:rPr>
              <a:t>URLs in notices</a:t>
            </a:r>
            <a:endParaRPr lang="en-US"/>
          </a:p>
        </p:txBody>
      </p:sp>
      <p:sp>
        <p:nvSpPr>
          <p:cNvPr id="6" name="Date Placeholder 5">
            <a:extLst>
              <a:ext uri="{FF2B5EF4-FFF2-40B4-BE49-F238E27FC236}">
                <a16:creationId xmlns:a16="http://schemas.microsoft.com/office/drawing/2014/main" id="{C28787E7-15A5-47A1-AEB9-F5066DFA2E96}"/>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7" name="Picture 7" descr="Graphical user interface, text, application, email&#10;&#10;Description automatically generated">
            <a:extLst>
              <a:ext uri="{FF2B5EF4-FFF2-40B4-BE49-F238E27FC236}">
                <a16:creationId xmlns:a16="http://schemas.microsoft.com/office/drawing/2014/main" id="{77EEDCC5-1151-4481-BB66-3CE8B41EDE2D}"/>
              </a:ext>
            </a:extLst>
          </p:cNvPr>
          <p:cNvPicPr>
            <a:picLocks noChangeAspect="1"/>
          </p:cNvPicPr>
          <p:nvPr/>
        </p:nvPicPr>
        <p:blipFill>
          <a:blip r:embed="rId4"/>
          <a:stretch>
            <a:fillRect/>
          </a:stretch>
        </p:blipFill>
        <p:spPr>
          <a:xfrm>
            <a:off x="6557132" y="1825625"/>
            <a:ext cx="5274206" cy="3533824"/>
          </a:xfrm>
          <a:prstGeom prst="rect">
            <a:avLst/>
          </a:prstGeom>
        </p:spPr>
      </p:pic>
    </p:spTree>
    <p:custDataLst>
      <p:tags r:id="rId1"/>
    </p:custDataLst>
    <p:extLst>
      <p:ext uri="{BB962C8B-B14F-4D97-AF65-F5344CB8AC3E}">
        <p14:creationId xmlns:p14="http://schemas.microsoft.com/office/powerpoint/2010/main" val="131174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70BCC1-8E89-492B-B430-ACEC206D4143}"/>
              </a:ext>
            </a:extLst>
          </p:cNvPr>
          <p:cNvSpPr>
            <a:spLocks noGrp="1"/>
          </p:cNvSpPr>
          <p:nvPr>
            <p:ph idx="1"/>
          </p:nvPr>
        </p:nvSpPr>
        <p:spPr/>
        <p:txBody>
          <a:bodyPr vert="horz" lIns="91440" tIns="45720" rIns="91440" bIns="45720" rtlCol="0" anchor="t">
            <a:normAutofit lnSpcReduction="10000"/>
          </a:bodyPr>
          <a:lstStyle/>
          <a:p>
            <a:r>
              <a:rPr lang="en-US"/>
              <a:t>Used as a patron pick-up point for holds</a:t>
            </a:r>
          </a:p>
          <a:p>
            <a:pPr lvl="1"/>
            <a:r>
              <a:rPr lang="en-US"/>
              <a:t>Selected by patron when placing a hold</a:t>
            </a:r>
          </a:p>
          <a:p>
            <a:pPr lvl="1"/>
            <a:r>
              <a:rPr lang="en-US"/>
              <a:t>Patron can modify pick-up point preference before hold is filled</a:t>
            </a:r>
          </a:p>
          <a:p>
            <a:r>
              <a:rPr lang="en-US"/>
              <a:t>No patrons are associated with the pick-up point</a:t>
            </a:r>
          </a:p>
          <a:p>
            <a:r>
              <a:rPr lang="en-US"/>
              <a:t>No items are held by the pick-up point</a:t>
            </a:r>
          </a:p>
          <a:p>
            <a:r>
              <a:rPr lang="en-US"/>
              <a:t>Used to facilitate “transit” between main library and special hold shelf</a:t>
            </a:r>
          </a:p>
          <a:p>
            <a:r>
              <a:rPr lang="en-US"/>
              <a:t>Once item is ready to process for special hold shelf, item is checked in, hold slip generated, processed for patron pick-up</a:t>
            </a:r>
          </a:p>
          <a:p>
            <a:pPr lvl="1"/>
            <a:r>
              <a:rPr lang="en-US"/>
              <a:t>Checkout must be completed by Pseudo Library to properly remove title from hold shelf</a:t>
            </a:r>
          </a:p>
          <a:p>
            <a:pPr marL="0" indent="0">
              <a:buNone/>
            </a:pPr>
            <a:endParaRPr lang="en-US">
              <a:ea typeface="Source Sans Pro"/>
            </a:endParaRPr>
          </a:p>
        </p:txBody>
      </p:sp>
      <p:sp>
        <p:nvSpPr>
          <p:cNvPr id="3" name="Footer Placeholder 2">
            <a:extLst>
              <a:ext uri="{FF2B5EF4-FFF2-40B4-BE49-F238E27FC236}">
                <a16:creationId xmlns:a16="http://schemas.microsoft.com/office/drawing/2014/main" id="{DC4ADBB7-AC37-42AE-9847-63D5D34F5CB9}"/>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2ABDB989-A3E0-4611-BB28-49E6552FB0D2}"/>
              </a:ext>
            </a:extLst>
          </p:cNvPr>
          <p:cNvSpPr>
            <a:spLocks noGrp="1"/>
          </p:cNvSpPr>
          <p:nvPr>
            <p:ph type="sldNum" sz="quarter" idx="12"/>
          </p:nvPr>
        </p:nvSpPr>
        <p:spPr/>
        <p:txBody>
          <a:bodyPr/>
          <a:lstStyle/>
          <a:p>
            <a:fld id="{1FAA610F-65FB-4D76-A9F7-0135426F9A2E}" type="slidenum">
              <a:rPr lang="en-US" smtClean="0"/>
              <a:t>13</a:t>
            </a:fld>
            <a:endParaRPr lang="en-US"/>
          </a:p>
        </p:txBody>
      </p:sp>
      <p:sp>
        <p:nvSpPr>
          <p:cNvPr id="5" name="Title 4">
            <a:extLst>
              <a:ext uri="{FF2B5EF4-FFF2-40B4-BE49-F238E27FC236}">
                <a16:creationId xmlns:a16="http://schemas.microsoft.com/office/drawing/2014/main" id="{10625EE9-0A79-49C2-9F28-35ADD5887FCA}"/>
              </a:ext>
            </a:extLst>
          </p:cNvPr>
          <p:cNvSpPr>
            <a:spLocks noGrp="1"/>
          </p:cNvSpPr>
          <p:nvPr>
            <p:ph type="title"/>
          </p:nvPr>
        </p:nvSpPr>
        <p:spPr/>
        <p:txBody>
          <a:bodyPr/>
          <a:lstStyle/>
          <a:p>
            <a:r>
              <a:rPr lang="en-US">
                <a:ea typeface="Source Sans Pro SemiBold"/>
              </a:rPr>
              <a:t>Pseudo-libraries</a:t>
            </a:r>
            <a:endParaRPr lang="en-US"/>
          </a:p>
        </p:txBody>
      </p:sp>
      <p:sp>
        <p:nvSpPr>
          <p:cNvPr id="6" name="Date Placeholder 5">
            <a:extLst>
              <a:ext uri="{FF2B5EF4-FFF2-40B4-BE49-F238E27FC236}">
                <a16:creationId xmlns:a16="http://schemas.microsoft.com/office/drawing/2014/main" id="{2B0F9C85-BD92-4411-91F5-5CC34057CC9B}"/>
              </a:ext>
            </a:extLst>
          </p:cNvPr>
          <p:cNvSpPr>
            <a:spLocks noGrp="1"/>
          </p:cNvSpPr>
          <p:nvPr>
            <p:ph type="dt" sz="half" idx="2"/>
          </p:nvPr>
        </p:nvSpPr>
        <p:spPr/>
        <p:txBody>
          <a:bodyPr/>
          <a:lstStyle/>
          <a:p>
            <a:fld id="{A99684E3-A0FF-49CA-B05E-EC4BBEDCAE69}" type="datetime4">
              <a:rPr lang="en-US" smtClean="0"/>
              <a:t>April 27, 2021</a:t>
            </a:fld>
            <a:endParaRPr lang="en-US"/>
          </a:p>
        </p:txBody>
      </p:sp>
    </p:spTree>
    <p:custDataLst>
      <p:tags r:id="rId1"/>
    </p:custDataLst>
    <p:extLst>
      <p:ext uri="{BB962C8B-B14F-4D97-AF65-F5344CB8AC3E}">
        <p14:creationId xmlns:p14="http://schemas.microsoft.com/office/powerpoint/2010/main" val="13492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CCBA-AF01-4632-B5F4-46554B6483AD}"/>
              </a:ext>
            </a:extLst>
          </p:cNvPr>
          <p:cNvSpPr>
            <a:spLocks noGrp="1"/>
          </p:cNvSpPr>
          <p:nvPr>
            <p:ph type="title"/>
          </p:nvPr>
        </p:nvSpPr>
        <p:spPr>
          <a:xfrm>
            <a:off x="369457" y="365125"/>
            <a:ext cx="11453088" cy="1325563"/>
          </a:xfrm>
        </p:spPr>
        <p:txBody>
          <a:bodyPr/>
          <a:lstStyle/>
          <a:p>
            <a:r>
              <a:rPr lang="en-US"/>
              <a:t>Drive-up window processing – staff experience</a:t>
            </a:r>
          </a:p>
        </p:txBody>
      </p:sp>
      <p:sp>
        <p:nvSpPr>
          <p:cNvPr id="5" name="Slide Number Placeholder 4">
            <a:extLst>
              <a:ext uri="{FF2B5EF4-FFF2-40B4-BE49-F238E27FC236}">
                <a16:creationId xmlns:a16="http://schemas.microsoft.com/office/drawing/2014/main" id="{E2E76E99-CC69-4A86-8E6A-772D0ECECB1D}"/>
              </a:ext>
            </a:extLst>
          </p:cNvPr>
          <p:cNvSpPr>
            <a:spLocks noGrp="1"/>
          </p:cNvSpPr>
          <p:nvPr>
            <p:ph type="sldNum" sz="quarter" idx="12"/>
          </p:nvPr>
        </p:nvSpPr>
        <p:spPr/>
        <p:txBody>
          <a:bodyPr/>
          <a:lstStyle/>
          <a:p>
            <a:fld id="{B2E8E252-A4C9-4825-B6A7-DD4A52002440}" type="slidenum">
              <a:rPr lang="en-US" smtClean="0"/>
              <a:t>14</a:t>
            </a:fld>
            <a:endParaRPr lang="en-US"/>
          </a:p>
        </p:txBody>
      </p:sp>
      <p:pic>
        <p:nvPicPr>
          <p:cNvPr id="13" name="Picture 12" descr="A picture containing dark, sign, sitting, computer&#10;&#10;Description automatically generated">
            <a:extLst>
              <a:ext uri="{FF2B5EF4-FFF2-40B4-BE49-F238E27FC236}">
                <a16:creationId xmlns:a16="http://schemas.microsoft.com/office/drawing/2014/main" id="{92C41E1F-CD02-418D-A63A-DB161594E382}"/>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9456" y="1207910"/>
            <a:ext cx="1611489" cy="1611489"/>
          </a:xfrm>
          <a:prstGeom prst="rect">
            <a:avLst/>
          </a:prstGeom>
        </p:spPr>
      </p:pic>
      <p:sp>
        <p:nvSpPr>
          <p:cNvPr id="14" name="TextBox 13">
            <a:extLst>
              <a:ext uri="{FF2B5EF4-FFF2-40B4-BE49-F238E27FC236}">
                <a16:creationId xmlns:a16="http://schemas.microsoft.com/office/drawing/2014/main" id="{428F5ED1-8AB1-416B-9811-E7D0B04C74D6}"/>
              </a:ext>
            </a:extLst>
          </p:cNvPr>
          <p:cNvSpPr txBox="1"/>
          <p:nvPr/>
        </p:nvSpPr>
        <p:spPr>
          <a:xfrm>
            <a:off x="264531" y="2541388"/>
            <a:ext cx="2179533" cy="646331"/>
          </a:xfrm>
          <a:prstGeom prst="rect">
            <a:avLst/>
          </a:prstGeom>
          <a:noFill/>
        </p:spPr>
        <p:txBody>
          <a:bodyPr wrap="square" rtlCol="0">
            <a:spAutoFit/>
          </a:bodyPr>
          <a:lstStyle/>
          <a:p>
            <a:r>
              <a:rPr lang="en-US"/>
              <a:t>Check </a:t>
            </a:r>
            <a:r>
              <a:rPr lang="en-US" err="1"/>
              <a:t>Onshelf</a:t>
            </a:r>
            <a:r>
              <a:rPr lang="en-US"/>
              <a:t> Items</a:t>
            </a:r>
          </a:p>
          <a:p>
            <a:endParaRPr lang="en-US"/>
          </a:p>
        </p:txBody>
      </p:sp>
      <p:pic>
        <p:nvPicPr>
          <p:cNvPr id="15" name="Picture 14" descr="A picture containing light&#10;&#10;Description automatically generated">
            <a:extLst>
              <a:ext uri="{FF2B5EF4-FFF2-40B4-BE49-F238E27FC236}">
                <a16:creationId xmlns:a16="http://schemas.microsoft.com/office/drawing/2014/main" id="{B0BD7A5E-B195-4E80-97BE-7DAF55667620}"/>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911050" y="2387514"/>
            <a:ext cx="1442155" cy="1442155"/>
          </a:xfrm>
          <a:prstGeom prst="rect">
            <a:avLst/>
          </a:prstGeom>
        </p:spPr>
      </p:pic>
      <p:pic>
        <p:nvPicPr>
          <p:cNvPr id="18" name="Picture 17" descr="A sign in the dark&#10;&#10;Description automatically generated">
            <a:extLst>
              <a:ext uri="{FF2B5EF4-FFF2-40B4-BE49-F238E27FC236}">
                <a16:creationId xmlns:a16="http://schemas.microsoft.com/office/drawing/2014/main" id="{0094528E-9AD6-43F3-B532-862F7CD9BA46}"/>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70938" y="1162754"/>
            <a:ext cx="1701800" cy="1701800"/>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C8316DFB-CAB3-4C60-B052-1BCE80442B72}"/>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2327728" y="3647908"/>
            <a:ext cx="1605846" cy="1605846"/>
          </a:xfrm>
          <a:prstGeom prst="rect">
            <a:avLst/>
          </a:prstGeom>
        </p:spPr>
      </p:pic>
      <p:sp>
        <p:nvSpPr>
          <p:cNvPr id="21" name="TextBox 20">
            <a:extLst>
              <a:ext uri="{FF2B5EF4-FFF2-40B4-BE49-F238E27FC236}">
                <a16:creationId xmlns:a16="http://schemas.microsoft.com/office/drawing/2014/main" id="{1BC84579-54AE-41F7-BF56-EF3AC273BD81}"/>
              </a:ext>
            </a:extLst>
          </p:cNvPr>
          <p:cNvSpPr txBox="1"/>
          <p:nvPr/>
        </p:nvSpPr>
        <p:spPr>
          <a:xfrm>
            <a:off x="2444064" y="4884422"/>
            <a:ext cx="1489510" cy="369332"/>
          </a:xfrm>
          <a:prstGeom prst="rect">
            <a:avLst/>
          </a:prstGeom>
          <a:noFill/>
        </p:spPr>
        <p:txBody>
          <a:bodyPr wrap="none" rtlCol="0">
            <a:spAutoFit/>
          </a:bodyPr>
          <a:lstStyle/>
          <a:p>
            <a:r>
              <a:rPr lang="en-US"/>
              <a:t>Check in item</a:t>
            </a:r>
          </a:p>
        </p:txBody>
      </p:sp>
      <p:sp>
        <p:nvSpPr>
          <p:cNvPr id="23" name="TextBox 22">
            <a:extLst>
              <a:ext uri="{FF2B5EF4-FFF2-40B4-BE49-F238E27FC236}">
                <a16:creationId xmlns:a16="http://schemas.microsoft.com/office/drawing/2014/main" id="{D0FD3E30-EBD3-4233-8ED2-A90841F7AB75}"/>
              </a:ext>
            </a:extLst>
          </p:cNvPr>
          <p:cNvSpPr txBox="1"/>
          <p:nvPr/>
        </p:nvSpPr>
        <p:spPr>
          <a:xfrm>
            <a:off x="4962375" y="3591332"/>
            <a:ext cx="2502608" cy="369332"/>
          </a:xfrm>
          <a:prstGeom prst="rect">
            <a:avLst/>
          </a:prstGeom>
          <a:noFill/>
        </p:spPr>
        <p:txBody>
          <a:bodyPr wrap="none" rtlCol="0">
            <a:spAutoFit/>
          </a:bodyPr>
          <a:lstStyle/>
          <a:p>
            <a:r>
              <a:rPr lang="en-US"/>
              <a:t>Print hold slip/wrapper</a:t>
            </a:r>
          </a:p>
        </p:txBody>
      </p:sp>
      <p:pic>
        <p:nvPicPr>
          <p:cNvPr id="27" name="Picture 26" descr="A picture containing sitting, dark, sign, black&#10;&#10;Description automatically generated">
            <a:extLst>
              <a:ext uri="{FF2B5EF4-FFF2-40B4-BE49-F238E27FC236}">
                <a16:creationId xmlns:a16="http://schemas.microsoft.com/office/drawing/2014/main" id="{320DF247-9DEC-48D1-B473-2C4A31156913}"/>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13717" y="2524279"/>
            <a:ext cx="1200832" cy="1200832"/>
          </a:xfrm>
          <a:prstGeom prst="rect">
            <a:avLst/>
          </a:prstGeom>
        </p:spPr>
      </p:pic>
      <p:pic>
        <p:nvPicPr>
          <p:cNvPr id="29" name="Picture 28" descr="A close up of a sign&#10;&#10;Description automatically generated">
            <a:extLst>
              <a:ext uri="{FF2B5EF4-FFF2-40B4-BE49-F238E27FC236}">
                <a16:creationId xmlns:a16="http://schemas.microsoft.com/office/drawing/2014/main" id="{ED446EB1-F698-48EA-AA3D-04348340A000}"/>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28618" y="2228475"/>
            <a:ext cx="1828177" cy="1828177"/>
          </a:xfrm>
          <a:prstGeom prst="rect">
            <a:avLst/>
          </a:prstGeom>
        </p:spPr>
      </p:pic>
      <p:sp>
        <p:nvSpPr>
          <p:cNvPr id="30" name="TextBox 29">
            <a:extLst>
              <a:ext uri="{FF2B5EF4-FFF2-40B4-BE49-F238E27FC236}">
                <a16:creationId xmlns:a16="http://schemas.microsoft.com/office/drawing/2014/main" id="{18749742-79B7-4B32-A03B-28E9D30C852D}"/>
              </a:ext>
            </a:extLst>
          </p:cNvPr>
          <p:cNvSpPr txBox="1"/>
          <p:nvPr/>
        </p:nvSpPr>
        <p:spPr>
          <a:xfrm>
            <a:off x="5189688" y="3854105"/>
            <a:ext cx="2005677" cy="369332"/>
          </a:xfrm>
          <a:prstGeom prst="rect">
            <a:avLst/>
          </a:prstGeom>
          <a:noFill/>
        </p:spPr>
        <p:txBody>
          <a:bodyPr wrap="none" rtlCol="0">
            <a:spAutoFit/>
          </a:bodyPr>
          <a:lstStyle/>
          <a:p>
            <a:r>
              <a:rPr lang="en-US"/>
              <a:t>Place on hold shelf</a:t>
            </a:r>
          </a:p>
        </p:txBody>
      </p:sp>
      <p:sp>
        <p:nvSpPr>
          <p:cNvPr id="33" name="TextBox 32">
            <a:extLst>
              <a:ext uri="{FF2B5EF4-FFF2-40B4-BE49-F238E27FC236}">
                <a16:creationId xmlns:a16="http://schemas.microsoft.com/office/drawing/2014/main" id="{E34B46D8-083D-4BE1-8BF6-F85312D3D8E8}"/>
              </a:ext>
            </a:extLst>
          </p:cNvPr>
          <p:cNvSpPr txBox="1"/>
          <p:nvPr/>
        </p:nvSpPr>
        <p:spPr>
          <a:xfrm>
            <a:off x="9997316" y="1866040"/>
            <a:ext cx="2056973" cy="646331"/>
          </a:xfrm>
          <a:prstGeom prst="rect">
            <a:avLst/>
          </a:prstGeom>
          <a:noFill/>
        </p:spPr>
        <p:txBody>
          <a:bodyPr wrap="none" rtlCol="0">
            <a:spAutoFit/>
          </a:bodyPr>
          <a:lstStyle/>
          <a:p>
            <a:r>
              <a:rPr lang="en-US"/>
              <a:t>Checkout to patron</a:t>
            </a:r>
          </a:p>
          <a:p>
            <a:r>
              <a:rPr lang="en-US"/>
              <a:t>at drive-up window</a:t>
            </a:r>
          </a:p>
        </p:txBody>
      </p:sp>
      <p:sp>
        <p:nvSpPr>
          <p:cNvPr id="50" name="Flowchart: Connector 49">
            <a:extLst>
              <a:ext uri="{FF2B5EF4-FFF2-40B4-BE49-F238E27FC236}">
                <a16:creationId xmlns:a16="http://schemas.microsoft.com/office/drawing/2014/main" id="{0106681F-6703-4165-B30B-6000F0EC8A09}"/>
              </a:ext>
            </a:extLst>
          </p:cNvPr>
          <p:cNvSpPr/>
          <p:nvPr/>
        </p:nvSpPr>
        <p:spPr>
          <a:xfrm>
            <a:off x="369455" y="2161099"/>
            <a:ext cx="329618" cy="308614"/>
          </a:xfrm>
          <a:prstGeom prst="flowChartConnector">
            <a:avLst/>
          </a:prstGeom>
          <a:solidFill>
            <a:schemeClr val="tx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1</a:t>
            </a:r>
          </a:p>
        </p:txBody>
      </p:sp>
      <p:sp>
        <p:nvSpPr>
          <p:cNvPr id="51" name="Flowchart: Connector 50">
            <a:extLst>
              <a:ext uri="{FF2B5EF4-FFF2-40B4-BE49-F238E27FC236}">
                <a16:creationId xmlns:a16="http://schemas.microsoft.com/office/drawing/2014/main" id="{6CA6521B-4482-4BA0-A34A-170077593D86}"/>
              </a:ext>
            </a:extLst>
          </p:cNvPr>
          <p:cNvSpPr/>
          <p:nvPr/>
        </p:nvSpPr>
        <p:spPr>
          <a:xfrm>
            <a:off x="3362648" y="1664054"/>
            <a:ext cx="329618" cy="308614"/>
          </a:xfrm>
          <a:prstGeom prst="flowChartConnector">
            <a:avLst/>
          </a:prstGeom>
          <a:solidFill>
            <a:schemeClr val="tx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2</a:t>
            </a:r>
          </a:p>
        </p:txBody>
      </p:sp>
      <p:sp>
        <p:nvSpPr>
          <p:cNvPr id="52" name="Flowchart: Connector 51">
            <a:extLst>
              <a:ext uri="{FF2B5EF4-FFF2-40B4-BE49-F238E27FC236}">
                <a16:creationId xmlns:a16="http://schemas.microsoft.com/office/drawing/2014/main" id="{A0B110BC-BF88-47A9-809C-EDDB14C831E7}"/>
              </a:ext>
            </a:extLst>
          </p:cNvPr>
          <p:cNvSpPr/>
          <p:nvPr/>
        </p:nvSpPr>
        <p:spPr>
          <a:xfrm>
            <a:off x="3722734" y="4184131"/>
            <a:ext cx="329618" cy="308614"/>
          </a:xfrm>
          <a:prstGeom prst="flowChartConnector">
            <a:avLst/>
          </a:prstGeom>
          <a:solidFill>
            <a:schemeClr val="tx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3</a:t>
            </a:r>
          </a:p>
        </p:txBody>
      </p:sp>
      <p:sp>
        <p:nvSpPr>
          <p:cNvPr id="55" name="Flowchart: Connector 54">
            <a:extLst>
              <a:ext uri="{FF2B5EF4-FFF2-40B4-BE49-F238E27FC236}">
                <a16:creationId xmlns:a16="http://schemas.microsoft.com/office/drawing/2014/main" id="{880DED4A-D1B8-49A1-AD62-89A28E8B626F}"/>
              </a:ext>
            </a:extLst>
          </p:cNvPr>
          <p:cNvSpPr/>
          <p:nvPr/>
        </p:nvSpPr>
        <p:spPr>
          <a:xfrm>
            <a:off x="8420757" y="3875517"/>
            <a:ext cx="329618" cy="308614"/>
          </a:xfrm>
          <a:prstGeom prst="flowChartConnector">
            <a:avLst/>
          </a:prstGeom>
          <a:solidFill>
            <a:schemeClr val="accent1"/>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1</a:t>
            </a:r>
          </a:p>
        </p:txBody>
      </p:sp>
      <p:sp>
        <p:nvSpPr>
          <p:cNvPr id="56" name="Rectangle 55">
            <a:extLst>
              <a:ext uri="{FF2B5EF4-FFF2-40B4-BE49-F238E27FC236}">
                <a16:creationId xmlns:a16="http://schemas.microsoft.com/office/drawing/2014/main" id="{E0FD1269-B7DE-4B07-9789-750274C988B6}"/>
              </a:ext>
            </a:extLst>
          </p:cNvPr>
          <p:cNvSpPr/>
          <p:nvPr/>
        </p:nvSpPr>
        <p:spPr>
          <a:xfrm>
            <a:off x="3247562" y="2054945"/>
            <a:ext cx="2346668" cy="369332"/>
          </a:xfrm>
          <a:prstGeom prst="rect">
            <a:avLst/>
          </a:prstGeom>
        </p:spPr>
        <p:txBody>
          <a:bodyPr wrap="none">
            <a:spAutoFit/>
          </a:bodyPr>
          <a:lstStyle/>
          <a:p>
            <a:r>
              <a:rPr lang="en-US"/>
              <a:t>Pull items from shelves</a:t>
            </a:r>
          </a:p>
        </p:txBody>
      </p:sp>
      <p:grpSp>
        <p:nvGrpSpPr>
          <p:cNvPr id="4" name="Group 3">
            <a:extLst>
              <a:ext uri="{FF2B5EF4-FFF2-40B4-BE49-F238E27FC236}">
                <a16:creationId xmlns:a16="http://schemas.microsoft.com/office/drawing/2014/main" id="{F5A25ABE-3B10-49B6-918F-E90FA95FCA24}"/>
              </a:ext>
            </a:extLst>
          </p:cNvPr>
          <p:cNvGrpSpPr/>
          <p:nvPr/>
        </p:nvGrpSpPr>
        <p:grpSpPr>
          <a:xfrm>
            <a:off x="10012977" y="2118944"/>
            <a:ext cx="1759004" cy="1759004"/>
            <a:chOff x="10211055" y="2945223"/>
            <a:chExt cx="1759004" cy="1759004"/>
          </a:xfrm>
        </p:grpSpPr>
        <p:pic>
          <p:nvPicPr>
            <p:cNvPr id="34" name="Picture 33">
              <a:extLst>
                <a:ext uri="{FF2B5EF4-FFF2-40B4-BE49-F238E27FC236}">
                  <a16:creationId xmlns:a16="http://schemas.microsoft.com/office/drawing/2014/main" id="{B59ED50F-97D6-4005-B47A-0D13ACFD7F76}"/>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211055" y="2945223"/>
              <a:ext cx="1759004" cy="1759004"/>
            </a:xfrm>
            <a:prstGeom prst="rect">
              <a:avLst/>
            </a:prstGeom>
          </p:spPr>
        </p:pic>
        <p:sp>
          <p:nvSpPr>
            <p:cNvPr id="3" name="Rectangle 2">
              <a:extLst>
                <a:ext uri="{FF2B5EF4-FFF2-40B4-BE49-F238E27FC236}">
                  <a16:creationId xmlns:a16="http://schemas.microsoft.com/office/drawing/2014/main" id="{81E9DE78-2980-4722-8669-D5571AE44CA7}"/>
                </a:ext>
              </a:extLst>
            </p:cNvPr>
            <p:cNvSpPr/>
            <p:nvPr/>
          </p:nvSpPr>
          <p:spPr>
            <a:xfrm>
              <a:off x="11049795" y="3298650"/>
              <a:ext cx="455449" cy="461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2">
            <a:extLst>
              <a:ext uri="{FF2B5EF4-FFF2-40B4-BE49-F238E27FC236}">
                <a16:creationId xmlns:a16="http://schemas.microsoft.com/office/drawing/2014/main" id="{84D6F0C7-02B0-44D3-A6F7-E5B0C0EC80F4}"/>
              </a:ext>
            </a:extLst>
          </p:cNvPr>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253562" y="3945552"/>
            <a:ext cx="1666646" cy="166664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46E1EA17-2E9D-461C-A54C-3D8061818466}"/>
              </a:ext>
            </a:extLst>
          </p:cNvPr>
          <p:cNvSpPr txBox="1"/>
          <p:nvPr/>
        </p:nvSpPr>
        <p:spPr>
          <a:xfrm>
            <a:off x="5005102" y="4397738"/>
            <a:ext cx="619080" cy="523220"/>
          </a:xfrm>
          <a:prstGeom prst="rect">
            <a:avLst/>
          </a:prstGeom>
          <a:noFill/>
        </p:spPr>
        <p:txBody>
          <a:bodyPr wrap="none" rtlCol="0">
            <a:spAutoFit/>
          </a:bodyPr>
          <a:lstStyle/>
          <a:p>
            <a:r>
              <a:rPr lang="en-US" sz="1400"/>
              <a:t>From </a:t>
            </a:r>
          </a:p>
          <a:p>
            <a:r>
              <a:rPr lang="en-US" sz="1400"/>
              <a:t>XXX</a:t>
            </a:r>
          </a:p>
        </p:txBody>
      </p:sp>
      <p:sp>
        <p:nvSpPr>
          <p:cNvPr id="38" name="TextBox 37">
            <a:extLst>
              <a:ext uri="{FF2B5EF4-FFF2-40B4-BE49-F238E27FC236}">
                <a16:creationId xmlns:a16="http://schemas.microsoft.com/office/drawing/2014/main" id="{661DEA4A-D59E-4C74-9190-AB2DE0391337}"/>
              </a:ext>
            </a:extLst>
          </p:cNvPr>
          <p:cNvSpPr txBox="1"/>
          <p:nvPr/>
        </p:nvSpPr>
        <p:spPr>
          <a:xfrm>
            <a:off x="6657513" y="4882126"/>
            <a:ext cx="659155" cy="523220"/>
          </a:xfrm>
          <a:prstGeom prst="rect">
            <a:avLst/>
          </a:prstGeom>
          <a:noFill/>
        </p:spPr>
        <p:txBody>
          <a:bodyPr wrap="none" rtlCol="0">
            <a:spAutoFit/>
          </a:bodyPr>
          <a:lstStyle/>
          <a:p>
            <a:r>
              <a:rPr lang="en-US" sz="1400"/>
              <a:t>TO</a:t>
            </a:r>
          </a:p>
          <a:p>
            <a:r>
              <a:rPr lang="en-US" sz="1400"/>
              <a:t>XXX_D</a:t>
            </a:r>
          </a:p>
        </p:txBody>
      </p:sp>
      <p:sp>
        <p:nvSpPr>
          <p:cNvPr id="6" name="Rectangle 5">
            <a:extLst>
              <a:ext uri="{FF2B5EF4-FFF2-40B4-BE49-F238E27FC236}">
                <a16:creationId xmlns:a16="http://schemas.microsoft.com/office/drawing/2014/main" id="{093EBDC1-2524-4D17-9762-8DB0444BF5D3}"/>
              </a:ext>
            </a:extLst>
          </p:cNvPr>
          <p:cNvSpPr/>
          <p:nvPr/>
        </p:nvSpPr>
        <p:spPr>
          <a:xfrm>
            <a:off x="4936527" y="2469712"/>
            <a:ext cx="2432368" cy="1676805"/>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F6B9A9A0-CF53-4695-85E6-4BAA312FB92B}"/>
              </a:ext>
            </a:extLst>
          </p:cNvPr>
          <p:cNvSpPr/>
          <p:nvPr/>
        </p:nvSpPr>
        <p:spPr>
          <a:xfrm>
            <a:off x="4783342" y="2404456"/>
            <a:ext cx="329618" cy="308614"/>
          </a:xfrm>
          <a:prstGeom prst="flowChartConnector">
            <a:avLst/>
          </a:prstGeom>
          <a:solidFill>
            <a:schemeClr val="tx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a</a:t>
            </a:r>
          </a:p>
        </p:txBody>
      </p:sp>
      <p:sp>
        <p:nvSpPr>
          <p:cNvPr id="7" name="Rectangle 6">
            <a:extLst>
              <a:ext uri="{FF2B5EF4-FFF2-40B4-BE49-F238E27FC236}">
                <a16:creationId xmlns:a16="http://schemas.microsoft.com/office/drawing/2014/main" id="{4EEF316F-7BD4-4A51-87C2-C1750539E9B2}"/>
              </a:ext>
            </a:extLst>
          </p:cNvPr>
          <p:cNvSpPr/>
          <p:nvPr/>
        </p:nvSpPr>
        <p:spPr>
          <a:xfrm>
            <a:off x="4936527" y="4223437"/>
            <a:ext cx="2432368" cy="130747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47ADD8F5-36DF-4C22-891E-E80073DE3D3E}"/>
              </a:ext>
            </a:extLst>
          </p:cNvPr>
          <p:cNvSpPr/>
          <p:nvPr/>
        </p:nvSpPr>
        <p:spPr>
          <a:xfrm>
            <a:off x="4761530" y="4191952"/>
            <a:ext cx="329618" cy="308614"/>
          </a:xfrm>
          <a:prstGeom prst="flowChartConnector">
            <a:avLst/>
          </a:prstGeom>
          <a:solidFill>
            <a:schemeClr val="tx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b</a:t>
            </a:r>
          </a:p>
        </p:txBody>
      </p:sp>
      <p:pic>
        <p:nvPicPr>
          <p:cNvPr id="9" name="Picture 8">
            <a:extLst>
              <a:ext uri="{FF2B5EF4-FFF2-40B4-BE49-F238E27FC236}">
                <a16:creationId xmlns:a16="http://schemas.microsoft.com/office/drawing/2014/main" id="{51F7A9D0-D1E3-45EA-9EC4-8485492D9B0F}"/>
              </a:ext>
            </a:extLst>
          </p:cNvPr>
          <p:cNvPicPr>
            <a:picLocks noChangeAspect="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37882" y="5651119"/>
            <a:ext cx="1158117" cy="1158117"/>
          </a:xfrm>
          <a:prstGeom prst="rect">
            <a:avLst/>
          </a:prstGeom>
        </p:spPr>
      </p:pic>
      <p:pic>
        <p:nvPicPr>
          <p:cNvPr id="11" name="Picture 10">
            <a:extLst>
              <a:ext uri="{FF2B5EF4-FFF2-40B4-BE49-F238E27FC236}">
                <a16:creationId xmlns:a16="http://schemas.microsoft.com/office/drawing/2014/main" id="{1A1436D4-E4A5-41B0-BC64-A731C55011F6}"/>
              </a:ext>
            </a:extLst>
          </p:cNvPr>
          <p:cNvPicPr>
            <a:picLocks noChangeAspect="1"/>
          </p:cNvPicPr>
          <p:nvPr/>
        </p:nvPicPr>
        <p:blipFill>
          <a:blip r:embed="rId1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17048" y="5392504"/>
            <a:ext cx="1515721" cy="1515721"/>
          </a:xfrm>
          <a:prstGeom prst="rect">
            <a:avLst/>
          </a:prstGeom>
        </p:spPr>
      </p:pic>
      <p:sp>
        <p:nvSpPr>
          <p:cNvPr id="12" name="Rectangle 11">
            <a:extLst>
              <a:ext uri="{FF2B5EF4-FFF2-40B4-BE49-F238E27FC236}">
                <a16:creationId xmlns:a16="http://schemas.microsoft.com/office/drawing/2014/main" id="{CE8558FE-C7E4-4A03-A255-CD15E880F0E0}"/>
              </a:ext>
            </a:extLst>
          </p:cNvPr>
          <p:cNvSpPr/>
          <p:nvPr/>
        </p:nvSpPr>
        <p:spPr>
          <a:xfrm>
            <a:off x="4926339" y="5651119"/>
            <a:ext cx="2442556" cy="1000214"/>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BC54E3F5-274E-4975-AB5B-15D7A7CA50D7}"/>
              </a:ext>
            </a:extLst>
          </p:cNvPr>
          <p:cNvSpPr/>
          <p:nvPr/>
        </p:nvSpPr>
        <p:spPr>
          <a:xfrm>
            <a:off x="4783342" y="5588662"/>
            <a:ext cx="329618" cy="308614"/>
          </a:xfrm>
          <a:prstGeom prst="flowChartConnector">
            <a:avLst/>
          </a:prstGeom>
          <a:solidFill>
            <a:schemeClr val="tx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c</a:t>
            </a:r>
          </a:p>
        </p:txBody>
      </p:sp>
      <p:pic>
        <p:nvPicPr>
          <p:cNvPr id="58" name="Picture 57" descr="A close up of a screen&#10;&#10;Description automatically generated">
            <a:extLst>
              <a:ext uri="{FF2B5EF4-FFF2-40B4-BE49-F238E27FC236}">
                <a16:creationId xmlns:a16="http://schemas.microsoft.com/office/drawing/2014/main" id="{6173D920-00D7-4F4D-81A0-0FD82DC94603}"/>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7350855" y="3989289"/>
            <a:ext cx="1605846" cy="1605846"/>
          </a:xfrm>
          <a:prstGeom prst="rect">
            <a:avLst/>
          </a:prstGeom>
        </p:spPr>
      </p:pic>
      <p:pic>
        <p:nvPicPr>
          <p:cNvPr id="59" name="Picture 58" descr="A picture containing sitting, dark, sign, black&#10;&#10;Description automatically generated">
            <a:extLst>
              <a:ext uri="{FF2B5EF4-FFF2-40B4-BE49-F238E27FC236}">
                <a16:creationId xmlns:a16="http://schemas.microsoft.com/office/drawing/2014/main" id="{894691D2-754A-45FE-B745-A73D6E95E65B}"/>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71022" y="4204514"/>
            <a:ext cx="1200832" cy="1200832"/>
          </a:xfrm>
          <a:prstGeom prst="rect">
            <a:avLst/>
          </a:prstGeom>
        </p:spPr>
      </p:pic>
      <p:pic>
        <p:nvPicPr>
          <p:cNvPr id="60" name="Picture 59" descr="A close up of a sign&#10;&#10;Description automatically generated">
            <a:extLst>
              <a:ext uri="{FF2B5EF4-FFF2-40B4-BE49-F238E27FC236}">
                <a16:creationId xmlns:a16="http://schemas.microsoft.com/office/drawing/2014/main" id="{7049D6B2-AB23-4943-AD77-E14F2199F6B9}"/>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24140" y="3864786"/>
            <a:ext cx="1828177" cy="1828177"/>
          </a:xfrm>
          <a:prstGeom prst="rect">
            <a:avLst/>
          </a:prstGeom>
        </p:spPr>
      </p:pic>
      <p:sp>
        <p:nvSpPr>
          <p:cNvPr id="16" name="TextBox 15">
            <a:extLst>
              <a:ext uri="{FF2B5EF4-FFF2-40B4-BE49-F238E27FC236}">
                <a16:creationId xmlns:a16="http://schemas.microsoft.com/office/drawing/2014/main" id="{9FC04A6B-A0BE-451A-8E9E-6577A03E4315}"/>
              </a:ext>
            </a:extLst>
          </p:cNvPr>
          <p:cNvSpPr txBox="1"/>
          <p:nvPr/>
        </p:nvSpPr>
        <p:spPr>
          <a:xfrm>
            <a:off x="8171240" y="5250547"/>
            <a:ext cx="2863284" cy="923330"/>
          </a:xfrm>
          <a:prstGeom prst="rect">
            <a:avLst/>
          </a:prstGeom>
          <a:noFill/>
        </p:spPr>
        <p:txBody>
          <a:bodyPr wrap="none" rtlCol="0">
            <a:spAutoFit/>
          </a:bodyPr>
          <a:lstStyle/>
          <a:p>
            <a:r>
              <a:rPr lang="en-US"/>
              <a:t>Check in item</a:t>
            </a:r>
          </a:p>
          <a:p>
            <a:r>
              <a:rPr lang="en-US"/>
              <a:t>Print hold slip/wrapper</a:t>
            </a:r>
          </a:p>
          <a:p>
            <a:r>
              <a:rPr lang="en-US"/>
              <a:t>Place on drive-up hold shelf</a:t>
            </a:r>
          </a:p>
        </p:txBody>
      </p:sp>
      <p:sp>
        <p:nvSpPr>
          <p:cNvPr id="61" name="Flowchart: Connector 60">
            <a:extLst>
              <a:ext uri="{FF2B5EF4-FFF2-40B4-BE49-F238E27FC236}">
                <a16:creationId xmlns:a16="http://schemas.microsoft.com/office/drawing/2014/main" id="{6F16C0B6-A4B1-4773-B0BD-92FD3C387F2B}"/>
              </a:ext>
            </a:extLst>
          </p:cNvPr>
          <p:cNvSpPr/>
          <p:nvPr/>
        </p:nvSpPr>
        <p:spPr>
          <a:xfrm>
            <a:off x="9712979" y="2030416"/>
            <a:ext cx="329618" cy="308614"/>
          </a:xfrm>
          <a:prstGeom prst="flowChartConnector">
            <a:avLst/>
          </a:prstGeom>
          <a:solidFill>
            <a:schemeClr val="accent1"/>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2</a:t>
            </a:r>
          </a:p>
        </p:txBody>
      </p:sp>
      <p:sp>
        <p:nvSpPr>
          <p:cNvPr id="17" name="Rectangle 16">
            <a:extLst>
              <a:ext uri="{FF2B5EF4-FFF2-40B4-BE49-F238E27FC236}">
                <a16:creationId xmlns:a16="http://schemas.microsoft.com/office/drawing/2014/main" id="{11B47D5C-2617-4D0E-83A6-202EB3A2FE09}"/>
              </a:ext>
            </a:extLst>
          </p:cNvPr>
          <p:cNvSpPr/>
          <p:nvPr/>
        </p:nvSpPr>
        <p:spPr>
          <a:xfrm>
            <a:off x="4761530" y="2339030"/>
            <a:ext cx="2671239" cy="182665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5E6FA02-6F98-43B2-A800-16A9DA8E00F8}"/>
              </a:ext>
            </a:extLst>
          </p:cNvPr>
          <p:cNvSpPr/>
          <p:nvPr/>
        </p:nvSpPr>
        <p:spPr>
          <a:xfrm>
            <a:off x="4753982" y="5550958"/>
            <a:ext cx="2671239" cy="12067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4">
            <p14:nvContentPartPr>
              <p14:cNvPr id="65" name="Ink 64">
                <a:extLst>
                  <a:ext uri="{FF2B5EF4-FFF2-40B4-BE49-F238E27FC236}">
                    <a16:creationId xmlns:a16="http://schemas.microsoft.com/office/drawing/2014/main" id="{C66AA08A-FF17-4DB6-ADD1-DF7A4A998303}"/>
                  </a:ext>
                </a:extLst>
              </p14:cNvPr>
              <p14:cNvContentPartPr/>
              <p14:nvPr/>
            </p14:nvContentPartPr>
            <p14:xfrm>
              <a:off x="680716" y="2051904"/>
              <a:ext cx="9883440" cy="3528720"/>
            </p14:xfrm>
          </p:contentPart>
        </mc:Choice>
        <mc:Fallback xmlns="">
          <p:pic>
            <p:nvPicPr>
              <p:cNvPr id="65" name="Ink 64">
                <a:extLst>
                  <a:ext uri="{FF2B5EF4-FFF2-40B4-BE49-F238E27FC236}">
                    <a16:creationId xmlns:a16="http://schemas.microsoft.com/office/drawing/2014/main" id="{C66AA08A-FF17-4DB6-ADD1-DF7A4A998303}"/>
                  </a:ext>
                </a:extLst>
              </p:cNvPr>
              <p:cNvPicPr/>
              <p:nvPr/>
            </p:nvPicPr>
            <p:blipFill>
              <a:blip r:embed="rId15"/>
              <a:stretch>
                <a:fillRect/>
              </a:stretch>
            </p:blipFill>
            <p:spPr>
              <a:xfrm>
                <a:off x="644716" y="1979904"/>
                <a:ext cx="9955080" cy="3672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Ink 65">
                <a:extLst>
                  <a:ext uri="{FF2B5EF4-FFF2-40B4-BE49-F238E27FC236}">
                    <a16:creationId xmlns:a16="http://schemas.microsoft.com/office/drawing/2014/main" id="{1EBC6450-5EF3-4AF6-BE75-0EF25AD5555A}"/>
                  </a:ext>
                </a:extLst>
              </p14:cNvPr>
              <p14:cNvContentPartPr/>
              <p14:nvPr/>
            </p14:nvContentPartPr>
            <p14:xfrm>
              <a:off x="3974356" y="-186936"/>
              <a:ext cx="360" cy="360"/>
            </p14:xfrm>
          </p:contentPart>
        </mc:Choice>
        <mc:Fallback xmlns="">
          <p:pic>
            <p:nvPicPr>
              <p:cNvPr id="66" name="Ink 65">
                <a:extLst>
                  <a:ext uri="{FF2B5EF4-FFF2-40B4-BE49-F238E27FC236}">
                    <a16:creationId xmlns:a16="http://schemas.microsoft.com/office/drawing/2014/main" id="{1EBC6450-5EF3-4AF6-BE75-0EF25AD5555A}"/>
                  </a:ext>
                </a:extLst>
              </p:cNvPr>
              <p:cNvPicPr/>
              <p:nvPr/>
            </p:nvPicPr>
            <p:blipFill>
              <a:blip r:embed="rId17"/>
              <a:stretch>
                <a:fillRect/>
              </a:stretch>
            </p:blipFill>
            <p:spPr>
              <a:xfrm>
                <a:off x="3938356" y="-258936"/>
                <a:ext cx="72000" cy="144000"/>
              </a:xfrm>
              <a:prstGeom prst="rect">
                <a:avLst/>
              </a:prstGeom>
            </p:spPr>
          </p:pic>
        </mc:Fallback>
      </mc:AlternateContent>
    </p:spTree>
    <p:custDataLst>
      <p:tags r:id="rId1"/>
    </p:custDataLst>
    <p:extLst>
      <p:ext uri="{BB962C8B-B14F-4D97-AF65-F5344CB8AC3E}">
        <p14:creationId xmlns:p14="http://schemas.microsoft.com/office/powerpoint/2010/main" val="205640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79B8A2B-BC5A-42B9-BB3E-153D43E41EF8}"/>
              </a:ext>
            </a:extLst>
          </p:cNvPr>
          <p:cNvSpPr>
            <a:spLocks noGrp="1"/>
          </p:cNvSpPr>
          <p:nvPr>
            <p:ph type="title"/>
          </p:nvPr>
        </p:nvSpPr>
        <p:spPr/>
        <p:txBody>
          <a:bodyPr/>
          <a:lstStyle/>
          <a:p>
            <a:r>
              <a:rPr lang="en-US"/>
              <a:t>XXXCIRCDRV</a:t>
            </a:r>
          </a:p>
        </p:txBody>
      </p:sp>
      <p:sp>
        <p:nvSpPr>
          <p:cNvPr id="12" name="Text Placeholder 11">
            <a:extLst>
              <a:ext uri="{FF2B5EF4-FFF2-40B4-BE49-F238E27FC236}">
                <a16:creationId xmlns:a16="http://schemas.microsoft.com/office/drawing/2014/main" id="{C3DB0CAB-86D4-48E0-8FC7-5878EF0FE813}"/>
              </a:ext>
            </a:extLst>
          </p:cNvPr>
          <p:cNvSpPr>
            <a:spLocks noGrp="1"/>
          </p:cNvSpPr>
          <p:nvPr>
            <p:ph type="body" sz="half" idx="2"/>
          </p:nvPr>
        </p:nvSpPr>
        <p:spPr>
          <a:xfrm>
            <a:off x="655094" y="3428999"/>
            <a:ext cx="3589528" cy="2757311"/>
          </a:xfrm>
        </p:spPr>
        <p:txBody>
          <a:bodyPr>
            <a:normAutofit/>
          </a:bodyPr>
          <a:lstStyle/>
          <a:p>
            <a:r>
              <a:rPr lang="en-US" sz="2400"/>
              <a:t>Limited access to WorkFlows functions – only use to process holds for pick-up at the pseudo library (Drive-up Window or Lockers)</a:t>
            </a:r>
          </a:p>
        </p:txBody>
      </p:sp>
      <p:sp>
        <p:nvSpPr>
          <p:cNvPr id="7" name="Footer Placeholder 6">
            <a:extLst>
              <a:ext uri="{FF2B5EF4-FFF2-40B4-BE49-F238E27FC236}">
                <a16:creationId xmlns:a16="http://schemas.microsoft.com/office/drawing/2014/main" id="{9543624E-2CA8-424C-AAFA-9B86FBBBF9CF}"/>
              </a:ext>
            </a:extLst>
          </p:cNvPr>
          <p:cNvSpPr>
            <a:spLocks noGrp="1"/>
          </p:cNvSpPr>
          <p:nvPr>
            <p:ph type="ftr" sz="quarter" idx="11"/>
          </p:nvPr>
        </p:nvSpPr>
        <p:spPr/>
        <p:txBody>
          <a:bodyPr/>
          <a:lstStyle/>
          <a:p>
            <a:r>
              <a:rPr lang="en-US"/>
              <a:t>SWAN Library Services</a:t>
            </a:r>
          </a:p>
        </p:txBody>
      </p:sp>
      <p:sp>
        <p:nvSpPr>
          <p:cNvPr id="8" name="Slide Number Placeholder 7">
            <a:extLst>
              <a:ext uri="{FF2B5EF4-FFF2-40B4-BE49-F238E27FC236}">
                <a16:creationId xmlns:a16="http://schemas.microsoft.com/office/drawing/2014/main" id="{C36977F6-A4BF-4090-B9F6-3C93D55E74EA}"/>
              </a:ext>
            </a:extLst>
          </p:cNvPr>
          <p:cNvSpPr>
            <a:spLocks noGrp="1"/>
          </p:cNvSpPr>
          <p:nvPr>
            <p:ph type="sldNum" sz="quarter" idx="12"/>
          </p:nvPr>
        </p:nvSpPr>
        <p:spPr/>
        <p:txBody>
          <a:bodyPr/>
          <a:lstStyle/>
          <a:p>
            <a:fld id="{1FAA610F-65FB-4D76-A9F7-0135426F9A2E}" type="slidenum">
              <a:rPr lang="en-US" smtClean="0"/>
              <a:t>15</a:t>
            </a:fld>
            <a:endParaRPr lang="en-US"/>
          </a:p>
        </p:txBody>
      </p:sp>
      <p:sp>
        <p:nvSpPr>
          <p:cNvPr id="9" name="Date Placeholder 8">
            <a:extLst>
              <a:ext uri="{FF2B5EF4-FFF2-40B4-BE49-F238E27FC236}">
                <a16:creationId xmlns:a16="http://schemas.microsoft.com/office/drawing/2014/main" id="{3A2FABA8-0C81-4BBD-8496-3F010A8F3EDD}"/>
              </a:ext>
            </a:extLst>
          </p:cNvPr>
          <p:cNvSpPr>
            <a:spLocks noGrp="1"/>
          </p:cNvSpPr>
          <p:nvPr>
            <p:ph type="dt" sz="half" idx="13"/>
          </p:nvPr>
        </p:nvSpPr>
        <p:spPr/>
        <p:txBody>
          <a:bodyPr/>
          <a:lstStyle/>
          <a:p>
            <a:fld id="{0F5C9A9B-D1AA-4AC1-8FB5-7E3684919E9D}" type="datetime4">
              <a:rPr lang="en-US" smtClean="0"/>
              <a:t>April 27, 2021</a:t>
            </a:fld>
            <a:endParaRPr lang="en-US"/>
          </a:p>
        </p:txBody>
      </p:sp>
      <p:pic>
        <p:nvPicPr>
          <p:cNvPr id="5" name="Picture 4">
            <a:extLst>
              <a:ext uri="{FF2B5EF4-FFF2-40B4-BE49-F238E27FC236}">
                <a16:creationId xmlns:a16="http://schemas.microsoft.com/office/drawing/2014/main" id="{6B286E7A-6CF3-46DA-98C6-5488D6CAE777}"/>
              </a:ext>
            </a:extLst>
          </p:cNvPr>
          <p:cNvPicPr>
            <a:picLocks noChangeAspect="1"/>
          </p:cNvPicPr>
          <p:nvPr/>
        </p:nvPicPr>
        <p:blipFill>
          <a:blip r:embed="rId4"/>
          <a:stretch>
            <a:fillRect/>
          </a:stretch>
        </p:blipFill>
        <p:spPr>
          <a:xfrm>
            <a:off x="5368658" y="716541"/>
            <a:ext cx="6588721" cy="5192905"/>
          </a:xfrm>
          <a:prstGeom prst="rect">
            <a:avLst/>
          </a:prstGeom>
        </p:spPr>
      </p:pic>
    </p:spTree>
    <p:custDataLst>
      <p:tags r:id="rId1"/>
    </p:custDataLst>
    <p:extLst>
      <p:ext uri="{BB962C8B-B14F-4D97-AF65-F5344CB8AC3E}">
        <p14:creationId xmlns:p14="http://schemas.microsoft.com/office/powerpoint/2010/main" val="10980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16B3A3-587F-4676-914A-84E63F35E8F0}"/>
              </a:ext>
            </a:extLst>
          </p:cNvPr>
          <p:cNvSpPr>
            <a:spLocks noGrp="1"/>
          </p:cNvSpPr>
          <p:nvPr>
            <p:ph type="title"/>
          </p:nvPr>
        </p:nvSpPr>
        <p:spPr/>
        <p:txBody>
          <a:bodyPr/>
          <a:lstStyle/>
          <a:p>
            <a:r>
              <a:rPr lang="en-US">
                <a:latin typeface="Source Sans Pro"/>
                <a:ea typeface="Source Sans Pro"/>
              </a:rPr>
              <a:t>Patron Record Purge</a:t>
            </a:r>
            <a:endParaRPr lang="en-US"/>
          </a:p>
        </p:txBody>
      </p:sp>
      <p:sp>
        <p:nvSpPr>
          <p:cNvPr id="2" name="Content Placeholder 1">
            <a:extLst>
              <a:ext uri="{FF2B5EF4-FFF2-40B4-BE49-F238E27FC236}">
                <a16:creationId xmlns:a16="http://schemas.microsoft.com/office/drawing/2014/main" id="{8AF66211-F44B-462A-AC7E-E330659C2B3A}"/>
              </a:ext>
            </a:extLst>
          </p:cNvPr>
          <p:cNvSpPr>
            <a:spLocks noGrp="1"/>
          </p:cNvSpPr>
          <p:nvPr>
            <p:ph sz="half" idx="1"/>
          </p:nvPr>
        </p:nvSpPr>
        <p:spPr/>
        <p:txBody>
          <a:bodyPr vert="horz" lIns="91440" tIns="45720" rIns="91440" bIns="45720" rtlCol="0" anchor="t">
            <a:normAutofit/>
          </a:bodyPr>
          <a:lstStyle/>
          <a:p>
            <a:pPr marL="0" indent="0">
              <a:buNone/>
            </a:pPr>
            <a:r>
              <a:rPr lang="en-US"/>
              <a:t>Purge criteria</a:t>
            </a:r>
          </a:p>
          <a:p>
            <a:r>
              <a:rPr lang="en-US"/>
              <a:t>Last Activity Date (LAD) prior to 1/1/2018</a:t>
            </a:r>
          </a:p>
          <a:p>
            <a:r>
              <a:rPr lang="en-US"/>
              <a:t>Patron records flagged in the 2018 NCOA that have not been verified/updated</a:t>
            </a:r>
          </a:p>
        </p:txBody>
      </p:sp>
      <p:sp>
        <p:nvSpPr>
          <p:cNvPr id="7" name="Content Placeholder 6">
            <a:extLst>
              <a:ext uri="{FF2B5EF4-FFF2-40B4-BE49-F238E27FC236}">
                <a16:creationId xmlns:a16="http://schemas.microsoft.com/office/drawing/2014/main" id="{86F8A17C-B8BF-45D3-8007-2CC6F6E7E1AF}"/>
              </a:ext>
            </a:extLst>
          </p:cNvPr>
          <p:cNvSpPr>
            <a:spLocks noGrp="1"/>
          </p:cNvSpPr>
          <p:nvPr>
            <p:ph sz="half" idx="2"/>
          </p:nvPr>
        </p:nvSpPr>
        <p:spPr/>
        <p:txBody>
          <a:bodyPr/>
          <a:lstStyle/>
          <a:p>
            <a:pPr marL="0" indent="0">
              <a:buNone/>
            </a:pPr>
            <a:r>
              <a:rPr lang="en-US"/>
              <a:t>Bills paid via SWANPURGE</a:t>
            </a:r>
          </a:p>
          <a:p>
            <a:r>
              <a:rPr lang="en-US"/>
              <a:t>Bills associated with bad address/mail returned</a:t>
            </a:r>
          </a:p>
          <a:p>
            <a:r>
              <a:rPr lang="en-US"/>
              <a:t>LAD before 1/1/2018; bills &lt;=$10</a:t>
            </a:r>
          </a:p>
          <a:p>
            <a:r>
              <a:rPr lang="en-US"/>
              <a:t>LAD before 1/1/2011; bills $10.01-$200</a:t>
            </a:r>
          </a:p>
          <a:p>
            <a:r>
              <a:rPr lang="en-US"/>
              <a:t>LAD before 1/1/2011 and Status = Collection</a:t>
            </a:r>
          </a:p>
        </p:txBody>
      </p:sp>
      <p:sp>
        <p:nvSpPr>
          <p:cNvPr id="3" name="Footer Placeholder 2">
            <a:extLst>
              <a:ext uri="{FF2B5EF4-FFF2-40B4-BE49-F238E27FC236}">
                <a16:creationId xmlns:a16="http://schemas.microsoft.com/office/drawing/2014/main" id="{93BC9AB9-E7EA-489A-ACAE-B380475C671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D1563903-75FB-472B-BB54-A02D0ECD8C65}"/>
              </a:ext>
            </a:extLst>
          </p:cNvPr>
          <p:cNvSpPr>
            <a:spLocks noGrp="1"/>
          </p:cNvSpPr>
          <p:nvPr>
            <p:ph type="sldNum" sz="quarter" idx="12"/>
          </p:nvPr>
        </p:nvSpPr>
        <p:spPr/>
        <p:txBody>
          <a:bodyPr/>
          <a:lstStyle/>
          <a:p>
            <a:fld id="{1FAA610F-65FB-4D76-A9F7-0135426F9A2E}" type="slidenum">
              <a:rPr lang="en-US" smtClean="0"/>
              <a:t>16</a:t>
            </a:fld>
            <a:endParaRPr lang="en-US"/>
          </a:p>
        </p:txBody>
      </p:sp>
      <p:sp>
        <p:nvSpPr>
          <p:cNvPr id="6" name="Date Placeholder 5">
            <a:extLst>
              <a:ext uri="{FF2B5EF4-FFF2-40B4-BE49-F238E27FC236}">
                <a16:creationId xmlns:a16="http://schemas.microsoft.com/office/drawing/2014/main" id="{557DF956-0EDC-48EB-9545-EB4EEFA1C828}"/>
              </a:ext>
            </a:extLst>
          </p:cNvPr>
          <p:cNvSpPr>
            <a:spLocks noGrp="1"/>
          </p:cNvSpPr>
          <p:nvPr>
            <p:ph type="dt" sz="half" idx="13"/>
          </p:nvPr>
        </p:nvSpPr>
        <p:spPr/>
        <p:txBody>
          <a:bodyPr/>
          <a:lstStyle/>
          <a:p>
            <a:fld id="{A99684E3-A0FF-49CA-B05E-EC4BBEDCAE69}" type="datetime4">
              <a:rPr lang="en-US" smtClean="0"/>
              <a:t>April 27, 2021</a:t>
            </a:fld>
            <a:endParaRPr lang="en-US"/>
          </a:p>
        </p:txBody>
      </p:sp>
    </p:spTree>
    <p:custDataLst>
      <p:tags r:id="rId1"/>
    </p:custDataLst>
    <p:extLst>
      <p:ext uri="{BB962C8B-B14F-4D97-AF65-F5344CB8AC3E}">
        <p14:creationId xmlns:p14="http://schemas.microsoft.com/office/powerpoint/2010/main" val="1236622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F115-6C9B-4E6A-97CD-7960B9BBD02E}"/>
              </a:ext>
            </a:extLst>
          </p:cNvPr>
          <p:cNvSpPr>
            <a:spLocks noGrp="1"/>
          </p:cNvSpPr>
          <p:nvPr>
            <p:ph type="title"/>
          </p:nvPr>
        </p:nvSpPr>
        <p:spPr/>
        <p:txBody>
          <a:bodyPr/>
          <a:lstStyle/>
          <a:p>
            <a:r>
              <a:rPr lang="en-US"/>
              <a:t>Patron Record Purge Timeline</a:t>
            </a:r>
          </a:p>
        </p:txBody>
      </p:sp>
      <p:sp>
        <p:nvSpPr>
          <p:cNvPr id="5" name="Footer Placeholder 4">
            <a:extLst>
              <a:ext uri="{FF2B5EF4-FFF2-40B4-BE49-F238E27FC236}">
                <a16:creationId xmlns:a16="http://schemas.microsoft.com/office/drawing/2014/main" id="{7131B9B2-26EE-4954-83C0-A7ECD08ACD9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4C4A8C4F-281A-4C4F-A2EF-BA489B39B691}"/>
              </a:ext>
            </a:extLst>
          </p:cNvPr>
          <p:cNvSpPr>
            <a:spLocks noGrp="1"/>
          </p:cNvSpPr>
          <p:nvPr>
            <p:ph type="sldNum" sz="quarter" idx="12"/>
          </p:nvPr>
        </p:nvSpPr>
        <p:spPr/>
        <p:txBody>
          <a:bodyPr/>
          <a:lstStyle/>
          <a:p>
            <a:fld id="{1FAA610F-65FB-4D76-A9F7-0135426F9A2E}" type="slidenum">
              <a:rPr lang="en-US" smtClean="0"/>
              <a:t>17</a:t>
            </a:fld>
            <a:endParaRPr lang="en-US"/>
          </a:p>
        </p:txBody>
      </p:sp>
      <p:sp>
        <p:nvSpPr>
          <p:cNvPr id="7" name="Date Placeholder 6">
            <a:extLst>
              <a:ext uri="{FF2B5EF4-FFF2-40B4-BE49-F238E27FC236}">
                <a16:creationId xmlns:a16="http://schemas.microsoft.com/office/drawing/2014/main" id="{FD2D5210-4B9B-4E9C-8381-F7466FC523CF}"/>
              </a:ext>
            </a:extLst>
          </p:cNvPr>
          <p:cNvSpPr>
            <a:spLocks noGrp="1"/>
          </p:cNvSpPr>
          <p:nvPr>
            <p:ph type="dt" sz="half" idx="13"/>
          </p:nvPr>
        </p:nvSpPr>
        <p:spPr/>
        <p:txBody>
          <a:bodyPr/>
          <a:lstStyle/>
          <a:p>
            <a:fld id="{BE77881E-05EA-445D-A401-3F862F6B3C8C}" type="datetime4">
              <a:rPr lang="en-US" smtClean="0"/>
              <a:t>April 27, 2021</a:t>
            </a:fld>
            <a:endParaRPr lang="en-US"/>
          </a:p>
        </p:txBody>
      </p:sp>
      <p:graphicFrame>
        <p:nvGraphicFramePr>
          <p:cNvPr id="8" name="Diagram 7">
            <a:extLst>
              <a:ext uri="{FF2B5EF4-FFF2-40B4-BE49-F238E27FC236}">
                <a16:creationId xmlns:a16="http://schemas.microsoft.com/office/drawing/2014/main" id="{1D06C5E6-E413-423B-BF9B-AB2DDFE72A0B}"/>
              </a:ext>
            </a:extLst>
          </p:cNvPr>
          <p:cNvGraphicFramePr/>
          <p:nvPr>
            <p:extLst>
              <p:ext uri="{D42A27DB-BD31-4B8C-83A1-F6EECF244321}">
                <p14:modId xmlns:p14="http://schemas.microsoft.com/office/powerpoint/2010/main" val="1414836479"/>
              </p:ext>
            </p:extLst>
          </p:nvPr>
        </p:nvGraphicFramePr>
        <p:xfrm>
          <a:off x="1923473" y="1459345"/>
          <a:ext cx="9430327" cy="4678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Icon&#10;&#10;Description automatically generated">
            <a:extLst>
              <a:ext uri="{FF2B5EF4-FFF2-40B4-BE49-F238E27FC236}">
                <a16:creationId xmlns:a16="http://schemas.microsoft.com/office/drawing/2014/main" id="{1B9E9C91-F0C9-41B8-94CD-B8256A22EB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200" y="1526309"/>
            <a:ext cx="952500" cy="952500"/>
          </a:xfrm>
          <a:prstGeom prst="rect">
            <a:avLst/>
          </a:prstGeom>
        </p:spPr>
      </p:pic>
      <p:pic>
        <p:nvPicPr>
          <p:cNvPr id="11" name="Picture 10" descr="Icon&#10;&#10;Description automatically generated">
            <a:extLst>
              <a:ext uri="{FF2B5EF4-FFF2-40B4-BE49-F238E27FC236}">
                <a16:creationId xmlns:a16="http://schemas.microsoft.com/office/drawing/2014/main" id="{9D1B7ACA-168D-4288-A7C2-85AF8D613C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200" y="3926324"/>
            <a:ext cx="952500" cy="952500"/>
          </a:xfrm>
          <a:prstGeom prst="rect">
            <a:avLst/>
          </a:prstGeom>
        </p:spPr>
      </p:pic>
      <p:pic>
        <p:nvPicPr>
          <p:cNvPr id="12" name="Picture 11" descr="Icon&#10;&#10;Description automatically generated">
            <a:extLst>
              <a:ext uri="{FF2B5EF4-FFF2-40B4-BE49-F238E27FC236}">
                <a16:creationId xmlns:a16="http://schemas.microsoft.com/office/drawing/2014/main" id="{D042523B-50E2-415E-AC7D-635EA287B2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824" y="5160825"/>
            <a:ext cx="952500" cy="952500"/>
          </a:xfrm>
          <a:prstGeom prst="rect">
            <a:avLst/>
          </a:prstGeom>
        </p:spPr>
      </p:pic>
      <p:pic>
        <p:nvPicPr>
          <p:cNvPr id="13" name="Picture 12">
            <a:extLst>
              <a:ext uri="{FF2B5EF4-FFF2-40B4-BE49-F238E27FC236}">
                <a16:creationId xmlns:a16="http://schemas.microsoft.com/office/drawing/2014/main" id="{81A4F76D-7AC7-46B8-8D60-DE8EB9433CD4}"/>
              </a:ext>
            </a:extLst>
          </p:cNvPr>
          <p:cNvPicPr>
            <a:picLocks noChangeAspect="1"/>
          </p:cNvPicPr>
          <p:nvPr/>
        </p:nvPicPr>
        <p:blipFill>
          <a:blip r:embed="rId10">
            <a:duotone>
              <a:schemeClr val="accent3">
                <a:shade val="45000"/>
                <a:satMod val="135000"/>
              </a:schemeClr>
              <a:prstClr val="white"/>
            </a:duotone>
          </a:blip>
          <a:stretch>
            <a:fillRect/>
          </a:stretch>
        </p:blipFill>
        <p:spPr>
          <a:xfrm>
            <a:off x="772100" y="2673274"/>
            <a:ext cx="1074016" cy="1074016"/>
          </a:xfrm>
          <a:prstGeom prst="rect">
            <a:avLst/>
          </a:prstGeom>
        </p:spPr>
      </p:pic>
    </p:spTree>
    <p:custDataLst>
      <p:tags r:id="rId1"/>
    </p:custDataLst>
    <p:extLst>
      <p:ext uri="{BB962C8B-B14F-4D97-AF65-F5344CB8AC3E}">
        <p14:creationId xmlns:p14="http://schemas.microsoft.com/office/powerpoint/2010/main" val="132298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44F2-85EF-42B1-8F6A-3BEF3E3BAA71}"/>
              </a:ext>
            </a:extLst>
          </p:cNvPr>
          <p:cNvSpPr>
            <a:spLocks noGrp="1"/>
          </p:cNvSpPr>
          <p:nvPr>
            <p:ph type="title"/>
          </p:nvPr>
        </p:nvSpPr>
        <p:spPr/>
        <p:txBody>
          <a:bodyPr/>
          <a:lstStyle/>
          <a:p>
            <a:r>
              <a:rPr lang="en-US"/>
              <a:t>National Change of Address (NCOA)</a:t>
            </a:r>
          </a:p>
        </p:txBody>
      </p:sp>
      <p:sp>
        <p:nvSpPr>
          <p:cNvPr id="3" name="Content Placeholder 2">
            <a:extLst>
              <a:ext uri="{FF2B5EF4-FFF2-40B4-BE49-F238E27FC236}">
                <a16:creationId xmlns:a16="http://schemas.microsoft.com/office/drawing/2014/main" id="{EA0CF056-138F-4EAC-85E7-B9DEF272FE78}"/>
              </a:ext>
            </a:extLst>
          </p:cNvPr>
          <p:cNvSpPr>
            <a:spLocks noGrp="1"/>
          </p:cNvSpPr>
          <p:nvPr>
            <p:ph sz="half" idx="1"/>
          </p:nvPr>
        </p:nvSpPr>
        <p:spPr>
          <a:xfrm>
            <a:off x="838200" y="1825625"/>
            <a:ext cx="5181600" cy="4503755"/>
          </a:xfrm>
        </p:spPr>
        <p:txBody>
          <a:bodyPr>
            <a:normAutofit lnSpcReduction="10000"/>
          </a:bodyPr>
          <a:lstStyle/>
          <a:p>
            <a:pPr marL="0" indent="0">
              <a:buNone/>
            </a:pPr>
            <a:r>
              <a:rPr lang="en-US"/>
              <a:t>Who submitted?</a:t>
            </a:r>
          </a:p>
          <a:p>
            <a:r>
              <a:rPr lang="en-US"/>
              <a:t>Public library patrons only</a:t>
            </a:r>
          </a:p>
          <a:p>
            <a:r>
              <a:rPr lang="en-US"/>
              <a:t>First address in patron record, if using PO box, indicate as secondary address and mark as primary contact</a:t>
            </a:r>
          </a:p>
          <a:p>
            <a:endParaRPr lang="en-US"/>
          </a:p>
          <a:p>
            <a:pPr marL="0" indent="0">
              <a:buNone/>
            </a:pPr>
            <a:r>
              <a:rPr lang="en-US"/>
              <a:t>Geo-location </a:t>
            </a:r>
          </a:p>
          <a:p>
            <a:r>
              <a:rPr lang="en-US"/>
              <a:t>Patrons active after 1/1/2020 will receive geo-location longitude/latitude</a:t>
            </a:r>
          </a:p>
          <a:p>
            <a:pPr marL="0" indent="0">
              <a:buNone/>
            </a:pPr>
            <a:endParaRPr lang="en-US"/>
          </a:p>
        </p:txBody>
      </p:sp>
      <p:sp>
        <p:nvSpPr>
          <p:cNvPr id="4" name="Content Placeholder 3">
            <a:extLst>
              <a:ext uri="{FF2B5EF4-FFF2-40B4-BE49-F238E27FC236}">
                <a16:creationId xmlns:a16="http://schemas.microsoft.com/office/drawing/2014/main" id="{4D1344E5-87E4-46B1-B994-9D3B994078BA}"/>
              </a:ext>
            </a:extLst>
          </p:cNvPr>
          <p:cNvSpPr>
            <a:spLocks noGrp="1"/>
          </p:cNvSpPr>
          <p:nvPr>
            <p:ph sz="half" idx="2"/>
          </p:nvPr>
        </p:nvSpPr>
        <p:spPr>
          <a:xfrm>
            <a:off x="6172200" y="1825625"/>
            <a:ext cx="5181600" cy="4667250"/>
          </a:xfrm>
        </p:spPr>
        <p:txBody>
          <a:bodyPr>
            <a:normAutofit lnSpcReduction="10000"/>
          </a:bodyPr>
          <a:lstStyle/>
          <a:p>
            <a:pPr marL="0" indent="0">
              <a:buNone/>
            </a:pPr>
            <a:r>
              <a:rPr lang="en-US"/>
              <a:t>Record update actions</a:t>
            </a:r>
          </a:p>
          <a:p>
            <a:r>
              <a:rPr lang="en-US"/>
              <a:t>Replace first address in patron record</a:t>
            </a:r>
          </a:p>
          <a:p>
            <a:r>
              <a:rPr lang="en-US"/>
              <a:t>Add a note NCOA 2021 – Previous address</a:t>
            </a:r>
          </a:p>
          <a:p>
            <a:r>
              <a:rPr lang="en-US"/>
              <a:t>Report changed report for review and outreach</a:t>
            </a:r>
          </a:p>
          <a:p>
            <a:r>
              <a:rPr lang="en-US"/>
              <a:t>No change in patron status</a:t>
            </a:r>
          </a:p>
          <a:p>
            <a:r>
              <a:rPr lang="en-US"/>
              <a:t>90-day post update, remaining with NCOA 2021 notes, status updated to BADADDRESS</a:t>
            </a:r>
          </a:p>
        </p:txBody>
      </p:sp>
      <p:sp>
        <p:nvSpPr>
          <p:cNvPr id="5" name="Footer Placeholder 4">
            <a:extLst>
              <a:ext uri="{FF2B5EF4-FFF2-40B4-BE49-F238E27FC236}">
                <a16:creationId xmlns:a16="http://schemas.microsoft.com/office/drawing/2014/main" id="{4CF8464F-6128-40EA-8CF4-61C7F066DE2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292F129-672D-48A4-B604-5AF863AB748B}"/>
              </a:ext>
            </a:extLst>
          </p:cNvPr>
          <p:cNvSpPr>
            <a:spLocks noGrp="1"/>
          </p:cNvSpPr>
          <p:nvPr>
            <p:ph type="sldNum" sz="quarter" idx="12"/>
          </p:nvPr>
        </p:nvSpPr>
        <p:spPr/>
        <p:txBody>
          <a:bodyPr/>
          <a:lstStyle/>
          <a:p>
            <a:fld id="{1FAA610F-65FB-4D76-A9F7-0135426F9A2E}" type="slidenum">
              <a:rPr lang="en-US" smtClean="0"/>
              <a:t>18</a:t>
            </a:fld>
            <a:endParaRPr lang="en-US"/>
          </a:p>
        </p:txBody>
      </p:sp>
      <p:sp>
        <p:nvSpPr>
          <p:cNvPr id="7" name="Date Placeholder 6">
            <a:extLst>
              <a:ext uri="{FF2B5EF4-FFF2-40B4-BE49-F238E27FC236}">
                <a16:creationId xmlns:a16="http://schemas.microsoft.com/office/drawing/2014/main" id="{CF170B8C-B9B1-40B9-88A0-1E6AEE354C11}"/>
              </a:ext>
            </a:extLst>
          </p:cNvPr>
          <p:cNvSpPr>
            <a:spLocks noGrp="1"/>
          </p:cNvSpPr>
          <p:nvPr>
            <p:ph type="dt" sz="half" idx="13"/>
          </p:nvPr>
        </p:nvSpPr>
        <p:spPr/>
        <p:txBody>
          <a:bodyPr/>
          <a:lstStyle/>
          <a:p>
            <a:fld id="{BE77881E-05EA-445D-A401-3F862F6B3C8C}" type="datetime4">
              <a:rPr lang="en-US" smtClean="0"/>
              <a:t>April 27, 2021</a:t>
            </a:fld>
            <a:endParaRPr lang="en-US"/>
          </a:p>
        </p:txBody>
      </p:sp>
    </p:spTree>
    <p:custDataLst>
      <p:tags r:id="rId1"/>
    </p:custDataLst>
    <p:extLst>
      <p:ext uri="{BB962C8B-B14F-4D97-AF65-F5344CB8AC3E}">
        <p14:creationId xmlns:p14="http://schemas.microsoft.com/office/powerpoint/2010/main" val="261560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7D25-34C0-4BB7-8C0C-1C27A2D1C6CB}"/>
              </a:ext>
            </a:extLst>
          </p:cNvPr>
          <p:cNvSpPr>
            <a:spLocks noGrp="1"/>
          </p:cNvSpPr>
          <p:nvPr>
            <p:ph type="title"/>
          </p:nvPr>
        </p:nvSpPr>
        <p:spPr/>
        <p:txBody>
          <a:bodyPr/>
          <a:lstStyle/>
          <a:p>
            <a:r>
              <a:rPr lang="en-US"/>
              <a:t>Weekly processing of inactive accounts</a:t>
            </a:r>
          </a:p>
        </p:txBody>
      </p:sp>
      <p:sp>
        <p:nvSpPr>
          <p:cNvPr id="3" name="Content Placeholder 2">
            <a:extLst>
              <a:ext uri="{FF2B5EF4-FFF2-40B4-BE49-F238E27FC236}">
                <a16:creationId xmlns:a16="http://schemas.microsoft.com/office/drawing/2014/main" id="{BEB34803-58F3-46D4-9952-328A2A762B01}"/>
              </a:ext>
            </a:extLst>
          </p:cNvPr>
          <p:cNvSpPr>
            <a:spLocks noGrp="1"/>
          </p:cNvSpPr>
          <p:nvPr>
            <p:ph sz="half" idx="1"/>
          </p:nvPr>
        </p:nvSpPr>
        <p:spPr/>
        <p:txBody>
          <a:bodyPr>
            <a:normAutofit/>
          </a:bodyPr>
          <a:lstStyle/>
          <a:p>
            <a:r>
              <a:rPr lang="en-US"/>
              <a:t>Starting July 2021 perform weekly patron maintenance/record removal of inactive accounts 3+ years.</a:t>
            </a:r>
          </a:p>
          <a:p>
            <a:r>
              <a:rPr lang="en-US"/>
              <a:t>Move from annual process to ongoing patron management of inactive accounts.</a:t>
            </a:r>
          </a:p>
          <a:p>
            <a:r>
              <a:rPr lang="en-US"/>
              <a:t>Provide reports and assistance in automating notification of patrons turning 18.</a:t>
            </a:r>
          </a:p>
        </p:txBody>
      </p:sp>
      <p:sp>
        <p:nvSpPr>
          <p:cNvPr id="4" name="Content Placeholder 3">
            <a:extLst>
              <a:ext uri="{FF2B5EF4-FFF2-40B4-BE49-F238E27FC236}">
                <a16:creationId xmlns:a16="http://schemas.microsoft.com/office/drawing/2014/main" id="{D497A9B3-9DCE-4126-BC2A-D069967F3F6E}"/>
              </a:ext>
            </a:extLst>
          </p:cNvPr>
          <p:cNvSpPr>
            <a:spLocks noGrp="1"/>
          </p:cNvSpPr>
          <p:nvPr>
            <p:ph sz="half" idx="2"/>
          </p:nvPr>
        </p:nvSpPr>
        <p:spPr/>
        <p:txBody>
          <a:bodyPr>
            <a:normAutofit/>
          </a:bodyPr>
          <a:lstStyle/>
          <a:p>
            <a:pPr marL="0" indent="0">
              <a:buNone/>
            </a:pPr>
            <a:r>
              <a:rPr lang="en-US"/>
              <a:t>Benefits:</a:t>
            </a:r>
          </a:p>
          <a:p>
            <a:r>
              <a:rPr lang="en-US"/>
              <a:t>Eliminate dramatic patron record count changes – keep consistent counts.</a:t>
            </a:r>
          </a:p>
          <a:p>
            <a:r>
              <a:rPr lang="en-US"/>
              <a:t>Reduce personal information stored on inactive users.</a:t>
            </a:r>
          </a:p>
          <a:p>
            <a:r>
              <a:rPr lang="en-US"/>
              <a:t>Focus on proactive communication, outreach, and resolution of billing.</a:t>
            </a:r>
          </a:p>
        </p:txBody>
      </p:sp>
      <p:sp>
        <p:nvSpPr>
          <p:cNvPr id="5" name="Footer Placeholder 4">
            <a:extLst>
              <a:ext uri="{FF2B5EF4-FFF2-40B4-BE49-F238E27FC236}">
                <a16:creationId xmlns:a16="http://schemas.microsoft.com/office/drawing/2014/main" id="{00FB3BF0-97D7-4499-BE42-E0C6FCFA6C4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B532066C-62FA-4301-B4BF-A4480519216B}"/>
              </a:ext>
            </a:extLst>
          </p:cNvPr>
          <p:cNvSpPr>
            <a:spLocks noGrp="1"/>
          </p:cNvSpPr>
          <p:nvPr>
            <p:ph type="sldNum" sz="quarter" idx="12"/>
          </p:nvPr>
        </p:nvSpPr>
        <p:spPr/>
        <p:txBody>
          <a:bodyPr/>
          <a:lstStyle/>
          <a:p>
            <a:fld id="{1FAA610F-65FB-4D76-A9F7-0135426F9A2E}" type="slidenum">
              <a:rPr lang="en-US" smtClean="0"/>
              <a:t>19</a:t>
            </a:fld>
            <a:endParaRPr lang="en-US"/>
          </a:p>
        </p:txBody>
      </p:sp>
      <p:sp>
        <p:nvSpPr>
          <p:cNvPr id="7" name="Date Placeholder 6">
            <a:extLst>
              <a:ext uri="{FF2B5EF4-FFF2-40B4-BE49-F238E27FC236}">
                <a16:creationId xmlns:a16="http://schemas.microsoft.com/office/drawing/2014/main" id="{BB9F3F69-5274-4CD3-922E-9651214BAA73}"/>
              </a:ext>
            </a:extLst>
          </p:cNvPr>
          <p:cNvSpPr>
            <a:spLocks noGrp="1"/>
          </p:cNvSpPr>
          <p:nvPr>
            <p:ph type="dt" sz="half" idx="13"/>
          </p:nvPr>
        </p:nvSpPr>
        <p:spPr/>
        <p:txBody>
          <a:bodyPr/>
          <a:lstStyle/>
          <a:p>
            <a:fld id="{BE77881E-05EA-445D-A401-3F862F6B3C8C}" type="datetime4">
              <a:rPr lang="en-US" smtClean="0"/>
              <a:t>April 27, 2021</a:t>
            </a:fld>
            <a:endParaRPr lang="en-US"/>
          </a:p>
        </p:txBody>
      </p:sp>
    </p:spTree>
    <p:custDataLst>
      <p:tags r:id="rId1"/>
    </p:custDataLst>
    <p:extLst>
      <p:ext uri="{BB962C8B-B14F-4D97-AF65-F5344CB8AC3E}">
        <p14:creationId xmlns:p14="http://schemas.microsoft.com/office/powerpoint/2010/main" val="21269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4173-3411-44FE-B0D6-C6F45E844C26}"/>
              </a:ext>
            </a:extLst>
          </p:cNvPr>
          <p:cNvSpPr>
            <a:spLocks noGrp="1"/>
          </p:cNvSpPr>
          <p:nvPr>
            <p:ph type="title"/>
          </p:nvPr>
        </p:nvSpPr>
        <p:spPr>
          <a:xfrm>
            <a:off x="896863" y="599213"/>
            <a:ext cx="6586491" cy="776826"/>
          </a:xfrm>
        </p:spPr>
        <p:txBody>
          <a:bodyPr anchor="b">
            <a:normAutofit/>
          </a:bodyPr>
          <a:lstStyle/>
          <a:p>
            <a:r>
              <a:rPr lang="en-US"/>
              <a:t>Agenda</a:t>
            </a:r>
          </a:p>
        </p:txBody>
      </p:sp>
      <p:sp>
        <p:nvSpPr>
          <p:cNvPr id="3" name="Content Placeholder 2">
            <a:extLst>
              <a:ext uri="{FF2B5EF4-FFF2-40B4-BE49-F238E27FC236}">
                <a16:creationId xmlns:a16="http://schemas.microsoft.com/office/drawing/2014/main" id="{19751751-5B06-4B52-BA6C-B90002F744DE}"/>
              </a:ext>
            </a:extLst>
          </p:cNvPr>
          <p:cNvSpPr>
            <a:spLocks noGrp="1"/>
          </p:cNvSpPr>
          <p:nvPr>
            <p:ph idx="1"/>
          </p:nvPr>
        </p:nvSpPr>
        <p:spPr>
          <a:xfrm>
            <a:off x="838200" y="1633491"/>
            <a:ext cx="4950041" cy="4722859"/>
          </a:xfrm>
        </p:spPr>
        <p:txBody>
          <a:bodyPr vert="horz" lIns="91440" tIns="45720" rIns="91440" bIns="45720" rtlCol="0" anchor="t">
            <a:normAutofit/>
          </a:bodyPr>
          <a:lstStyle/>
          <a:p>
            <a:r>
              <a:rPr lang="en-US">
                <a:cs typeface="Calibri"/>
              </a:rPr>
              <a:t>Quarantine &amp; grace period reset</a:t>
            </a:r>
          </a:p>
          <a:p>
            <a:r>
              <a:rPr lang="en-US"/>
              <a:t>Fine Free decisions and numbers</a:t>
            </a:r>
          </a:p>
          <a:p>
            <a:r>
              <a:rPr lang="en-US">
                <a:ea typeface="Source Sans Pro"/>
              </a:rPr>
              <a:t>Processing fee</a:t>
            </a:r>
          </a:p>
          <a:p>
            <a:r>
              <a:rPr lang="en-US">
                <a:ea typeface="+mn-lt"/>
                <a:cs typeface="+mn-lt"/>
              </a:rPr>
              <a:t>URLs in notices</a:t>
            </a:r>
            <a:endParaRPr lang="en-US">
              <a:cs typeface="Calibri"/>
            </a:endParaRPr>
          </a:p>
          <a:p>
            <a:r>
              <a:rPr lang="en-US">
                <a:cs typeface="Calibri"/>
              </a:rPr>
              <a:t>Locker &amp; drive-up pickup options (pseudo libraries)</a:t>
            </a:r>
            <a:endParaRPr lang="en-US">
              <a:ea typeface="Source Sans Pro"/>
              <a:cs typeface="Calibri"/>
            </a:endParaRPr>
          </a:p>
          <a:p>
            <a:r>
              <a:rPr lang="en-US">
                <a:ea typeface="Source Sans Pro"/>
                <a:cs typeface="Calibri"/>
              </a:rPr>
              <a:t>Patron record purge &amp; NCOA</a:t>
            </a:r>
            <a:endParaRPr lang="en-US">
              <a:cs typeface="Calibri"/>
            </a:endParaRPr>
          </a:p>
        </p:txBody>
      </p:sp>
      <p:sp>
        <p:nvSpPr>
          <p:cNvPr id="4" name="Slide Number Placeholder 3">
            <a:extLst>
              <a:ext uri="{FF2B5EF4-FFF2-40B4-BE49-F238E27FC236}">
                <a16:creationId xmlns:a16="http://schemas.microsoft.com/office/drawing/2014/main" id="{24265D4B-4CFC-4DDE-B988-75246721A96B}"/>
              </a:ext>
            </a:extLst>
          </p:cNvPr>
          <p:cNvSpPr>
            <a:spLocks noGrp="1"/>
          </p:cNvSpPr>
          <p:nvPr>
            <p:ph type="sldNum" sz="quarter" idx="12"/>
          </p:nvPr>
        </p:nvSpPr>
        <p:spPr>
          <a:xfrm>
            <a:off x="10167042" y="6356350"/>
            <a:ext cx="1186758" cy="365125"/>
          </a:xfrm>
        </p:spPr>
        <p:txBody>
          <a:bodyPr>
            <a:normAutofit/>
          </a:bodyPr>
          <a:lstStyle/>
          <a:p>
            <a:pPr>
              <a:spcAft>
                <a:spcPts val="600"/>
              </a:spcAft>
            </a:pPr>
            <a:fld id="{B2E8E252-A4C9-4825-B6A7-DD4A52002440}" type="slidenum">
              <a:rPr lang="en-US" smtClean="0"/>
              <a:pPr>
                <a:spcAft>
                  <a:spcPts val="600"/>
                </a:spcAft>
              </a:pPr>
              <a:t>2</a:t>
            </a:fld>
            <a:endParaRPr lang="en-US"/>
          </a:p>
        </p:txBody>
      </p:sp>
      <p:sp>
        <p:nvSpPr>
          <p:cNvPr id="5" name="Content Placeholder 2">
            <a:extLst>
              <a:ext uri="{FF2B5EF4-FFF2-40B4-BE49-F238E27FC236}">
                <a16:creationId xmlns:a16="http://schemas.microsoft.com/office/drawing/2014/main" id="{FA989C35-7B94-4B01-8BF7-2A2D21059F2B}"/>
              </a:ext>
            </a:extLst>
          </p:cNvPr>
          <p:cNvSpPr txBox="1">
            <a:spLocks/>
          </p:cNvSpPr>
          <p:nvPr/>
        </p:nvSpPr>
        <p:spPr>
          <a:xfrm>
            <a:off x="6096000" y="1626093"/>
            <a:ext cx="4950041" cy="47228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Source Sans Pro"/>
                <a:cs typeface="Calibri"/>
              </a:rPr>
              <a:t>Explore More Illinois</a:t>
            </a:r>
          </a:p>
          <a:p>
            <a:r>
              <a:rPr lang="en-US">
                <a:ea typeface="Source Sans Pro"/>
                <a:cs typeface="Calibri"/>
              </a:rPr>
              <a:t>Dialer pilot</a:t>
            </a:r>
          </a:p>
          <a:p>
            <a:r>
              <a:rPr lang="en-US">
                <a:ea typeface="Source Sans Pro"/>
                <a:cs typeface="Calibri"/>
              </a:rPr>
              <a:t>Support site &amp; OTRS migration</a:t>
            </a:r>
            <a:endParaRPr lang="en-US">
              <a:cs typeface="Calibri"/>
            </a:endParaRPr>
          </a:p>
          <a:p>
            <a:r>
              <a:rPr lang="en-US">
                <a:cs typeface="Calibri"/>
              </a:rPr>
              <a:t>Interactive trainings for staff</a:t>
            </a:r>
            <a:endParaRPr lang="en-US" sz="2400">
              <a:ea typeface="Source Sans Pro"/>
              <a:cs typeface="Calibri"/>
            </a:endParaRPr>
          </a:p>
          <a:p>
            <a:r>
              <a:rPr lang="en-US">
                <a:cs typeface="Calibri"/>
              </a:rPr>
              <a:t>E-resources updates</a:t>
            </a:r>
            <a:endParaRPr lang="en-US">
              <a:ea typeface="Source Sans Pro"/>
              <a:cs typeface="Calibri"/>
            </a:endParaRPr>
          </a:p>
          <a:p>
            <a:r>
              <a:rPr lang="en-US">
                <a:ea typeface="Source Sans Pro"/>
                <a:cs typeface="Calibri"/>
              </a:rPr>
              <a:t>Statistics</a:t>
            </a:r>
          </a:p>
          <a:p>
            <a:r>
              <a:rPr lang="en-US">
                <a:cs typeface="Calibri"/>
              </a:rPr>
              <a:t>Upcoming Events &amp; Meetings</a:t>
            </a:r>
            <a:endParaRPr lang="en-US">
              <a:ea typeface="Source Sans Pro"/>
              <a:cs typeface="Calibri"/>
            </a:endParaRPr>
          </a:p>
        </p:txBody>
      </p:sp>
    </p:spTree>
    <p:custDataLst>
      <p:tags r:id="rId1"/>
    </p:custDataLst>
    <p:extLst>
      <p:ext uri="{BB962C8B-B14F-4D97-AF65-F5344CB8AC3E}">
        <p14:creationId xmlns:p14="http://schemas.microsoft.com/office/powerpoint/2010/main" val="16090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F115-6C9B-4E6A-97CD-7960B9BBD02E}"/>
              </a:ext>
            </a:extLst>
          </p:cNvPr>
          <p:cNvSpPr>
            <a:spLocks noGrp="1"/>
          </p:cNvSpPr>
          <p:nvPr>
            <p:ph type="title"/>
          </p:nvPr>
        </p:nvSpPr>
        <p:spPr/>
        <p:txBody>
          <a:bodyPr/>
          <a:lstStyle/>
          <a:p>
            <a:r>
              <a:rPr lang="en-US"/>
              <a:t>NCOA Timeline</a:t>
            </a:r>
          </a:p>
        </p:txBody>
      </p:sp>
      <p:sp>
        <p:nvSpPr>
          <p:cNvPr id="5" name="Footer Placeholder 4">
            <a:extLst>
              <a:ext uri="{FF2B5EF4-FFF2-40B4-BE49-F238E27FC236}">
                <a16:creationId xmlns:a16="http://schemas.microsoft.com/office/drawing/2014/main" id="{7131B9B2-26EE-4954-83C0-A7ECD08ACD9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4C4A8C4F-281A-4C4F-A2EF-BA489B39B691}"/>
              </a:ext>
            </a:extLst>
          </p:cNvPr>
          <p:cNvSpPr>
            <a:spLocks noGrp="1"/>
          </p:cNvSpPr>
          <p:nvPr>
            <p:ph type="sldNum" sz="quarter" idx="12"/>
          </p:nvPr>
        </p:nvSpPr>
        <p:spPr/>
        <p:txBody>
          <a:bodyPr/>
          <a:lstStyle/>
          <a:p>
            <a:fld id="{1FAA610F-65FB-4D76-A9F7-0135426F9A2E}" type="slidenum">
              <a:rPr lang="en-US" smtClean="0"/>
              <a:t>20</a:t>
            </a:fld>
            <a:endParaRPr lang="en-US"/>
          </a:p>
        </p:txBody>
      </p:sp>
      <p:sp>
        <p:nvSpPr>
          <p:cNvPr id="7" name="Date Placeholder 6">
            <a:extLst>
              <a:ext uri="{FF2B5EF4-FFF2-40B4-BE49-F238E27FC236}">
                <a16:creationId xmlns:a16="http://schemas.microsoft.com/office/drawing/2014/main" id="{FD2D5210-4B9B-4E9C-8381-F7466FC523CF}"/>
              </a:ext>
            </a:extLst>
          </p:cNvPr>
          <p:cNvSpPr>
            <a:spLocks noGrp="1"/>
          </p:cNvSpPr>
          <p:nvPr>
            <p:ph type="dt" sz="half" idx="13"/>
          </p:nvPr>
        </p:nvSpPr>
        <p:spPr/>
        <p:txBody>
          <a:bodyPr/>
          <a:lstStyle/>
          <a:p>
            <a:fld id="{BE77881E-05EA-445D-A401-3F862F6B3C8C}" type="datetime4">
              <a:rPr lang="en-US" smtClean="0"/>
              <a:t>April 27, 2021</a:t>
            </a:fld>
            <a:endParaRPr lang="en-US"/>
          </a:p>
        </p:txBody>
      </p:sp>
      <p:graphicFrame>
        <p:nvGraphicFramePr>
          <p:cNvPr id="8" name="Diagram 7">
            <a:extLst>
              <a:ext uri="{FF2B5EF4-FFF2-40B4-BE49-F238E27FC236}">
                <a16:creationId xmlns:a16="http://schemas.microsoft.com/office/drawing/2014/main" id="{1D06C5E6-E413-423B-BF9B-AB2DDFE72A0B}"/>
              </a:ext>
            </a:extLst>
          </p:cNvPr>
          <p:cNvGraphicFramePr/>
          <p:nvPr>
            <p:extLst>
              <p:ext uri="{D42A27DB-BD31-4B8C-83A1-F6EECF244321}">
                <p14:modId xmlns:p14="http://schemas.microsoft.com/office/powerpoint/2010/main" val="643378075"/>
              </p:ext>
            </p:extLst>
          </p:nvPr>
        </p:nvGraphicFramePr>
        <p:xfrm>
          <a:off x="1923473" y="1459345"/>
          <a:ext cx="9430327" cy="4678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Icon&#10;&#10;Description automatically generated">
            <a:extLst>
              <a:ext uri="{FF2B5EF4-FFF2-40B4-BE49-F238E27FC236}">
                <a16:creationId xmlns:a16="http://schemas.microsoft.com/office/drawing/2014/main" id="{1B9E9C91-F0C9-41B8-94CD-B8256A22EB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067" y="1526309"/>
            <a:ext cx="773540" cy="773540"/>
          </a:xfrm>
          <a:prstGeom prst="rect">
            <a:avLst/>
          </a:prstGeom>
        </p:spPr>
      </p:pic>
      <p:pic>
        <p:nvPicPr>
          <p:cNvPr id="11" name="Picture 10" descr="Icon&#10;&#10;Description automatically generated">
            <a:extLst>
              <a:ext uri="{FF2B5EF4-FFF2-40B4-BE49-F238E27FC236}">
                <a16:creationId xmlns:a16="http://schemas.microsoft.com/office/drawing/2014/main" id="{9D1B7ACA-168D-4288-A7C2-85AF8D613C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067" y="3452588"/>
            <a:ext cx="773540" cy="773540"/>
          </a:xfrm>
          <a:prstGeom prst="rect">
            <a:avLst/>
          </a:prstGeom>
        </p:spPr>
      </p:pic>
      <p:pic>
        <p:nvPicPr>
          <p:cNvPr id="12" name="Picture 11" descr="Icon&#10;&#10;Description automatically generated">
            <a:extLst>
              <a:ext uri="{FF2B5EF4-FFF2-40B4-BE49-F238E27FC236}">
                <a16:creationId xmlns:a16="http://schemas.microsoft.com/office/drawing/2014/main" id="{D042523B-50E2-415E-AC7D-635EA287B2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067" y="4390433"/>
            <a:ext cx="773540" cy="773540"/>
          </a:xfrm>
          <a:prstGeom prst="rect">
            <a:avLst/>
          </a:prstGeom>
        </p:spPr>
      </p:pic>
      <p:pic>
        <p:nvPicPr>
          <p:cNvPr id="13" name="Picture 12">
            <a:extLst>
              <a:ext uri="{FF2B5EF4-FFF2-40B4-BE49-F238E27FC236}">
                <a16:creationId xmlns:a16="http://schemas.microsoft.com/office/drawing/2014/main" id="{81A4F76D-7AC7-46B8-8D60-DE8EB9433CD4}"/>
              </a:ext>
            </a:extLst>
          </p:cNvPr>
          <p:cNvPicPr>
            <a:picLocks noChangeAspect="1"/>
          </p:cNvPicPr>
          <p:nvPr/>
        </p:nvPicPr>
        <p:blipFill>
          <a:blip r:embed="rId10">
            <a:duotone>
              <a:schemeClr val="accent3">
                <a:shade val="45000"/>
                <a:satMod val="135000"/>
              </a:schemeClr>
              <a:prstClr val="white"/>
            </a:duotone>
          </a:blip>
          <a:stretch>
            <a:fillRect/>
          </a:stretch>
        </p:blipFill>
        <p:spPr>
          <a:xfrm>
            <a:off x="943478" y="2464154"/>
            <a:ext cx="824129" cy="824129"/>
          </a:xfrm>
          <a:prstGeom prst="rect">
            <a:avLst/>
          </a:prstGeom>
        </p:spPr>
      </p:pic>
      <p:pic>
        <p:nvPicPr>
          <p:cNvPr id="14" name="Picture 13" descr="Icon&#10;&#10;Description automatically generated">
            <a:extLst>
              <a:ext uri="{FF2B5EF4-FFF2-40B4-BE49-F238E27FC236}">
                <a16:creationId xmlns:a16="http://schemas.microsoft.com/office/drawing/2014/main" id="{9DC104FE-E8FE-4182-A74F-95CC996C8E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067" y="5328279"/>
            <a:ext cx="773540" cy="773540"/>
          </a:xfrm>
          <a:prstGeom prst="rect">
            <a:avLst/>
          </a:prstGeom>
        </p:spPr>
      </p:pic>
    </p:spTree>
    <p:custDataLst>
      <p:tags r:id="rId1"/>
    </p:custDataLst>
    <p:extLst>
      <p:ext uri="{BB962C8B-B14F-4D97-AF65-F5344CB8AC3E}">
        <p14:creationId xmlns:p14="http://schemas.microsoft.com/office/powerpoint/2010/main" val="319638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067C-8774-4F32-BF33-D51372BCA813}"/>
              </a:ext>
            </a:extLst>
          </p:cNvPr>
          <p:cNvSpPr>
            <a:spLocks noGrp="1"/>
          </p:cNvSpPr>
          <p:nvPr>
            <p:ph type="title"/>
          </p:nvPr>
        </p:nvSpPr>
        <p:spPr/>
        <p:txBody>
          <a:bodyPr/>
          <a:lstStyle/>
          <a:p>
            <a:r>
              <a:rPr lang="en-US"/>
              <a:t>Explore More Illinois</a:t>
            </a:r>
          </a:p>
        </p:txBody>
      </p:sp>
      <p:sp>
        <p:nvSpPr>
          <p:cNvPr id="3" name="Content Placeholder 2">
            <a:extLst>
              <a:ext uri="{FF2B5EF4-FFF2-40B4-BE49-F238E27FC236}">
                <a16:creationId xmlns:a16="http://schemas.microsoft.com/office/drawing/2014/main" id="{35AD6BD4-79D7-4C4F-B3AF-D406ACEF1890}"/>
              </a:ext>
            </a:extLst>
          </p:cNvPr>
          <p:cNvSpPr>
            <a:spLocks noGrp="1"/>
          </p:cNvSpPr>
          <p:nvPr>
            <p:ph sz="half" idx="1"/>
          </p:nvPr>
        </p:nvSpPr>
        <p:spPr>
          <a:xfrm>
            <a:off x="570913" y="1812618"/>
            <a:ext cx="5801752" cy="4350093"/>
          </a:xfrm>
        </p:spPr>
        <p:txBody>
          <a:bodyPr>
            <a:normAutofit/>
          </a:bodyPr>
          <a:lstStyle/>
          <a:p>
            <a:r>
              <a:rPr lang="en-US"/>
              <a:t>All SWAN libraries are configured for patron verification.</a:t>
            </a:r>
          </a:p>
          <a:p>
            <a:r>
              <a:rPr lang="en-US"/>
              <a:t>If your library would like to participate, contact RAILS at </a:t>
            </a:r>
            <a:r>
              <a:rPr lang="en-US">
                <a:hlinkClick r:id="rId4"/>
              </a:rPr>
              <a:t>info@exploremoreillinois.org</a:t>
            </a:r>
            <a:r>
              <a:rPr lang="en-US"/>
              <a:t>; please copy </a:t>
            </a:r>
            <a:r>
              <a:rPr lang="en-US">
                <a:hlinkClick r:id="rId5"/>
              </a:rPr>
              <a:t>help@swanlibraries.net</a:t>
            </a:r>
            <a:r>
              <a:rPr lang="en-US"/>
              <a:t> </a:t>
            </a:r>
          </a:p>
          <a:p>
            <a:r>
              <a:rPr lang="en-US"/>
              <a:t>SWAN will work with RAILS to help test setup.</a:t>
            </a:r>
          </a:p>
          <a:p>
            <a:r>
              <a:rPr lang="en-US"/>
              <a:t>Currently 69 of 95 SWAN public libraries participate.</a:t>
            </a:r>
          </a:p>
        </p:txBody>
      </p:sp>
      <p:sp>
        <p:nvSpPr>
          <p:cNvPr id="5" name="Footer Placeholder 4">
            <a:extLst>
              <a:ext uri="{FF2B5EF4-FFF2-40B4-BE49-F238E27FC236}">
                <a16:creationId xmlns:a16="http://schemas.microsoft.com/office/drawing/2014/main" id="{5BE66424-4EFA-4247-905F-0786E42DCAA5}"/>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DA28F0D7-EBF4-4729-91B9-C8FA75744312}"/>
              </a:ext>
            </a:extLst>
          </p:cNvPr>
          <p:cNvSpPr>
            <a:spLocks noGrp="1"/>
          </p:cNvSpPr>
          <p:nvPr>
            <p:ph type="sldNum" sz="quarter" idx="12"/>
          </p:nvPr>
        </p:nvSpPr>
        <p:spPr/>
        <p:txBody>
          <a:bodyPr/>
          <a:lstStyle/>
          <a:p>
            <a:fld id="{1FAA610F-65FB-4D76-A9F7-0135426F9A2E}" type="slidenum">
              <a:rPr lang="en-US" smtClean="0"/>
              <a:t>21</a:t>
            </a:fld>
            <a:endParaRPr lang="en-US"/>
          </a:p>
        </p:txBody>
      </p:sp>
      <p:sp>
        <p:nvSpPr>
          <p:cNvPr id="7" name="Date Placeholder 6">
            <a:extLst>
              <a:ext uri="{FF2B5EF4-FFF2-40B4-BE49-F238E27FC236}">
                <a16:creationId xmlns:a16="http://schemas.microsoft.com/office/drawing/2014/main" id="{6D0FF07D-BB8D-4488-8878-E90EAE1C691A}"/>
              </a:ext>
            </a:extLst>
          </p:cNvPr>
          <p:cNvSpPr>
            <a:spLocks noGrp="1"/>
          </p:cNvSpPr>
          <p:nvPr>
            <p:ph type="dt" sz="half" idx="13"/>
          </p:nvPr>
        </p:nvSpPr>
        <p:spPr/>
        <p:txBody>
          <a:bodyPr/>
          <a:lstStyle/>
          <a:p>
            <a:fld id="{BE77881E-05EA-445D-A401-3F862F6B3C8C}" type="datetime4">
              <a:rPr lang="en-US" smtClean="0"/>
              <a:t>April 27, 2021</a:t>
            </a:fld>
            <a:endParaRPr lang="en-US"/>
          </a:p>
        </p:txBody>
      </p:sp>
      <p:pic>
        <p:nvPicPr>
          <p:cNvPr id="9" name="Picture 8">
            <a:extLst>
              <a:ext uri="{FF2B5EF4-FFF2-40B4-BE49-F238E27FC236}">
                <a16:creationId xmlns:a16="http://schemas.microsoft.com/office/drawing/2014/main" id="{DDF5BAE5-D818-450A-BC33-9C0615FF648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72665" y="511727"/>
            <a:ext cx="5774234" cy="5247048"/>
          </a:xfrm>
          <a:prstGeom prst="rect">
            <a:avLst/>
          </a:prstGeom>
          <a:ln>
            <a:solidFill>
              <a:srgbClr val="00838E"/>
            </a:solidFill>
          </a:ln>
        </p:spPr>
      </p:pic>
      <p:sp>
        <p:nvSpPr>
          <p:cNvPr id="14" name="TextBox 13">
            <a:extLst>
              <a:ext uri="{FF2B5EF4-FFF2-40B4-BE49-F238E27FC236}">
                <a16:creationId xmlns:a16="http://schemas.microsoft.com/office/drawing/2014/main" id="{8452A1AE-F0B8-4FA0-9A6C-B171EFC1B68C}"/>
              </a:ext>
            </a:extLst>
          </p:cNvPr>
          <p:cNvSpPr txBox="1"/>
          <p:nvPr/>
        </p:nvSpPr>
        <p:spPr>
          <a:xfrm>
            <a:off x="5691673" y="5859412"/>
            <a:ext cx="5662127" cy="369332"/>
          </a:xfrm>
          <a:prstGeom prst="rect">
            <a:avLst/>
          </a:prstGeom>
          <a:noFill/>
        </p:spPr>
        <p:txBody>
          <a:bodyPr wrap="none" rtlCol="0">
            <a:spAutoFit/>
          </a:bodyPr>
          <a:lstStyle/>
          <a:p>
            <a:r>
              <a:rPr lang="en-US"/>
              <a:t>Example: </a:t>
            </a:r>
            <a:r>
              <a:rPr lang="en-US">
                <a:hlinkClick r:id="rId7"/>
              </a:rPr>
              <a:t>https://exploremore.quipugroup.net/?OakPark</a:t>
            </a:r>
            <a:r>
              <a:rPr lang="en-US"/>
              <a:t> </a:t>
            </a:r>
          </a:p>
        </p:txBody>
      </p:sp>
    </p:spTree>
    <p:custDataLst>
      <p:tags r:id="rId1"/>
    </p:custDataLst>
    <p:extLst>
      <p:ext uri="{BB962C8B-B14F-4D97-AF65-F5344CB8AC3E}">
        <p14:creationId xmlns:p14="http://schemas.microsoft.com/office/powerpoint/2010/main" val="376276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4ED70E-0351-4765-AD8B-081825D745E7}"/>
              </a:ext>
            </a:extLst>
          </p:cNvPr>
          <p:cNvSpPr>
            <a:spLocks noGrp="1"/>
          </p:cNvSpPr>
          <p:nvPr>
            <p:ph idx="1"/>
          </p:nvPr>
        </p:nvSpPr>
        <p:spPr>
          <a:xfrm>
            <a:off x="838200" y="1825625"/>
            <a:ext cx="7871460" cy="4351338"/>
          </a:xfrm>
        </p:spPr>
        <p:txBody>
          <a:bodyPr vert="horz" lIns="91440" tIns="45720" rIns="91440" bIns="45720" rtlCol="0" anchor="t">
            <a:normAutofit fontScale="92500" lnSpcReduction="20000"/>
          </a:bodyPr>
          <a:lstStyle/>
          <a:p>
            <a:r>
              <a:rPr lang="en-US">
                <a:ea typeface="Source Sans Pro"/>
              </a:rPr>
              <a:t>Currently piloting with Elmwood Park, Eisenhower patrons</a:t>
            </a:r>
          </a:p>
          <a:p>
            <a:pPr lvl="1"/>
            <a:r>
              <a:rPr lang="en-US">
                <a:ea typeface="Source Sans Pro"/>
              </a:rPr>
              <a:t>2-3 week pilot period</a:t>
            </a:r>
          </a:p>
          <a:p>
            <a:pPr marL="457200" lvl="1" indent="0">
              <a:buNone/>
            </a:pPr>
            <a:endParaRPr lang="en-US">
              <a:ea typeface="Source Sans Pro"/>
            </a:endParaRPr>
          </a:p>
          <a:p>
            <a:r>
              <a:rPr lang="en-US">
                <a:ea typeface="Source Sans Pro"/>
              </a:rPr>
              <a:t>Priorities</a:t>
            </a:r>
          </a:p>
          <a:p>
            <a:pPr lvl="1"/>
            <a:r>
              <a:rPr lang="en-US">
                <a:ea typeface="Source Sans Pro"/>
              </a:rPr>
              <a:t>Caller ID</a:t>
            </a:r>
          </a:p>
          <a:p>
            <a:pPr lvl="2"/>
            <a:r>
              <a:rPr lang="en-US">
                <a:ea typeface="Source Sans Pro"/>
              </a:rPr>
              <a:t>(Optional) can now include library's phone AND name</a:t>
            </a:r>
            <a:endParaRPr lang="en-US"/>
          </a:p>
          <a:p>
            <a:pPr lvl="1"/>
            <a:r>
              <a:rPr lang="en-US">
                <a:ea typeface="Source Sans Pro"/>
              </a:rPr>
              <a:t>End of Day call analytics emailed report</a:t>
            </a:r>
          </a:p>
          <a:p>
            <a:pPr lvl="2"/>
            <a:r>
              <a:rPr lang="en-US">
                <a:ea typeface="Source Sans Pro"/>
              </a:rPr>
              <a:t>Currently includes only failed calls</a:t>
            </a:r>
          </a:p>
          <a:p>
            <a:pPr lvl="2"/>
            <a:r>
              <a:rPr lang="en-US">
                <a:ea typeface="Source Sans Pro"/>
              </a:rPr>
              <a:t>Attempting to include successful calls</a:t>
            </a:r>
          </a:p>
          <a:p>
            <a:pPr lvl="1"/>
            <a:r>
              <a:rPr lang="en-US">
                <a:ea typeface="Source Sans Pro"/>
              </a:rPr>
              <a:t>Notice script tweaks</a:t>
            </a:r>
          </a:p>
          <a:p>
            <a:pPr lvl="2"/>
            <a:r>
              <a:rPr lang="en-US">
                <a:ea typeface="Source Sans Pro"/>
              </a:rPr>
              <a:t>Some names are spelled out awkwardly</a:t>
            </a:r>
          </a:p>
          <a:p>
            <a:pPr lvl="1"/>
            <a:r>
              <a:rPr lang="en-US">
                <a:ea typeface="Source Sans Pro"/>
              </a:rPr>
              <a:t>Other identified issues</a:t>
            </a:r>
          </a:p>
          <a:p>
            <a:pPr lvl="2"/>
            <a:r>
              <a:rPr lang="en-US">
                <a:ea typeface="Source Sans Pro"/>
              </a:rPr>
              <a:t>Occasional voicemail issues</a:t>
            </a:r>
          </a:p>
        </p:txBody>
      </p:sp>
      <p:sp>
        <p:nvSpPr>
          <p:cNvPr id="3" name="Footer Placeholder 2">
            <a:extLst>
              <a:ext uri="{FF2B5EF4-FFF2-40B4-BE49-F238E27FC236}">
                <a16:creationId xmlns:a16="http://schemas.microsoft.com/office/drawing/2014/main" id="{45798B03-00B9-487D-8DD1-D1E5EA743FDB}"/>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E147E629-8F3B-4A4A-8F6F-069CD40EDF03}"/>
              </a:ext>
            </a:extLst>
          </p:cNvPr>
          <p:cNvSpPr>
            <a:spLocks noGrp="1"/>
          </p:cNvSpPr>
          <p:nvPr>
            <p:ph type="sldNum" sz="quarter" idx="12"/>
          </p:nvPr>
        </p:nvSpPr>
        <p:spPr/>
        <p:txBody>
          <a:bodyPr/>
          <a:lstStyle/>
          <a:p>
            <a:fld id="{1FAA610F-65FB-4D76-A9F7-0135426F9A2E}" type="slidenum">
              <a:rPr lang="en-US" smtClean="0"/>
              <a:t>22</a:t>
            </a:fld>
            <a:endParaRPr lang="en-US"/>
          </a:p>
        </p:txBody>
      </p:sp>
      <p:sp>
        <p:nvSpPr>
          <p:cNvPr id="5" name="Title 4">
            <a:extLst>
              <a:ext uri="{FF2B5EF4-FFF2-40B4-BE49-F238E27FC236}">
                <a16:creationId xmlns:a16="http://schemas.microsoft.com/office/drawing/2014/main" id="{4BC7947B-EB60-4A13-8B0D-5488678DD038}"/>
              </a:ext>
            </a:extLst>
          </p:cNvPr>
          <p:cNvSpPr>
            <a:spLocks noGrp="1"/>
          </p:cNvSpPr>
          <p:nvPr>
            <p:ph type="title"/>
          </p:nvPr>
        </p:nvSpPr>
        <p:spPr/>
        <p:txBody>
          <a:bodyPr/>
          <a:lstStyle/>
          <a:p>
            <a:r>
              <a:rPr lang="en-US">
                <a:ea typeface="Source Sans Pro SemiBold"/>
              </a:rPr>
              <a:t>SWAN Notice Dialer Pilot</a:t>
            </a:r>
            <a:endParaRPr lang="en-US"/>
          </a:p>
        </p:txBody>
      </p:sp>
      <p:sp>
        <p:nvSpPr>
          <p:cNvPr id="6" name="Date Placeholder 5">
            <a:extLst>
              <a:ext uri="{FF2B5EF4-FFF2-40B4-BE49-F238E27FC236}">
                <a16:creationId xmlns:a16="http://schemas.microsoft.com/office/drawing/2014/main" id="{BABB2E01-C2FB-43CF-8624-88E894934B93}"/>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8" name="Graphic 8" descr="Telephone with solid fill">
            <a:extLst>
              <a:ext uri="{FF2B5EF4-FFF2-40B4-BE49-F238E27FC236}">
                <a16:creationId xmlns:a16="http://schemas.microsoft.com/office/drawing/2014/main" id="{AE1151C2-CEC2-4E88-A74E-3E8414DB11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0560" y="2057400"/>
            <a:ext cx="3063240" cy="3055620"/>
          </a:xfrm>
          <a:prstGeom prst="rect">
            <a:avLst/>
          </a:prstGeom>
        </p:spPr>
      </p:pic>
    </p:spTree>
    <p:custDataLst>
      <p:tags r:id="rId1"/>
    </p:custDataLst>
    <p:extLst>
      <p:ext uri="{BB962C8B-B14F-4D97-AF65-F5344CB8AC3E}">
        <p14:creationId xmlns:p14="http://schemas.microsoft.com/office/powerpoint/2010/main" val="3087240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6F4503-24AD-4CBB-B10F-7646CEED9231}"/>
              </a:ext>
            </a:extLst>
          </p:cNvPr>
          <p:cNvSpPr>
            <a:spLocks noGrp="1"/>
          </p:cNvSpPr>
          <p:nvPr>
            <p:ph idx="1"/>
          </p:nvPr>
        </p:nvSpPr>
        <p:spPr>
          <a:xfrm>
            <a:off x="810986" y="1880054"/>
            <a:ext cx="5711195" cy="4166802"/>
          </a:xfrm>
        </p:spPr>
        <p:txBody>
          <a:bodyPr vert="horz" lIns="91440" tIns="45720" rIns="91440" bIns="45720" rtlCol="0" anchor="t">
            <a:normAutofit/>
          </a:bodyPr>
          <a:lstStyle/>
          <a:p>
            <a:pPr>
              <a:buFont typeface="Arial"/>
              <a:buChar char="•"/>
            </a:pPr>
            <a:r>
              <a:rPr lang="en-US">
                <a:ea typeface="+mn-lt"/>
                <a:cs typeface="+mn-lt"/>
              </a:rPr>
              <a:t>Services unavailable during 7PM outage: </a:t>
            </a:r>
            <a:endParaRPr lang="en-US"/>
          </a:p>
          <a:p>
            <a:pPr lvl="1">
              <a:buFont typeface="Arial"/>
              <a:buChar char="•"/>
            </a:pPr>
            <a:r>
              <a:rPr lang="en-US">
                <a:ea typeface="+mn-lt"/>
                <a:cs typeface="+mn-lt"/>
              </a:rPr>
              <a:t>SWAN Support Site </a:t>
            </a:r>
          </a:p>
          <a:p>
            <a:pPr lvl="2">
              <a:buFont typeface="Arial"/>
              <a:buChar char="•"/>
            </a:pPr>
            <a:r>
              <a:rPr lang="en-US">
                <a:ea typeface="+mn-lt"/>
                <a:cs typeface="+mn-lt"/>
              </a:rPr>
              <a:t>Access to documentation, training, and SWAN events</a:t>
            </a:r>
          </a:p>
          <a:p>
            <a:pPr lvl="1">
              <a:buFont typeface="Arial"/>
              <a:buChar char="•"/>
            </a:pPr>
            <a:r>
              <a:rPr lang="en-US">
                <a:ea typeface="+mn-lt"/>
                <a:cs typeface="+mn-lt"/>
              </a:rPr>
              <a:t>SWAN Ticketing System </a:t>
            </a:r>
          </a:p>
          <a:p>
            <a:pPr lvl="2">
              <a:buFont typeface="Arial"/>
              <a:buChar char="•"/>
            </a:pPr>
            <a:r>
              <a:rPr lang="en-US">
                <a:ea typeface="+mn-lt"/>
                <a:cs typeface="+mn-lt"/>
              </a:rPr>
              <a:t>Access to submit/review/comment on tickets</a:t>
            </a:r>
          </a:p>
          <a:p>
            <a:pPr lvl="2">
              <a:buFont typeface="Arial"/>
              <a:buChar char="•"/>
            </a:pPr>
            <a:r>
              <a:rPr lang="en-US">
                <a:ea typeface="+mn-lt"/>
                <a:cs typeface="+mn-lt"/>
              </a:rPr>
              <a:t>Automatic processing of tickets submitted to </a:t>
            </a:r>
            <a:r>
              <a:rPr lang="en-US">
                <a:ea typeface="+mn-lt"/>
                <a:cs typeface="+mn-lt"/>
                <a:hlinkClick r:id="rId4"/>
              </a:rPr>
              <a:t>help@swanlibraries.net</a:t>
            </a:r>
            <a:endParaRPr lang="en-US">
              <a:ea typeface="+mn-lt"/>
              <a:cs typeface="+mn-lt"/>
            </a:endParaRPr>
          </a:p>
          <a:p>
            <a:pPr lvl="2">
              <a:buFont typeface="Arial"/>
              <a:buChar char="•"/>
            </a:pPr>
            <a:r>
              <a:rPr lang="en-US">
                <a:ea typeface="+mn-lt"/>
                <a:cs typeface="+mn-lt"/>
              </a:rPr>
              <a:t>Please call 844-SWAN-LIB (844-792-6542) for urgent issues during this time</a:t>
            </a:r>
            <a:endParaRPr lang="en-US"/>
          </a:p>
          <a:p>
            <a:pPr marL="0" indent="0">
              <a:buNone/>
            </a:pPr>
            <a:endParaRPr lang="en-US">
              <a:ea typeface="Source Sans Pro"/>
            </a:endParaRPr>
          </a:p>
        </p:txBody>
      </p:sp>
      <p:sp>
        <p:nvSpPr>
          <p:cNvPr id="3" name="Footer Placeholder 2">
            <a:extLst>
              <a:ext uri="{FF2B5EF4-FFF2-40B4-BE49-F238E27FC236}">
                <a16:creationId xmlns:a16="http://schemas.microsoft.com/office/drawing/2014/main" id="{1EF1BCA4-902C-4E96-9724-F527FC2F2E2E}"/>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1F354D55-16C3-4091-9240-308B2603FBCA}"/>
              </a:ext>
            </a:extLst>
          </p:cNvPr>
          <p:cNvSpPr>
            <a:spLocks noGrp="1"/>
          </p:cNvSpPr>
          <p:nvPr>
            <p:ph type="sldNum" sz="quarter" idx="12"/>
          </p:nvPr>
        </p:nvSpPr>
        <p:spPr/>
        <p:txBody>
          <a:bodyPr/>
          <a:lstStyle/>
          <a:p>
            <a:fld id="{1FAA610F-65FB-4D76-A9F7-0135426F9A2E}" type="slidenum">
              <a:rPr lang="en-US" smtClean="0"/>
              <a:t>23</a:t>
            </a:fld>
            <a:endParaRPr lang="en-US"/>
          </a:p>
        </p:txBody>
      </p:sp>
      <p:sp>
        <p:nvSpPr>
          <p:cNvPr id="5" name="Title 4">
            <a:extLst>
              <a:ext uri="{FF2B5EF4-FFF2-40B4-BE49-F238E27FC236}">
                <a16:creationId xmlns:a16="http://schemas.microsoft.com/office/drawing/2014/main" id="{BE476B08-1D21-46B1-8B3B-9B7B3829B0C3}"/>
              </a:ext>
            </a:extLst>
          </p:cNvPr>
          <p:cNvSpPr>
            <a:spLocks noGrp="1"/>
          </p:cNvSpPr>
          <p:nvPr>
            <p:ph type="title"/>
          </p:nvPr>
        </p:nvSpPr>
        <p:spPr>
          <a:xfrm>
            <a:off x="838200" y="528411"/>
            <a:ext cx="5712279" cy="1352777"/>
          </a:xfrm>
        </p:spPr>
        <p:txBody>
          <a:bodyPr/>
          <a:lstStyle/>
          <a:p>
            <a:r>
              <a:rPr lang="en-US">
                <a:ea typeface="+mj-lt"/>
                <a:cs typeface="+mj-lt"/>
              </a:rPr>
              <a:t>Support Site &amp; OTRS Migration</a:t>
            </a:r>
          </a:p>
          <a:p>
            <a:endParaRPr lang="en-US">
              <a:ea typeface="Source Sans Pro SemiBold"/>
            </a:endParaRPr>
          </a:p>
        </p:txBody>
      </p:sp>
      <p:sp>
        <p:nvSpPr>
          <p:cNvPr id="6" name="Date Placeholder 5">
            <a:extLst>
              <a:ext uri="{FF2B5EF4-FFF2-40B4-BE49-F238E27FC236}">
                <a16:creationId xmlns:a16="http://schemas.microsoft.com/office/drawing/2014/main" id="{9DF10C89-BF4F-489B-985E-4888543642EA}"/>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8" name="Picture 7" descr="Shape&#10;&#10;Description automatically generated">
            <a:extLst>
              <a:ext uri="{FF2B5EF4-FFF2-40B4-BE49-F238E27FC236}">
                <a16:creationId xmlns:a16="http://schemas.microsoft.com/office/drawing/2014/main" id="{CE855BD2-1DD6-458D-81F5-DDD9E7AD370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34244" y="94537"/>
            <a:ext cx="5314399" cy="5346441"/>
          </a:xfrm>
          <a:prstGeom prst="rect">
            <a:avLst/>
          </a:prstGeom>
        </p:spPr>
      </p:pic>
      <p:sp>
        <p:nvSpPr>
          <p:cNvPr id="9" name="TextBox 8">
            <a:extLst>
              <a:ext uri="{FF2B5EF4-FFF2-40B4-BE49-F238E27FC236}">
                <a16:creationId xmlns:a16="http://schemas.microsoft.com/office/drawing/2014/main" id="{C7138818-DE7F-4C7A-8821-3BB56695C1AC}"/>
              </a:ext>
            </a:extLst>
          </p:cNvPr>
          <p:cNvSpPr txBox="1"/>
          <p:nvPr/>
        </p:nvSpPr>
        <p:spPr>
          <a:xfrm>
            <a:off x="0" y="6916042"/>
            <a:ext cx="5178156" cy="230832"/>
          </a:xfrm>
          <a:prstGeom prst="rect">
            <a:avLst/>
          </a:prstGeom>
          <a:noFill/>
        </p:spPr>
        <p:txBody>
          <a:bodyPr wrap="square" rtlCol="0">
            <a:spAutoFit/>
          </a:bodyPr>
          <a:lstStyle/>
          <a:p>
            <a:r>
              <a:rPr lang="en-US" sz="900">
                <a:hlinkClick r:id="rId6" tooltip="http://pngimg.com/download/18952"/>
              </a:rPr>
              <a:t>This Photo</a:t>
            </a:r>
            <a:r>
              <a:rPr lang="en-US" sz="900"/>
              <a:t> by Unknown Author is licensed under </a:t>
            </a:r>
            <a:r>
              <a:rPr lang="en-US" sz="900">
                <a:hlinkClick r:id="rId7" tooltip="https://creativecommons.org/licenses/by-nc/3.0/"/>
              </a:rPr>
              <a:t>CC BY-NC</a:t>
            </a:r>
            <a:endParaRPr lang="en-US" sz="900"/>
          </a:p>
        </p:txBody>
      </p:sp>
      <p:sp>
        <p:nvSpPr>
          <p:cNvPr id="10" name="TextBox 9">
            <a:extLst>
              <a:ext uri="{FF2B5EF4-FFF2-40B4-BE49-F238E27FC236}">
                <a16:creationId xmlns:a16="http://schemas.microsoft.com/office/drawing/2014/main" id="{79384E3E-C44C-428E-A0B1-A23B267BCD33}"/>
              </a:ext>
            </a:extLst>
          </p:cNvPr>
          <p:cNvSpPr txBox="1"/>
          <p:nvPr/>
        </p:nvSpPr>
        <p:spPr>
          <a:xfrm rot="21392907">
            <a:off x="6779559" y="777413"/>
            <a:ext cx="4412799" cy="1446550"/>
          </a:xfrm>
          <a:prstGeom prst="rect">
            <a:avLst/>
          </a:prstGeom>
          <a:noFill/>
        </p:spPr>
        <p:txBody>
          <a:bodyPr wrap="square" lIns="91440" tIns="45720" rIns="91440" bIns="45720" rtlCol="0" anchor="t">
            <a:spAutoFit/>
          </a:bodyPr>
          <a:lstStyle/>
          <a:p>
            <a:pPr algn="ctr"/>
            <a:r>
              <a:rPr lang="en-US" sz="4400" b="1"/>
              <a:t>Wed, April 28th</a:t>
            </a:r>
            <a:endParaRPr lang="en-US"/>
          </a:p>
          <a:p>
            <a:pPr algn="ctr"/>
            <a:r>
              <a:rPr lang="en-US" sz="4400" b="1">
                <a:ea typeface="Source Sans Pro"/>
              </a:rPr>
              <a:t>7PM</a:t>
            </a:r>
          </a:p>
        </p:txBody>
      </p:sp>
      <p:sp>
        <p:nvSpPr>
          <p:cNvPr id="11" name="TextBox 10">
            <a:extLst>
              <a:ext uri="{FF2B5EF4-FFF2-40B4-BE49-F238E27FC236}">
                <a16:creationId xmlns:a16="http://schemas.microsoft.com/office/drawing/2014/main" id="{8D1C8BE3-2F16-4736-9DC1-7A94E8FA795B}"/>
              </a:ext>
            </a:extLst>
          </p:cNvPr>
          <p:cNvSpPr txBox="1"/>
          <p:nvPr/>
        </p:nvSpPr>
        <p:spPr>
          <a:xfrm rot="21360000">
            <a:off x="7066554" y="2155390"/>
            <a:ext cx="4077476" cy="2554545"/>
          </a:xfrm>
          <a:prstGeom prst="rect">
            <a:avLst/>
          </a:prstGeom>
          <a:noFill/>
        </p:spPr>
        <p:txBody>
          <a:bodyPr wrap="square" lIns="91440" tIns="45720" rIns="91440" bIns="45720" rtlCol="0" anchor="t">
            <a:spAutoFit/>
          </a:bodyPr>
          <a:lstStyle/>
          <a:p>
            <a:pPr algn="ctr"/>
            <a:r>
              <a:rPr lang="en-US" sz="4000" dirty="0"/>
              <a:t>Support Site &amp; OTRS migration to Microsoft Azure cloud</a:t>
            </a:r>
            <a:endParaRPr lang="en-US">
              <a:ea typeface="Source Sans Pro"/>
            </a:endParaRPr>
          </a:p>
        </p:txBody>
      </p:sp>
    </p:spTree>
    <p:custDataLst>
      <p:tags r:id="rId1"/>
    </p:custDataLst>
    <p:extLst>
      <p:ext uri="{BB962C8B-B14F-4D97-AF65-F5344CB8AC3E}">
        <p14:creationId xmlns:p14="http://schemas.microsoft.com/office/powerpoint/2010/main" val="12775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551CDD-F2DB-4DD1-BE2F-98D133A1A08F}"/>
              </a:ext>
            </a:extLst>
          </p:cNvPr>
          <p:cNvSpPr>
            <a:spLocks noGrp="1"/>
          </p:cNvSpPr>
          <p:nvPr>
            <p:ph type="title"/>
          </p:nvPr>
        </p:nvSpPr>
        <p:spPr>
          <a:xfrm>
            <a:off x="836613" y="1310185"/>
            <a:ext cx="2820988" cy="1633632"/>
          </a:xfrm>
        </p:spPr>
        <p:txBody>
          <a:bodyPr anchor="b">
            <a:normAutofit/>
          </a:bodyPr>
          <a:lstStyle/>
          <a:p>
            <a:r>
              <a:rPr lang="en-US"/>
              <a:t>Interactive Staff Trainings</a:t>
            </a:r>
          </a:p>
        </p:txBody>
      </p:sp>
      <p:pic>
        <p:nvPicPr>
          <p:cNvPr id="10" name="Picture 10" descr="A picture containing graphical user interface&#10;&#10;Description automatically generated">
            <a:extLst>
              <a:ext uri="{FF2B5EF4-FFF2-40B4-BE49-F238E27FC236}">
                <a16:creationId xmlns:a16="http://schemas.microsoft.com/office/drawing/2014/main" id="{8AD0B25B-010C-4594-BEFD-0BD28009C620}"/>
              </a:ext>
            </a:extLst>
          </p:cNvPr>
          <p:cNvPicPr>
            <a:picLocks noGrp="1" noChangeAspect="1"/>
          </p:cNvPicPr>
          <p:nvPr>
            <p:ph type="pic" idx="1"/>
          </p:nvPr>
        </p:nvPicPr>
        <p:blipFill rotWithShape="1">
          <a:blip r:embed="rId4"/>
          <a:stretch/>
        </p:blipFill>
        <p:spPr>
          <a:xfrm>
            <a:off x="5183188" y="1209961"/>
            <a:ext cx="6172200" cy="4428553"/>
          </a:xfrm>
          <a:noFill/>
        </p:spPr>
      </p:pic>
      <p:sp>
        <p:nvSpPr>
          <p:cNvPr id="15" name="Text Placeholder 3">
            <a:extLst>
              <a:ext uri="{FF2B5EF4-FFF2-40B4-BE49-F238E27FC236}">
                <a16:creationId xmlns:a16="http://schemas.microsoft.com/office/drawing/2014/main" id="{76571501-6245-4FD9-8EB1-3DCBFFDC9C01}"/>
              </a:ext>
            </a:extLst>
          </p:cNvPr>
          <p:cNvSpPr>
            <a:spLocks noGrp="1"/>
          </p:cNvSpPr>
          <p:nvPr>
            <p:ph type="body" sz="half" idx="2"/>
          </p:nvPr>
        </p:nvSpPr>
        <p:spPr>
          <a:xfrm>
            <a:off x="839788" y="3039508"/>
            <a:ext cx="3322779" cy="3098492"/>
          </a:xfrm>
        </p:spPr>
        <p:txBody>
          <a:bodyPr vert="horz" lIns="91440" tIns="45720" rIns="91440" bIns="45720" rtlCol="0" anchor="t">
            <a:normAutofit/>
          </a:bodyPr>
          <a:lstStyle/>
          <a:p>
            <a:r>
              <a:rPr lang="en-US">
                <a:hlinkClick r:id="rId5"/>
              </a:rPr>
              <a:t>Meetings &amp; Trainings&gt;Tutorials &amp; Training Resources</a:t>
            </a:r>
            <a:endParaRPr lang="en-US"/>
          </a:p>
          <a:p>
            <a:r>
              <a:rPr lang="en-US"/>
              <a:t>Look Online Training in results. </a:t>
            </a:r>
            <a:endParaRPr lang="en-US">
              <a:ea typeface="Source Sans Pro"/>
            </a:endParaRPr>
          </a:p>
          <a:p>
            <a:r>
              <a:rPr lang="en-US"/>
              <a:t>Currently there are four online  self-paced courses with more in the works! </a:t>
            </a:r>
            <a:endParaRPr lang="en-US">
              <a:ea typeface="Source Sans Pro"/>
            </a:endParaRPr>
          </a:p>
        </p:txBody>
      </p:sp>
      <p:sp>
        <p:nvSpPr>
          <p:cNvPr id="3" name="Footer Placeholder 2">
            <a:extLst>
              <a:ext uri="{FF2B5EF4-FFF2-40B4-BE49-F238E27FC236}">
                <a16:creationId xmlns:a16="http://schemas.microsoft.com/office/drawing/2014/main" id="{52722DF2-E335-47C3-91AF-8DAF9F634B30}"/>
              </a:ext>
            </a:extLst>
          </p:cNvPr>
          <p:cNvSpPr>
            <a:spLocks noGrp="1"/>
          </p:cNvSpPr>
          <p:nvPr>
            <p:ph type="ftr" sz="quarter" idx="11"/>
          </p:nvPr>
        </p:nvSpPr>
        <p:spPr>
          <a:xfrm>
            <a:off x="6196088" y="6329382"/>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5BAD25D5-DDD0-434B-9209-C586C95943CD}"/>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24</a:t>
            </a:fld>
            <a:endParaRPr lang="en-US"/>
          </a:p>
        </p:txBody>
      </p:sp>
      <p:sp>
        <p:nvSpPr>
          <p:cNvPr id="6" name="Date Placeholder 5">
            <a:extLst>
              <a:ext uri="{FF2B5EF4-FFF2-40B4-BE49-F238E27FC236}">
                <a16:creationId xmlns:a16="http://schemas.microsoft.com/office/drawing/2014/main" id="{BD696018-237D-4C08-A47D-BE1373DB610E}"/>
              </a:ext>
            </a:extLst>
          </p:cNvPr>
          <p:cNvSpPr>
            <a:spLocks noGrp="1"/>
          </p:cNvSpPr>
          <p:nvPr>
            <p:ph type="dt" sz="half" idx="13"/>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April 27, 2021</a:t>
            </a:fld>
            <a:endParaRPr lang="en-US"/>
          </a:p>
        </p:txBody>
      </p:sp>
    </p:spTree>
    <p:custDataLst>
      <p:tags r:id="rId1"/>
    </p:custDataLst>
    <p:extLst>
      <p:ext uri="{BB962C8B-B14F-4D97-AF65-F5344CB8AC3E}">
        <p14:creationId xmlns:p14="http://schemas.microsoft.com/office/powerpoint/2010/main" val="715188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67C9F-C5D3-421B-B923-042617A73B9B}"/>
              </a:ext>
            </a:extLst>
          </p:cNvPr>
          <p:cNvSpPr>
            <a:spLocks noGrp="1"/>
          </p:cNvSpPr>
          <p:nvPr>
            <p:ph idx="1"/>
          </p:nvPr>
        </p:nvSpPr>
        <p:spPr/>
        <p:txBody>
          <a:bodyPr vert="horz" lIns="91440" tIns="45720" rIns="91440" bIns="45720" rtlCol="0" anchor="t">
            <a:normAutofit/>
          </a:bodyPr>
          <a:lstStyle/>
          <a:p>
            <a:pPr marL="0" indent="0">
              <a:buNone/>
            </a:pPr>
            <a:r>
              <a:rPr lang="en-US">
                <a:ea typeface="Source Sans Pro"/>
              </a:rPr>
              <a:t>The databases are the same as last year. </a:t>
            </a:r>
          </a:p>
          <a:p>
            <a:pPr marL="0" indent="0">
              <a:buNone/>
            </a:pPr>
            <a:r>
              <a:rPr lang="en-US">
                <a:ea typeface="+mn-lt"/>
                <a:cs typeface="+mn-lt"/>
                <a:hlinkClick r:id="rId4"/>
              </a:rPr>
              <a:t>https://support.swanlibraries.net/documentation/70949</a:t>
            </a:r>
            <a:endParaRPr lang="en-US">
              <a:ea typeface="+mn-lt"/>
              <a:cs typeface="+mn-lt"/>
            </a:endParaRPr>
          </a:p>
          <a:p>
            <a:pPr marL="0" indent="0">
              <a:buNone/>
            </a:pPr>
            <a:endParaRPr lang="en-US">
              <a:ea typeface="Source Sans Pro"/>
            </a:endParaRPr>
          </a:p>
          <a:p>
            <a:pPr marL="0" indent="0">
              <a:buNone/>
            </a:pPr>
            <a:r>
              <a:rPr lang="en-US">
                <a:ea typeface="Source Sans Pro"/>
              </a:rPr>
              <a:t>May 3-16 selection form available sent via </a:t>
            </a:r>
            <a:r>
              <a:rPr lang="en-US" err="1">
                <a:ea typeface="Source Sans Pro"/>
              </a:rPr>
              <a:t>SWANcom</a:t>
            </a:r>
            <a:endParaRPr lang="en-US">
              <a:ea typeface="Source Sans Pro"/>
            </a:endParaRPr>
          </a:p>
          <a:p>
            <a:pPr marL="0" indent="0">
              <a:buNone/>
            </a:pPr>
            <a:r>
              <a:rPr lang="en-US">
                <a:ea typeface="Source Sans Pro"/>
              </a:rPr>
              <a:t>We ask that everyone fill it out even if you are not making changes.</a:t>
            </a:r>
          </a:p>
          <a:p>
            <a:pPr marL="0" indent="0">
              <a:buNone/>
            </a:pPr>
            <a:endParaRPr lang="en-US">
              <a:ea typeface="Source Sans Pro"/>
            </a:endParaRPr>
          </a:p>
          <a:p>
            <a:pPr marL="0" indent="0">
              <a:buNone/>
            </a:pPr>
            <a:r>
              <a:rPr lang="en-US">
                <a:ea typeface="Source Sans Pro"/>
              </a:rPr>
              <a:t>By July 1 start of the subscription we will send out another </a:t>
            </a:r>
            <a:r>
              <a:rPr lang="en-US" err="1">
                <a:ea typeface="Source Sans Pro"/>
              </a:rPr>
              <a:t>SWANcom</a:t>
            </a:r>
            <a:r>
              <a:rPr lang="en-US">
                <a:ea typeface="Source Sans Pro"/>
              </a:rPr>
              <a:t> with all the links, updated patron site, and EDS updated</a:t>
            </a:r>
          </a:p>
        </p:txBody>
      </p:sp>
      <p:sp>
        <p:nvSpPr>
          <p:cNvPr id="3" name="Footer Placeholder 2">
            <a:extLst>
              <a:ext uri="{FF2B5EF4-FFF2-40B4-BE49-F238E27FC236}">
                <a16:creationId xmlns:a16="http://schemas.microsoft.com/office/drawing/2014/main" id="{695B70E1-C697-404A-8732-ED4133BA247A}"/>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12DEF6F3-4E1D-4B97-A1B8-54E28342AA57}"/>
              </a:ext>
            </a:extLst>
          </p:cNvPr>
          <p:cNvSpPr>
            <a:spLocks noGrp="1"/>
          </p:cNvSpPr>
          <p:nvPr>
            <p:ph type="sldNum" sz="quarter" idx="12"/>
          </p:nvPr>
        </p:nvSpPr>
        <p:spPr/>
        <p:txBody>
          <a:bodyPr/>
          <a:lstStyle/>
          <a:p>
            <a:fld id="{1FAA610F-65FB-4D76-A9F7-0135426F9A2E}" type="slidenum">
              <a:rPr lang="en-US" smtClean="0"/>
              <a:t>25</a:t>
            </a:fld>
            <a:endParaRPr lang="en-US"/>
          </a:p>
        </p:txBody>
      </p:sp>
      <p:sp>
        <p:nvSpPr>
          <p:cNvPr id="5" name="Title 4">
            <a:extLst>
              <a:ext uri="{FF2B5EF4-FFF2-40B4-BE49-F238E27FC236}">
                <a16:creationId xmlns:a16="http://schemas.microsoft.com/office/drawing/2014/main" id="{0120AD97-7841-4FF9-8E06-B9EB7F53BDA7}"/>
              </a:ext>
            </a:extLst>
          </p:cNvPr>
          <p:cNvSpPr>
            <a:spLocks noGrp="1"/>
          </p:cNvSpPr>
          <p:nvPr>
            <p:ph type="title"/>
          </p:nvPr>
        </p:nvSpPr>
        <p:spPr/>
        <p:txBody>
          <a:bodyPr/>
          <a:lstStyle/>
          <a:p>
            <a:r>
              <a:rPr lang="en-US">
                <a:ea typeface="Source Sans Pro SemiBold"/>
              </a:rPr>
              <a:t>EBSCO Database Selections</a:t>
            </a:r>
            <a:endParaRPr lang="en-US"/>
          </a:p>
        </p:txBody>
      </p:sp>
      <p:sp>
        <p:nvSpPr>
          <p:cNvPr id="6" name="Date Placeholder 5">
            <a:extLst>
              <a:ext uri="{FF2B5EF4-FFF2-40B4-BE49-F238E27FC236}">
                <a16:creationId xmlns:a16="http://schemas.microsoft.com/office/drawing/2014/main" id="{57D35605-8580-4735-9D75-3E4ABD05A2B4}"/>
              </a:ext>
            </a:extLst>
          </p:cNvPr>
          <p:cNvSpPr>
            <a:spLocks noGrp="1"/>
          </p:cNvSpPr>
          <p:nvPr>
            <p:ph type="dt" sz="half" idx="2"/>
          </p:nvPr>
        </p:nvSpPr>
        <p:spPr/>
        <p:txBody>
          <a:bodyPr/>
          <a:lstStyle/>
          <a:p>
            <a:fld id="{A99684E3-A0FF-49CA-B05E-EC4BBEDCAE69}" type="datetime4">
              <a:rPr lang="en-US" smtClean="0"/>
              <a:t>April 27, 2021</a:t>
            </a:fld>
            <a:endParaRPr lang="en-US"/>
          </a:p>
        </p:txBody>
      </p:sp>
    </p:spTree>
    <p:custDataLst>
      <p:tags r:id="rId1"/>
    </p:custDataLst>
    <p:extLst>
      <p:ext uri="{BB962C8B-B14F-4D97-AF65-F5344CB8AC3E}">
        <p14:creationId xmlns:p14="http://schemas.microsoft.com/office/powerpoint/2010/main" val="60923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F2AB-D54A-4B0C-97C8-E9120DAF8E19}"/>
              </a:ext>
            </a:extLst>
          </p:cNvPr>
          <p:cNvSpPr>
            <a:spLocks noGrp="1"/>
          </p:cNvSpPr>
          <p:nvPr>
            <p:ph type="title"/>
          </p:nvPr>
        </p:nvSpPr>
        <p:spPr/>
        <p:txBody>
          <a:bodyPr/>
          <a:lstStyle/>
          <a:p>
            <a:r>
              <a:rPr lang="en-US">
                <a:ea typeface="+mj-lt"/>
                <a:cs typeface="+mj-lt"/>
              </a:rPr>
              <a:t>Poll - Group Purchases</a:t>
            </a:r>
            <a:endParaRPr lang="en-US"/>
          </a:p>
        </p:txBody>
      </p:sp>
      <p:sp>
        <p:nvSpPr>
          <p:cNvPr id="3" name="Footer Placeholder 2">
            <a:extLst>
              <a:ext uri="{FF2B5EF4-FFF2-40B4-BE49-F238E27FC236}">
                <a16:creationId xmlns:a16="http://schemas.microsoft.com/office/drawing/2014/main" id="{359D6443-1A6C-47FB-A43A-4974CCF2BAC1}"/>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8C16CC81-2416-4AAD-BFAE-D543F2BC6E54}"/>
              </a:ext>
            </a:extLst>
          </p:cNvPr>
          <p:cNvSpPr>
            <a:spLocks noGrp="1"/>
          </p:cNvSpPr>
          <p:nvPr>
            <p:ph type="sldNum" sz="quarter" idx="12"/>
          </p:nvPr>
        </p:nvSpPr>
        <p:spPr/>
        <p:txBody>
          <a:bodyPr/>
          <a:lstStyle/>
          <a:p>
            <a:fld id="{1FAA610F-65FB-4D76-A9F7-0135426F9A2E}" type="slidenum">
              <a:rPr lang="en-US" smtClean="0"/>
              <a:t>26</a:t>
            </a:fld>
            <a:endParaRPr lang="en-US"/>
          </a:p>
        </p:txBody>
      </p:sp>
      <p:sp>
        <p:nvSpPr>
          <p:cNvPr id="5" name="Date Placeholder 4">
            <a:extLst>
              <a:ext uri="{FF2B5EF4-FFF2-40B4-BE49-F238E27FC236}">
                <a16:creationId xmlns:a16="http://schemas.microsoft.com/office/drawing/2014/main" id="{BDAFF3B1-8FAA-4DEC-A9E7-3E2CC05453BE}"/>
              </a:ext>
            </a:extLst>
          </p:cNvPr>
          <p:cNvSpPr>
            <a:spLocks noGrp="1"/>
          </p:cNvSpPr>
          <p:nvPr>
            <p:ph type="dt" sz="half" idx="2"/>
          </p:nvPr>
        </p:nvSpPr>
        <p:spPr/>
        <p:txBody>
          <a:bodyPr/>
          <a:lstStyle/>
          <a:p>
            <a:fld id="{38A104C2-794D-408E-B7D4-19D0A0004167}" type="datetime4">
              <a:rPr lang="en-US" smtClean="0"/>
              <a:t>April 27, 2021</a:t>
            </a:fld>
            <a:endParaRPr lang="en-US"/>
          </a:p>
        </p:txBody>
      </p:sp>
      <p:pic>
        <p:nvPicPr>
          <p:cNvPr id="14" name="Picture 13" descr="Poll Questions">
            <a:extLst>
              <a:ext uri="{FF2B5EF4-FFF2-40B4-BE49-F238E27FC236}">
                <a16:creationId xmlns:a16="http://schemas.microsoft.com/office/drawing/2014/main" id="{9081E7E3-790E-4EA8-9BBB-9BF292F76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469" y="1817705"/>
            <a:ext cx="4876800" cy="4876800"/>
          </a:xfrm>
          <a:prstGeom prst="rect">
            <a:avLst/>
          </a:prstGeom>
        </p:spPr>
      </p:pic>
      <p:sp>
        <p:nvSpPr>
          <p:cNvPr id="9" name="Content Placeholder 1">
            <a:extLst>
              <a:ext uri="{FF2B5EF4-FFF2-40B4-BE49-F238E27FC236}">
                <a16:creationId xmlns:a16="http://schemas.microsoft.com/office/drawing/2014/main" id="{F4778BA6-F928-4D00-8257-7D898732CCD9}"/>
              </a:ext>
            </a:extLst>
          </p:cNvPr>
          <p:cNvSpPr txBox="1">
            <a:spLocks/>
          </p:cNvSpPr>
          <p:nvPr/>
        </p:nvSpPr>
        <p:spPr>
          <a:xfrm>
            <a:off x="705808" y="1679812"/>
            <a:ext cx="6495661" cy="458606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We’re exploring opt-in group purchase opportunities.</a:t>
            </a:r>
          </a:p>
          <a:p>
            <a:pPr marL="0" indent="0">
              <a:buNone/>
            </a:pPr>
            <a:endParaRPr lang="en-US"/>
          </a:p>
          <a:p>
            <a:pPr marL="0" indent="0">
              <a:buNone/>
            </a:pPr>
            <a:r>
              <a:rPr lang="en-US"/>
              <a:t>Is your library interested in:</a:t>
            </a:r>
            <a:endParaRPr lang="en-US">
              <a:ea typeface="Source Sans Pro"/>
            </a:endParaRPr>
          </a:p>
          <a:p>
            <a:r>
              <a:rPr lang="en-US"/>
              <a:t>Kanopy</a:t>
            </a:r>
          </a:p>
          <a:p>
            <a:r>
              <a:rPr lang="en-US"/>
              <a:t>Reference Solutions (formerly Ref USA)</a:t>
            </a:r>
            <a:endParaRPr lang="en-US">
              <a:ea typeface="Source Sans Pro"/>
            </a:endParaRPr>
          </a:p>
          <a:p>
            <a:pPr marL="0" indent="0">
              <a:buNone/>
            </a:pPr>
            <a:endParaRPr lang="en-US"/>
          </a:p>
        </p:txBody>
      </p:sp>
    </p:spTree>
    <p:custDataLst>
      <p:tags r:id="rId1"/>
    </p:custDataLst>
    <p:extLst>
      <p:ext uri="{BB962C8B-B14F-4D97-AF65-F5344CB8AC3E}">
        <p14:creationId xmlns:p14="http://schemas.microsoft.com/office/powerpoint/2010/main" val="884605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188B-F0C1-4B46-9F96-B0A22CB5EE4C}"/>
              </a:ext>
            </a:extLst>
          </p:cNvPr>
          <p:cNvSpPr>
            <a:spLocks noGrp="1"/>
          </p:cNvSpPr>
          <p:nvPr>
            <p:ph type="title"/>
          </p:nvPr>
        </p:nvSpPr>
        <p:spPr/>
        <p:txBody>
          <a:bodyPr/>
          <a:lstStyle/>
          <a:p>
            <a:r>
              <a:rPr lang="en-US" err="1">
                <a:ea typeface="Source Sans Pro SemiBold"/>
              </a:rPr>
              <a:t>EBook</a:t>
            </a:r>
            <a:r>
              <a:rPr lang="en-US">
                <a:ea typeface="Source Sans Pro SemiBold"/>
              </a:rPr>
              <a:t> &amp; Streaming Borrowing Rules</a:t>
            </a:r>
            <a:endParaRPr lang="en-US"/>
          </a:p>
        </p:txBody>
      </p:sp>
      <p:sp>
        <p:nvSpPr>
          <p:cNvPr id="3" name="Footer Placeholder 2">
            <a:extLst>
              <a:ext uri="{FF2B5EF4-FFF2-40B4-BE49-F238E27FC236}">
                <a16:creationId xmlns:a16="http://schemas.microsoft.com/office/drawing/2014/main" id="{5DF34A37-E60C-458F-B86D-1A97BBA0F34E}"/>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2FE51D54-9ABF-4B24-9BB6-C79B46AB8243}"/>
              </a:ext>
            </a:extLst>
          </p:cNvPr>
          <p:cNvSpPr>
            <a:spLocks noGrp="1"/>
          </p:cNvSpPr>
          <p:nvPr>
            <p:ph type="sldNum" sz="quarter" idx="12"/>
          </p:nvPr>
        </p:nvSpPr>
        <p:spPr/>
        <p:txBody>
          <a:bodyPr/>
          <a:lstStyle/>
          <a:p>
            <a:fld id="{1FAA610F-65FB-4D76-A9F7-0135426F9A2E}" type="slidenum">
              <a:rPr lang="en-US" smtClean="0"/>
              <a:t>27</a:t>
            </a:fld>
            <a:endParaRPr lang="en-US"/>
          </a:p>
        </p:txBody>
      </p:sp>
      <p:sp>
        <p:nvSpPr>
          <p:cNvPr id="5" name="Date Placeholder 4">
            <a:extLst>
              <a:ext uri="{FF2B5EF4-FFF2-40B4-BE49-F238E27FC236}">
                <a16:creationId xmlns:a16="http://schemas.microsoft.com/office/drawing/2014/main" id="{ECE4E238-2E3D-41ED-84DC-D5EC20D946CC}"/>
              </a:ext>
            </a:extLst>
          </p:cNvPr>
          <p:cNvSpPr>
            <a:spLocks noGrp="1"/>
          </p:cNvSpPr>
          <p:nvPr>
            <p:ph type="dt" sz="half" idx="2"/>
          </p:nvPr>
        </p:nvSpPr>
        <p:spPr/>
        <p:txBody>
          <a:bodyPr/>
          <a:lstStyle/>
          <a:p>
            <a:fld id="{38A104C2-794D-408E-B7D4-19D0A0004167}" type="datetime4">
              <a:rPr lang="en-US" smtClean="0"/>
              <a:t>April 27, 2021</a:t>
            </a:fld>
            <a:endParaRPr lang="en-US"/>
          </a:p>
        </p:txBody>
      </p:sp>
      <p:sp>
        <p:nvSpPr>
          <p:cNvPr id="6" name="TextBox 5">
            <a:extLst>
              <a:ext uri="{FF2B5EF4-FFF2-40B4-BE49-F238E27FC236}">
                <a16:creationId xmlns:a16="http://schemas.microsoft.com/office/drawing/2014/main" id="{A4F477A1-F562-43AA-8A13-F14DED294D48}"/>
              </a:ext>
            </a:extLst>
          </p:cNvPr>
          <p:cNvSpPr txBox="1"/>
          <p:nvPr/>
        </p:nvSpPr>
        <p:spPr>
          <a:xfrm>
            <a:off x="1138519" y="2052919"/>
            <a:ext cx="848061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We recommend allowing patrons to borrow without restriction</a:t>
            </a:r>
            <a:endParaRPr lang="en-US" sz="2800">
              <a:ea typeface="Source Sans Pro"/>
            </a:endParaRPr>
          </a:p>
          <a:p>
            <a:endParaRPr lang="en-US" sz="2800">
              <a:ea typeface="Source Sans Pro"/>
            </a:endParaRPr>
          </a:p>
          <a:p>
            <a:r>
              <a:rPr lang="en-US" sz="2800">
                <a:ea typeface="Source Sans Pro"/>
              </a:rPr>
              <a:t>Fine Free library patrons will be blocked from borrowing eBooks and streaming if the print material is overdue</a:t>
            </a:r>
          </a:p>
          <a:p>
            <a:endParaRPr lang="en-US" sz="2800">
              <a:ea typeface="Source Sans Pro"/>
            </a:endParaRPr>
          </a:p>
          <a:p>
            <a:r>
              <a:rPr lang="en-US" sz="2800">
                <a:ea typeface="Source Sans Pro"/>
              </a:rPr>
              <a:t>Contact your sales representative at </a:t>
            </a:r>
            <a:r>
              <a:rPr lang="en-US" sz="2800" err="1">
                <a:ea typeface="Source Sans Pro"/>
              </a:rPr>
              <a:t>OverDrive</a:t>
            </a:r>
            <a:r>
              <a:rPr lang="en-US" sz="2800">
                <a:ea typeface="Source Sans Pro"/>
              </a:rPr>
              <a:t> and Hoopla to make those changes</a:t>
            </a:r>
          </a:p>
        </p:txBody>
      </p:sp>
    </p:spTree>
    <p:custDataLst>
      <p:tags r:id="rId1"/>
    </p:custDataLst>
    <p:extLst>
      <p:ext uri="{BB962C8B-B14F-4D97-AF65-F5344CB8AC3E}">
        <p14:creationId xmlns:p14="http://schemas.microsoft.com/office/powerpoint/2010/main" val="3685913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7A85E6-CE59-4C9A-8B8C-49A8F63CA3B3}"/>
              </a:ext>
            </a:extLst>
          </p:cNvPr>
          <p:cNvSpPr>
            <a:spLocks noGrp="1"/>
          </p:cNvSpPr>
          <p:nvPr>
            <p:ph type="title"/>
          </p:nvPr>
        </p:nvSpPr>
        <p:spPr/>
        <p:txBody>
          <a:bodyPr/>
          <a:lstStyle/>
          <a:p>
            <a:r>
              <a:rPr lang="en-US"/>
              <a:t>Statistics</a:t>
            </a:r>
          </a:p>
        </p:txBody>
      </p:sp>
      <p:sp>
        <p:nvSpPr>
          <p:cNvPr id="8" name="Text Placeholder 7">
            <a:extLst>
              <a:ext uri="{FF2B5EF4-FFF2-40B4-BE49-F238E27FC236}">
                <a16:creationId xmlns:a16="http://schemas.microsoft.com/office/drawing/2014/main" id="{AE1A7D56-587A-4E11-A396-4525CBEC13E1}"/>
              </a:ext>
            </a:extLst>
          </p:cNvPr>
          <p:cNvSpPr>
            <a:spLocks noGrp="1"/>
          </p:cNvSpPr>
          <p:nvPr>
            <p:ph type="body" idx="1"/>
          </p:nvPr>
        </p:nvSpPr>
        <p:spPr/>
        <p:txBody>
          <a:bodyPr/>
          <a:lstStyle/>
          <a:p>
            <a:r>
              <a:rPr lang="en-US"/>
              <a:t>Note: These statistics and a few more are reported in the Monthly Operations Report, available online in the </a:t>
            </a:r>
            <a:r>
              <a:rPr lang="en-US">
                <a:hlinkClick r:id="rId4"/>
              </a:rPr>
              <a:t>monthly Board packet</a:t>
            </a:r>
            <a:r>
              <a:rPr lang="en-US"/>
              <a:t>, publicly available.</a:t>
            </a:r>
          </a:p>
        </p:txBody>
      </p:sp>
      <p:sp>
        <p:nvSpPr>
          <p:cNvPr id="3" name="Footer Placeholder 2">
            <a:extLst>
              <a:ext uri="{FF2B5EF4-FFF2-40B4-BE49-F238E27FC236}">
                <a16:creationId xmlns:a16="http://schemas.microsoft.com/office/drawing/2014/main" id="{8D579D88-5058-4993-8A4B-469A39E28C96}"/>
              </a:ext>
            </a:extLst>
          </p:cNvPr>
          <p:cNvSpPr>
            <a:spLocks noGrp="1"/>
          </p:cNvSpPr>
          <p:nvPr>
            <p:ph type="ftr" sz="quarter" idx="11"/>
          </p:nvPr>
        </p:nvSpPr>
        <p:spPr/>
        <p:txBody>
          <a:bodyPr/>
          <a:lstStyle/>
          <a:p>
            <a:r>
              <a:rPr lang="en-US"/>
              <a:t>SWAN Library Services</a:t>
            </a:r>
          </a:p>
        </p:txBody>
      </p:sp>
      <p:sp>
        <p:nvSpPr>
          <p:cNvPr id="6" name="Date Placeholder 5">
            <a:extLst>
              <a:ext uri="{FF2B5EF4-FFF2-40B4-BE49-F238E27FC236}">
                <a16:creationId xmlns:a16="http://schemas.microsoft.com/office/drawing/2014/main" id="{D63A3559-94C9-46EB-8E55-33427E3244BD}"/>
              </a:ext>
            </a:extLst>
          </p:cNvPr>
          <p:cNvSpPr>
            <a:spLocks noGrp="1"/>
          </p:cNvSpPr>
          <p:nvPr>
            <p:ph type="dt" sz="half" idx="2"/>
          </p:nvPr>
        </p:nvSpPr>
        <p:spPr/>
        <p:txBody>
          <a:bodyPr/>
          <a:lstStyle/>
          <a:p>
            <a:fld id="{A99684E3-A0FF-49CA-B05E-EC4BBEDCAE69}" type="datetime4">
              <a:rPr lang="en-US" smtClean="0"/>
              <a:t>April 27, 2021</a:t>
            </a:fld>
            <a:endParaRPr lang="en-US"/>
          </a:p>
        </p:txBody>
      </p:sp>
      <p:sp>
        <p:nvSpPr>
          <p:cNvPr id="4" name="Slide Number Placeholder 3">
            <a:extLst>
              <a:ext uri="{FF2B5EF4-FFF2-40B4-BE49-F238E27FC236}">
                <a16:creationId xmlns:a16="http://schemas.microsoft.com/office/drawing/2014/main" id="{BC20C47D-B3A2-467C-B901-D51CC12A4DAE}"/>
              </a:ext>
            </a:extLst>
          </p:cNvPr>
          <p:cNvSpPr>
            <a:spLocks noGrp="1"/>
          </p:cNvSpPr>
          <p:nvPr>
            <p:ph type="sldNum" sz="quarter" idx="12"/>
          </p:nvPr>
        </p:nvSpPr>
        <p:spPr/>
        <p:txBody>
          <a:bodyPr/>
          <a:lstStyle/>
          <a:p>
            <a:fld id="{1FAA610F-65FB-4D76-A9F7-0135426F9A2E}" type="slidenum">
              <a:rPr lang="en-US" smtClean="0"/>
              <a:t>28</a:t>
            </a:fld>
            <a:endParaRPr lang="en-US"/>
          </a:p>
        </p:txBody>
      </p:sp>
    </p:spTree>
    <p:custDataLst>
      <p:tags r:id="rId1"/>
    </p:custDataLst>
    <p:extLst>
      <p:ext uri="{BB962C8B-B14F-4D97-AF65-F5344CB8AC3E}">
        <p14:creationId xmlns:p14="http://schemas.microsoft.com/office/powerpoint/2010/main" val="3749501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0D5AC4-C9AD-4CB3-9613-61AFDB39FCF5}"/>
              </a:ext>
            </a:extLst>
          </p:cNvPr>
          <p:cNvSpPr>
            <a:spLocks noGrp="1"/>
          </p:cNvSpPr>
          <p:nvPr>
            <p:ph type="sldNum" sz="quarter" idx="12"/>
          </p:nvPr>
        </p:nvSpPr>
        <p:spPr/>
        <p:txBody>
          <a:bodyPr/>
          <a:lstStyle/>
          <a:p>
            <a:fld id="{B2E8E252-A4C9-4825-B6A7-DD4A52002440}" type="slidenum">
              <a:rPr lang="en-US" smtClean="0"/>
              <a:t>29</a:t>
            </a:fld>
            <a:endParaRPr lang="en-US"/>
          </a:p>
        </p:txBody>
      </p:sp>
      <p:pic>
        <p:nvPicPr>
          <p:cNvPr id="1026" name="Picture 2">
            <a:extLst>
              <a:ext uri="{FF2B5EF4-FFF2-40B4-BE49-F238E27FC236}">
                <a16:creationId xmlns:a16="http://schemas.microsoft.com/office/drawing/2014/main" id="{558D3994-8E10-44D4-B5DA-54C7BB6D1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62" y="233381"/>
            <a:ext cx="11534775" cy="609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0166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AB00307-1FCD-4B09-9E05-17693EF6F730}"/>
              </a:ext>
            </a:extLst>
          </p:cNvPr>
          <p:cNvGraphicFramePr/>
          <p:nvPr>
            <p:extLst>
              <p:ext uri="{D42A27DB-BD31-4B8C-83A1-F6EECF244321}">
                <p14:modId xmlns:p14="http://schemas.microsoft.com/office/powerpoint/2010/main" val="2720810719"/>
              </p:ext>
            </p:extLst>
          </p:nvPr>
        </p:nvGraphicFramePr>
        <p:xfrm>
          <a:off x="559293" y="453339"/>
          <a:ext cx="11345661" cy="5112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68F23792-0FFF-4FE6-A3C2-02501DD40A69}"/>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54249431-22CD-4008-A4CE-BB538A9C6B51}"/>
              </a:ext>
            </a:extLst>
          </p:cNvPr>
          <p:cNvSpPr>
            <a:spLocks noGrp="1"/>
          </p:cNvSpPr>
          <p:nvPr>
            <p:ph type="sldNum" sz="quarter" idx="12"/>
          </p:nvPr>
        </p:nvSpPr>
        <p:spPr/>
        <p:txBody>
          <a:bodyPr/>
          <a:lstStyle/>
          <a:p>
            <a:fld id="{1FAA610F-65FB-4D76-A9F7-0135426F9A2E}" type="slidenum">
              <a:rPr lang="en-US" smtClean="0"/>
              <a:t>3</a:t>
            </a:fld>
            <a:endParaRPr lang="en-US"/>
          </a:p>
        </p:txBody>
      </p:sp>
      <p:sp>
        <p:nvSpPr>
          <p:cNvPr id="5" name="Title 4">
            <a:extLst>
              <a:ext uri="{FF2B5EF4-FFF2-40B4-BE49-F238E27FC236}">
                <a16:creationId xmlns:a16="http://schemas.microsoft.com/office/drawing/2014/main" id="{2767B14D-CFBB-4572-84D1-87CE58DF6CD2}"/>
              </a:ext>
            </a:extLst>
          </p:cNvPr>
          <p:cNvSpPr>
            <a:spLocks noGrp="1"/>
          </p:cNvSpPr>
          <p:nvPr>
            <p:ph type="title"/>
          </p:nvPr>
        </p:nvSpPr>
        <p:spPr>
          <a:xfrm>
            <a:off x="672665" y="163493"/>
            <a:ext cx="10515600" cy="1325563"/>
          </a:xfrm>
        </p:spPr>
        <p:txBody>
          <a:bodyPr/>
          <a:lstStyle/>
          <a:p>
            <a:r>
              <a:rPr lang="en-US">
                <a:ea typeface="Source Sans Pro SemiBold"/>
              </a:rPr>
              <a:t>RAILS Quarantine Timeline</a:t>
            </a:r>
            <a:endParaRPr lang="en-US"/>
          </a:p>
        </p:txBody>
      </p:sp>
      <p:sp>
        <p:nvSpPr>
          <p:cNvPr id="6" name="Date Placeholder 5">
            <a:extLst>
              <a:ext uri="{FF2B5EF4-FFF2-40B4-BE49-F238E27FC236}">
                <a16:creationId xmlns:a16="http://schemas.microsoft.com/office/drawing/2014/main" id="{E4F365EA-3207-46CC-AB54-448D6E6C45E2}"/>
              </a:ext>
            </a:extLst>
          </p:cNvPr>
          <p:cNvSpPr>
            <a:spLocks noGrp="1"/>
          </p:cNvSpPr>
          <p:nvPr>
            <p:ph type="dt" sz="half" idx="2"/>
          </p:nvPr>
        </p:nvSpPr>
        <p:spPr/>
        <p:txBody>
          <a:bodyPr/>
          <a:lstStyle/>
          <a:p>
            <a:fld id="{A99684E3-A0FF-49CA-B05E-EC4BBEDCAE69}" type="datetime4">
              <a:rPr lang="en-US" smtClean="0"/>
              <a:t>April 27, 2021</a:t>
            </a:fld>
            <a:endParaRPr lang="en-US"/>
          </a:p>
        </p:txBody>
      </p:sp>
      <p:grpSp>
        <p:nvGrpSpPr>
          <p:cNvPr id="10" name="Group 9">
            <a:extLst>
              <a:ext uri="{FF2B5EF4-FFF2-40B4-BE49-F238E27FC236}">
                <a16:creationId xmlns:a16="http://schemas.microsoft.com/office/drawing/2014/main" id="{F7A75DAC-CD67-413E-92E9-BC5B2CF4E8C4}"/>
              </a:ext>
            </a:extLst>
          </p:cNvPr>
          <p:cNvGrpSpPr/>
          <p:nvPr/>
        </p:nvGrpSpPr>
        <p:grpSpPr>
          <a:xfrm>
            <a:off x="464209" y="4652448"/>
            <a:ext cx="10724056" cy="1609524"/>
            <a:chOff x="384310" y="4616937"/>
            <a:chExt cx="10724056" cy="1609524"/>
          </a:xfrm>
        </p:grpSpPr>
        <p:pic>
          <p:nvPicPr>
            <p:cNvPr id="8" name="Picture 7">
              <a:extLst>
                <a:ext uri="{FF2B5EF4-FFF2-40B4-BE49-F238E27FC236}">
                  <a16:creationId xmlns:a16="http://schemas.microsoft.com/office/drawing/2014/main" id="{4F7C32EE-309F-4DBA-8FFF-CE41F6BE30D0}"/>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84310" y="4616937"/>
              <a:ext cx="9704762" cy="1609524"/>
            </a:xfrm>
            <a:prstGeom prst="rect">
              <a:avLst/>
            </a:prstGeom>
          </p:spPr>
        </p:pic>
        <p:sp>
          <p:nvSpPr>
            <p:cNvPr id="9" name="TextBox 8">
              <a:extLst>
                <a:ext uri="{FF2B5EF4-FFF2-40B4-BE49-F238E27FC236}">
                  <a16:creationId xmlns:a16="http://schemas.microsoft.com/office/drawing/2014/main" id="{DFDB8B54-63A7-443E-A99E-F01F88D6484F}"/>
                </a:ext>
              </a:extLst>
            </p:cNvPr>
            <p:cNvSpPr txBox="1"/>
            <p:nvPr/>
          </p:nvSpPr>
          <p:spPr>
            <a:xfrm>
              <a:off x="2310765" y="4783015"/>
              <a:ext cx="8797601" cy="338554"/>
            </a:xfrm>
            <a:prstGeom prst="rect">
              <a:avLst/>
            </a:prstGeom>
            <a:noFill/>
          </p:spPr>
          <p:txBody>
            <a:bodyPr wrap="none" rtlCol="0">
              <a:spAutoFit/>
            </a:bodyPr>
            <a:lstStyle/>
            <a:p>
              <a:r>
                <a:rPr lang="en-US" sz="1600">
                  <a:hlinkClick r:id="rId10"/>
                </a:rPr>
                <a:t>https://www.cdc.gov/coronavirus/2019-ncov/more/science-and-research/surface-transmission.html</a:t>
              </a:r>
              <a:r>
                <a:rPr lang="en-US" sz="1600"/>
                <a:t> </a:t>
              </a:r>
            </a:p>
          </p:txBody>
        </p:sp>
      </p:grpSp>
    </p:spTree>
    <p:custDataLst>
      <p:tags r:id="rId1"/>
    </p:custDataLst>
    <p:extLst>
      <p:ext uri="{BB962C8B-B14F-4D97-AF65-F5344CB8AC3E}">
        <p14:creationId xmlns:p14="http://schemas.microsoft.com/office/powerpoint/2010/main" val="1331516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AE73E5-0E50-4C52-90F2-57B6089AA0D7}"/>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D31DA1A8-D518-482B-A9C3-86F16E6DBAC4}"/>
              </a:ext>
            </a:extLst>
          </p:cNvPr>
          <p:cNvSpPr>
            <a:spLocks noGrp="1"/>
          </p:cNvSpPr>
          <p:nvPr>
            <p:ph type="sldNum" sz="quarter" idx="12"/>
          </p:nvPr>
        </p:nvSpPr>
        <p:spPr/>
        <p:txBody>
          <a:bodyPr/>
          <a:lstStyle/>
          <a:p>
            <a:fld id="{1FAA610F-65FB-4D76-A9F7-0135426F9A2E}" type="slidenum">
              <a:rPr lang="en-US" smtClean="0"/>
              <a:t>30</a:t>
            </a:fld>
            <a:endParaRPr lang="en-US"/>
          </a:p>
        </p:txBody>
      </p:sp>
      <p:sp>
        <p:nvSpPr>
          <p:cNvPr id="5" name="Title 4">
            <a:extLst>
              <a:ext uri="{FF2B5EF4-FFF2-40B4-BE49-F238E27FC236}">
                <a16:creationId xmlns:a16="http://schemas.microsoft.com/office/drawing/2014/main" id="{F0C26E4E-520E-446F-8D79-8ED1FFE0C6C8}"/>
              </a:ext>
            </a:extLst>
          </p:cNvPr>
          <p:cNvSpPr>
            <a:spLocks noGrp="1"/>
          </p:cNvSpPr>
          <p:nvPr>
            <p:ph type="title"/>
          </p:nvPr>
        </p:nvSpPr>
        <p:spPr/>
        <p:txBody>
          <a:bodyPr/>
          <a:lstStyle/>
          <a:p>
            <a:r>
              <a:rPr lang="en-US"/>
              <a:t>Steady since Feb 1, 2020</a:t>
            </a:r>
          </a:p>
        </p:txBody>
      </p:sp>
      <p:sp>
        <p:nvSpPr>
          <p:cNvPr id="6" name="Date Placeholder 5">
            <a:extLst>
              <a:ext uri="{FF2B5EF4-FFF2-40B4-BE49-F238E27FC236}">
                <a16:creationId xmlns:a16="http://schemas.microsoft.com/office/drawing/2014/main" id="{82397152-71F1-49CB-AA98-E9CE6E8CE8AD}"/>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7" name="Picture 6">
            <a:extLst>
              <a:ext uri="{FF2B5EF4-FFF2-40B4-BE49-F238E27FC236}">
                <a16:creationId xmlns:a16="http://schemas.microsoft.com/office/drawing/2014/main" id="{F6A1E67B-A7C1-491C-AA6B-21A7B2B885E2}"/>
              </a:ext>
            </a:extLst>
          </p:cNvPr>
          <p:cNvPicPr/>
          <p:nvPr/>
        </p:nvPicPr>
        <p:blipFill rotWithShape="1">
          <a:blip r:embed="rId4"/>
          <a:srcRect t="12535"/>
          <a:stretch/>
        </p:blipFill>
        <p:spPr>
          <a:xfrm>
            <a:off x="838200" y="1690688"/>
            <a:ext cx="7027506" cy="4349600"/>
          </a:xfrm>
          <a:prstGeom prst="rect">
            <a:avLst/>
          </a:prstGeom>
          <a:ln>
            <a:solidFill>
              <a:schemeClr val="bg1">
                <a:lumMod val="85000"/>
              </a:schemeClr>
            </a:solidFill>
          </a:ln>
        </p:spPr>
      </p:pic>
      <p:sp>
        <p:nvSpPr>
          <p:cNvPr id="8" name="TextBox 7">
            <a:extLst>
              <a:ext uri="{FF2B5EF4-FFF2-40B4-BE49-F238E27FC236}">
                <a16:creationId xmlns:a16="http://schemas.microsoft.com/office/drawing/2014/main" id="{3278FDB7-B98A-4B77-9899-7C528BABEFD8}"/>
              </a:ext>
            </a:extLst>
          </p:cNvPr>
          <p:cNvSpPr txBox="1"/>
          <p:nvPr/>
        </p:nvSpPr>
        <p:spPr>
          <a:xfrm>
            <a:off x="8312728" y="1690688"/>
            <a:ext cx="3316406" cy="2677656"/>
          </a:xfrm>
          <a:prstGeom prst="rect">
            <a:avLst/>
          </a:prstGeom>
          <a:noFill/>
        </p:spPr>
        <p:txBody>
          <a:bodyPr wrap="square" rtlCol="0">
            <a:spAutoFit/>
          </a:bodyPr>
          <a:lstStyle/>
          <a:p>
            <a:pPr marL="285750" indent="-285750">
              <a:buFont typeface="Arial" panose="020B0604020202020204" pitchFamily="34" charset="0"/>
              <a:buChar char="•"/>
            </a:pPr>
            <a:r>
              <a:rPr lang="en-US" sz="2400"/>
              <a:t>Nine of ten weeks, since Feb 2021, highest circulation day is Monday.</a:t>
            </a:r>
          </a:p>
          <a:p>
            <a:pPr marL="285750" indent="-285750">
              <a:buFont typeface="Arial" panose="020B0604020202020204" pitchFamily="34" charset="0"/>
              <a:buChar char="•"/>
            </a:pPr>
            <a:r>
              <a:rPr lang="en-US" sz="2400"/>
              <a:t>Little variation in circulation Monday – Saturday. </a:t>
            </a:r>
          </a:p>
        </p:txBody>
      </p:sp>
    </p:spTree>
    <p:custDataLst>
      <p:tags r:id="rId1"/>
    </p:custDataLst>
    <p:extLst>
      <p:ext uri="{BB962C8B-B14F-4D97-AF65-F5344CB8AC3E}">
        <p14:creationId xmlns:p14="http://schemas.microsoft.com/office/powerpoint/2010/main" val="1883877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0A2EB75-4B40-41BF-A04A-DC5850266747}"/>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A3EAB588-148E-4155-A6B4-6C9BABEA8FD8}"/>
              </a:ext>
            </a:extLst>
          </p:cNvPr>
          <p:cNvSpPr>
            <a:spLocks noGrp="1"/>
          </p:cNvSpPr>
          <p:nvPr>
            <p:ph type="sldNum" sz="quarter" idx="12"/>
          </p:nvPr>
        </p:nvSpPr>
        <p:spPr/>
        <p:txBody>
          <a:bodyPr/>
          <a:lstStyle/>
          <a:p>
            <a:fld id="{1FAA610F-65FB-4D76-A9F7-0135426F9A2E}" type="slidenum">
              <a:rPr lang="en-US" smtClean="0"/>
              <a:t>31</a:t>
            </a:fld>
            <a:endParaRPr lang="en-US"/>
          </a:p>
        </p:txBody>
      </p:sp>
      <p:sp>
        <p:nvSpPr>
          <p:cNvPr id="5" name="Title 4">
            <a:extLst>
              <a:ext uri="{FF2B5EF4-FFF2-40B4-BE49-F238E27FC236}">
                <a16:creationId xmlns:a16="http://schemas.microsoft.com/office/drawing/2014/main" id="{4407FC98-B8AF-4059-8368-B5AF2C268110}"/>
              </a:ext>
            </a:extLst>
          </p:cNvPr>
          <p:cNvSpPr>
            <a:spLocks noGrp="1"/>
          </p:cNvSpPr>
          <p:nvPr>
            <p:ph type="title"/>
          </p:nvPr>
        </p:nvSpPr>
        <p:spPr>
          <a:xfrm>
            <a:off x="838200" y="144628"/>
            <a:ext cx="10515600" cy="1325563"/>
          </a:xfrm>
        </p:spPr>
        <p:txBody>
          <a:bodyPr/>
          <a:lstStyle/>
          <a:p>
            <a:r>
              <a:rPr lang="en-US"/>
              <a:t>Trends in Holds, Feb 2020 – Mar 2021</a:t>
            </a:r>
          </a:p>
        </p:txBody>
      </p:sp>
      <p:sp>
        <p:nvSpPr>
          <p:cNvPr id="6" name="Date Placeholder 5">
            <a:extLst>
              <a:ext uri="{FF2B5EF4-FFF2-40B4-BE49-F238E27FC236}">
                <a16:creationId xmlns:a16="http://schemas.microsoft.com/office/drawing/2014/main" id="{DA69AE08-D175-4D69-8F1A-64D937DA078D}"/>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8" name="Picture 7">
            <a:extLst>
              <a:ext uri="{FF2B5EF4-FFF2-40B4-BE49-F238E27FC236}">
                <a16:creationId xmlns:a16="http://schemas.microsoft.com/office/drawing/2014/main" id="{A0BB0010-8A99-4C65-ADD5-80C9FC490D17}"/>
              </a:ext>
            </a:extLst>
          </p:cNvPr>
          <p:cNvPicPr>
            <a:picLocks noChangeAspect="1"/>
          </p:cNvPicPr>
          <p:nvPr/>
        </p:nvPicPr>
        <p:blipFill rotWithShape="1">
          <a:blip r:embed="rId4"/>
          <a:srcRect t="7234"/>
          <a:stretch/>
        </p:blipFill>
        <p:spPr>
          <a:xfrm>
            <a:off x="1333140" y="1310393"/>
            <a:ext cx="9028571" cy="4859189"/>
          </a:xfrm>
          <a:prstGeom prst="rect">
            <a:avLst/>
          </a:prstGeom>
        </p:spPr>
      </p:pic>
    </p:spTree>
    <p:custDataLst>
      <p:tags r:id="rId1"/>
    </p:custDataLst>
    <p:extLst>
      <p:ext uri="{BB962C8B-B14F-4D97-AF65-F5344CB8AC3E}">
        <p14:creationId xmlns:p14="http://schemas.microsoft.com/office/powerpoint/2010/main" val="3858246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0F2C882-39C5-4EA1-8825-5895EC834EA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F87037D8-37B2-4CF3-A94D-37982A3E22CD}"/>
              </a:ext>
            </a:extLst>
          </p:cNvPr>
          <p:cNvSpPr>
            <a:spLocks noGrp="1"/>
          </p:cNvSpPr>
          <p:nvPr>
            <p:ph type="sldNum" sz="quarter" idx="12"/>
          </p:nvPr>
        </p:nvSpPr>
        <p:spPr/>
        <p:txBody>
          <a:bodyPr/>
          <a:lstStyle/>
          <a:p>
            <a:fld id="{1FAA610F-65FB-4D76-A9F7-0135426F9A2E}" type="slidenum">
              <a:rPr lang="en-US" smtClean="0"/>
              <a:t>32</a:t>
            </a:fld>
            <a:endParaRPr lang="en-US"/>
          </a:p>
        </p:txBody>
      </p:sp>
      <p:sp>
        <p:nvSpPr>
          <p:cNvPr id="5" name="Title 4">
            <a:extLst>
              <a:ext uri="{FF2B5EF4-FFF2-40B4-BE49-F238E27FC236}">
                <a16:creationId xmlns:a16="http://schemas.microsoft.com/office/drawing/2014/main" id="{CD1B843E-003D-4D47-8C89-895097597D9D}"/>
              </a:ext>
            </a:extLst>
          </p:cNvPr>
          <p:cNvSpPr>
            <a:spLocks noGrp="1"/>
          </p:cNvSpPr>
          <p:nvPr>
            <p:ph type="title"/>
          </p:nvPr>
        </p:nvSpPr>
        <p:spPr>
          <a:xfrm>
            <a:off x="638946" y="-102837"/>
            <a:ext cx="10515600" cy="1325563"/>
          </a:xfrm>
        </p:spPr>
        <p:txBody>
          <a:bodyPr/>
          <a:lstStyle/>
          <a:p>
            <a:r>
              <a:rPr lang="en-US"/>
              <a:t>Prior Year Comparison</a:t>
            </a:r>
          </a:p>
        </p:txBody>
      </p:sp>
      <p:sp>
        <p:nvSpPr>
          <p:cNvPr id="6" name="Date Placeholder 5">
            <a:extLst>
              <a:ext uri="{FF2B5EF4-FFF2-40B4-BE49-F238E27FC236}">
                <a16:creationId xmlns:a16="http://schemas.microsoft.com/office/drawing/2014/main" id="{4F1BAB1A-CBDB-47B3-A428-D7F1E30CFA04}"/>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2" name="Picture 1">
            <a:extLst>
              <a:ext uri="{FF2B5EF4-FFF2-40B4-BE49-F238E27FC236}">
                <a16:creationId xmlns:a16="http://schemas.microsoft.com/office/drawing/2014/main" id="{4617FB3E-1961-4C89-A1C2-21489B2712C0}"/>
              </a:ext>
            </a:extLst>
          </p:cNvPr>
          <p:cNvPicPr>
            <a:picLocks noChangeAspect="1"/>
          </p:cNvPicPr>
          <p:nvPr/>
        </p:nvPicPr>
        <p:blipFill rotWithShape="1">
          <a:blip r:embed="rId4"/>
          <a:srcRect t="4544"/>
          <a:stretch/>
        </p:blipFill>
        <p:spPr>
          <a:xfrm>
            <a:off x="0" y="852256"/>
            <a:ext cx="12192000" cy="6019419"/>
          </a:xfrm>
          <a:prstGeom prst="rect">
            <a:avLst/>
          </a:prstGeom>
        </p:spPr>
      </p:pic>
    </p:spTree>
    <p:custDataLst>
      <p:tags r:id="rId1"/>
    </p:custDataLst>
    <p:extLst>
      <p:ext uri="{BB962C8B-B14F-4D97-AF65-F5344CB8AC3E}">
        <p14:creationId xmlns:p14="http://schemas.microsoft.com/office/powerpoint/2010/main" val="330425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036D09-C728-43DB-8658-55AD9E1F5B50}"/>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C4293541-BD3E-4598-927E-E55369F0294B}"/>
              </a:ext>
            </a:extLst>
          </p:cNvPr>
          <p:cNvSpPr>
            <a:spLocks noGrp="1"/>
          </p:cNvSpPr>
          <p:nvPr>
            <p:ph type="sldNum" sz="quarter" idx="12"/>
          </p:nvPr>
        </p:nvSpPr>
        <p:spPr/>
        <p:txBody>
          <a:bodyPr/>
          <a:lstStyle/>
          <a:p>
            <a:fld id="{1FAA610F-65FB-4D76-A9F7-0135426F9A2E}" type="slidenum">
              <a:rPr lang="en-US" smtClean="0"/>
              <a:t>33</a:t>
            </a:fld>
            <a:endParaRPr lang="en-US"/>
          </a:p>
        </p:txBody>
      </p:sp>
      <p:sp>
        <p:nvSpPr>
          <p:cNvPr id="5" name="Title 4">
            <a:extLst>
              <a:ext uri="{FF2B5EF4-FFF2-40B4-BE49-F238E27FC236}">
                <a16:creationId xmlns:a16="http://schemas.microsoft.com/office/drawing/2014/main" id="{7017ECE5-19C8-425C-A543-DA6D4D5B3415}"/>
              </a:ext>
            </a:extLst>
          </p:cNvPr>
          <p:cNvSpPr>
            <a:spLocks noGrp="1"/>
          </p:cNvSpPr>
          <p:nvPr>
            <p:ph type="title"/>
          </p:nvPr>
        </p:nvSpPr>
        <p:spPr/>
        <p:txBody>
          <a:bodyPr/>
          <a:lstStyle/>
          <a:p>
            <a:r>
              <a:rPr lang="en-US"/>
              <a:t>Checkouts vs Checkouts &amp; Renewals</a:t>
            </a:r>
          </a:p>
        </p:txBody>
      </p:sp>
      <p:sp>
        <p:nvSpPr>
          <p:cNvPr id="6" name="Date Placeholder 5">
            <a:extLst>
              <a:ext uri="{FF2B5EF4-FFF2-40B4-BE49-F238E27FC236}">
                <a16:creationId xmlns:a16="http://schemas.microsoft.com/office/drawing/2014/main" id="{F7C03518-1321-4882-AC2C-5353AFD48905}"/>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7" name="Picture 6">
            <a:extLst>
              <a:ext uri="{FF2B5EF4-FFF2-40B4-BE49-F238E27FC236}">
                <a16:creationId xmlns:a16="http://schemas.microsoft.com/office/drawing/2014/main" id="{97D08A49-76F4-4F82-B20E-6E229277FE4D}"/>
              </a:ext>
            </a:extLst>
          </p:cNvPr>
          <p:cNvPicPr>
            <a:picLocks noChangeAspect="1"/>
          </p:cNvPicPr>
          <p:nvPr/>
        </p:nvPicPr>
        <p:blipFill>
          <a:blip r:embed="rId3"/>
          <a:stretch>
            <a:fillRect/>
          </a:stretch>
        </p:blipFill>
        <p:spPr>
          <a:xfrm>
            <a:off x="894933" y="1429642"/>
            <a:ext cx="9640133" cy="4724303"/>
          </a:xfrm>
          <a:prstGeom prst="rect">
            <a:avLst/>
          </a:prstGeom>
        </p:spPr>
      </p:pic>
      <p:sp>
        <p:nvSpPr>
          <p:cNvPr id="9" name="TextBox 8">
            <a:extLst>
              <a:ext uri="{FF2B5EF4-FFF2-40B4-BE49-F238E27FC236}">
                <a16:creationId xmlns:a16="http://schemas.microsoft.com/office/drawing/2014/main" id="{ABFC66A8-E508-4911-B2C3-B24A7E1DA36C}"/>
              </a:ext>
            </a:extLst>
          </p:cNvPr>
          <p:cNvSpPr txBox="1"/>
          <p:nvPr/>
        </p:nvSpPr>
        <p:spPr>
          <a:xfrm>
            <a:off x="1875454" y="3607127"/>
            <a:ext cx="1430200" cy="369332"/>
          </a:xfrm>
          <a:prstGeom prst="rect">
            <a:avLst/>
          </a:prstGeom>
          <a:noFill/>
        </p:spPr>
        <p:txBody>
          <a:bodyPr wrap="none" rtlCol="0">
            <a:spAutoFit/>
          </a:bodyPr>
          <a:lstStyle/>
          <a:p>
            <a:r>
              <a:rPr lang="en-US">
                <a:solidFill>
                  <a:schemeClr val="bg1"/>
                </a:solidFill>
              </a:rPr>
              <a:t>59% renewal</a:t>
            </a:r>
          </a:p>
        </p:txBody>
      </p:sp>
      <p:sp>
        <p:nvSpPr>
          <p:cNvPr id="10" name="TextBox 9">
            <a:extLst>
              <a:ext uri="{FF2B5EF4-FFF2-40B4-BE49-F238E27FC236}">
                <a16:creationId xmlns:a16="http://schemas.microsoft.com/office/drawing/2014/main" id="{11FB524E-E40E-4B27-A9F7-1347C015C6A3}"/>
              </a:ext>
            </a:extLst>
          </p:cNvPr>
          <p:cNvSpPr txBox="1"/>
          <p:nvPr/>
        </p:nvSpPr>
        <p:spPr>
          <a:xfrm>
            <a:off x="5035411" y="3607127"/>
            <a:ext cx="1430200" cy="369332"/>
          </a:xfrm>
          <a:prstGeom prst="rect">
            <a:avLst/>
          </a:prstGeom>
          <a:noFill/>
        </p:spPr>
        <p:txBody>
          <a:bodyPr wrap="none" rtlCol="0">
            <a:spAutoFit/>
          </a:bodyPr>
          <a:lstStyle/>
          <a:p>
            <a:r>
              <a:rPr lang="en-US">
                <a:solidFill>
                  <a:schemeClr val="bg1"/>
                </a:solidFill>
              </a:rPr>
              <a:t>61% renewal</a:t>
            </a:r>
          </a:p>
        </p:txBody>
      </p:sp>
      <p:sp>
        <p:nvSpPr>
          <p:cNvPr id="11" name="TextBox 10">
            <a:extLst>
              <a:ext uri="{FF2B5EF4-FFF2-40B4-BE49-F238E27FC236}">
                <a16:creationId xmlns:a16="http://schemas.microsoft.com/office/drawing/2014/main" id="{DF029929-DF16-44AD-A48C-D39E336FF3A6}"/>
              </a:ext>
            </a:extLst>
          </p:cNvPr>
          <p:cNvSpPr txBox="1"/>
          <p:nvPr/>
        </p:nvSpPr>
        <p:spPr>
          <a:xfrm>
            <a:off x="8224467" y="4700560"/>
            <a:ext cx="1430200" cy="369332"/>
          </a:xfrm>
          <a:prstGeom prst="rect">
            <a:avLst/>
          </a:prstGeom>
          <a:noFill/>
        </p:spPr>
        <p:txBody>
          <a:bodyPr wrap="none" rtlCol="0">
            <a:spAutoFit/>
          </a:bodyPr>
          <a:lstStyle/>
          <a:p>
            <a:r>
              <a:rPr lang="en-US">
                <a:solidFill>
                  <a:schemeClr val="bg1"/>
                </a:solidFill>
              </a:rPr>
              <a:t>67% renewal</a:t>
            </a:r>
          </a:p>
        </p:txBody>
      </p:sp>
    </p:spTree>
    <p:custDataLst>
      <p:tags r:id="rId1"/>
    </p:custDataLst>
    <p:extLst>
      <p:ext uri="{BB962C8B-B14F-4D97-AF65-F5344CB8AC3E}">
        <p14:creationId xmlns:p14="http://schemas.microsoft.com/office/powerpoint/2010/main" val="3899288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05CC1E-D102-4F6C-8577-756F97BBDF9C}"/>
              </a:ext>
            </a:extLst>
          </p:cNvPr>
          <p:cNvSpPr>
            <a:spLocks noGrp="1"/>
          </p:cNvSpPr>
          <p:nvPr>
            <p:ph type="sldNum" sz="quarter" idx="12"/>
          </p:nvPr>
        </p:nvSpPr>
        <p:spPr/>
        <p:txBody>
          <a:bodyPr/>
          <a:lstStyle/>
          <a:p>
            <a:fld id="{B2E8E252-A4C9-4825-B6A7-DD4A52002440}" type="slidenum">
              <a:rPr lang="en-US" smtClean="0"/>
              <a:t>34</a:t>
            </a:fld>
            <a:endParaRPr lang="en-US"/>
          </a:p>
        </p:txBody>
      </p:sp>
      <p:sp>
        <p:nvSpPr>
          <p:cNvPr id="2" name="Title 1">
            <a:extLst>
              <a:ext uri="{FF2B5EF4-FFF2-40B4-BE49-F238E27FC236}">
                <a16:creationId xmlns:a16="http://schemas.microsoft.com/office/drawing/2014/main" id="{5D37B94C-053C-4D52-AB3C-0E10485FDC66}"/>
              </a:ext>
            </a:extLst>
          </p:cNvPr>
          <p:cNvSpPr>
            <a:spLocks noGrp="1"/>
          </p:cNvSpPr>
          <p:nvPr>
            <p:ph type="title"/>
          </p:nvPr>
        </p:nvSpPr>
        <p:spPr>
          <a:xfrm>
            <a:off x="588818" y="170511"/>
            <a:ext cx="10515600" cy="1325563"/>
          </a:xfrm>
        </p:spPr>
        <p:txBody>
          <a:bodyPr/>
          <a:lstStyle/>
          <a:p>
            <a:r>
              <a:rPr lang="en-US"/>
              <a:t>2019 vs 2020/2021 Circulation &amp; Transits</a:t>
            </a:r>
          </a:p>
        </p:txBody>
      </p:sp>
      <p:sp>
        <p:nvSpPr>
          <p:cNvPr id="9" name="TextBox 8">
            <a:extLst>
              <a:ext uri="{FF2B5EF4-FFF2-40B4-BE49-F238E27FC236}">
                <a16:creationId xmlns:a16="http://schemas.microsoft.com/office/drawing/2014/main" id="{8FF291C4-E4B1-4BE3-8631-134B732BDD32}"/>
              </a:ext>
            </a:extLst>
          </p:cNvPr>
          <p:cNvSpPr txBox="1"/>
          <p:nvPr/>
        </p:nvSpPr>
        <p:spPr>
          <a:xfrm>
            <a:off x="666459" y="5770623"/>
            <a:ext cx="3825086" cy="369332"/>
          </a:xfrm>
          <a:prstGeom prst="rect">
            <a:avLst/>
          </a:prstGeom>
          <a:noFill/>
        </p:spPr>
        <p:txBody>
          <a:bodyPr wrap="none" rtlCol="0">
            <a:spAutoFit/>
          </a:bodyPr>
          <a:lstStyle/>
          <a:p>
            <a:r>
              <a:rPr lang="en-US"/>
              <a:t>Back to pre-pandemic transit volume.</a:t>
            </a:r>
          </a:p>
        </p:txBody>
      </p:sp>
      <p:pic>
        <p:nvPicPr>
          <p:cNvPr id="6" name="Picture 5">
            <a:extLst>
              <a:ext uri="{FF2B5EF4-FFF2-40B4-BE49-F238E27FC236}">
                <a16:creationId xmlns:a16="http://schemas.microsoft.com/office/drawing/2014/main" id="{6FD3072E-1479-4BDA-A24C-EE21F8C3C702}"/>
              </a:ext>
            </a:extLst>
          </p:cNvPr>
          <p:cNvPicPr>
            <a:picLocks noChangeAspect="1"/>
          </p:cNvPicPr>
          <p:nvPr/>
        </p:nvPicPr>
        <p:blipFill rotWithShape="1">
          <a:blip r:embed="rId3"/>
          <a:srcRect t="9989"/>
          <a:stretch/>
        </p:blipFill>
        <p:spPr>
          <a:xfrm>
            <a:off x="4917724" y="1577410"/>
            <a:ext cx="6894413" cy="3913897"/>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DD8049BE-53F9-4C9E-9F5C-1DC5B870C6F3}"/>
              </a:ext>
            </a:extLst>
          </p:cNvPr>
          <p:cNvPicPr/>
          <p:nvPr/>
        </p:nvPicPr>
        <p:blipFill>
          <a:blip r:embed="rId4"/>
          <a:stretch>
            <a:fillRect/>
          </a:stretch>
        </p:blipFill>
        <p:spPr>
          <a:xfrm>
            <a:off x="666460" y="1346091"/>
            <a:ext cx="3825085" cy="4165817"/>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734417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8D94-6A52-4951-9A65-F2A311C27C38}"/>
              </a:ext>
            </a:extLst>
          </p:cNvPr>
          <p:cNvSpPr>
            <a:spLocks noGrp="1"/>
          </p:cNvSpPr>
          <p:nvPr>
            <p:ph type="title"/>
          </p:nvPr>
        </p:nvSpPr>
        <p:spPr>
          <a:xfrm>
            <a:off x="396827" y="2455276"/>
            <a:ext cx="3625945" cy="3874104"/>
          </a:xfrm>
        </p:spPr>
        <p:txBody>
          <a:bodyPr>
            <a:normAutofit fontScale="90000"/>
          </a:bodyPr>
          <a:lstStyle/>
          <a:p>
            <a:pPr>
              <a:spcBef>
                <a:spcPts val="1000"/>
              </a:spcBef>
            </a:pPr>
            <a:r>
              <a:rPr lang="en-US" sz="4400">
                <a:ea typeface="Source Sans Pro SemiBold"/>
              </a:rPr>
              <a:t>Save the Date!</a:t>
            </a:r>
            <a:br>
              <a:rPr lang="en-US" sz="4400">
                <a:ea typeface="Source Sans Pro SemiBold"/>
              </a:rPr>
            </a:br>
            <a:br>
              <a:rPr lang="en-US" sz="4400">
                <a:ea typeface="Source Sans Pro SemiBold"/>
              </a:rPr>
            </a:br>
            <a:r>
              <a:rPr lang="en-US" sz="3600">
                <a:ea typeface="Source Sans Pro SemiBold"/>
              </a:rPr>
              <a:t>ILL Boot Camp</a:t>
            </a:r>
            <a:br>
              <a:rPr lang="en-US" sz="1600">
                <a:ea typeface="Source Sans Pro SemiBold"/>
              </a:rPr>
            </a:br>
            <a:br>
              <a:rPr lang="en-US" sz="1600">
                <a:ea typeface="Source Sans Pro SemiBold"/>
              </a:rPr>
            </a:br>
            <a:r>
              <a:rPr lang="en-US" sz="1800">
                <a:latin typeface="Source Sans Pro"/>
                <a:ea typeface="Source Sans Pro"/>
              </a:rPr>
              <a:t>Go to L2 to register:</a:t>
            </a:r>
            <a:br>
              <a:rPr lang="en-US" sz="1800">
                <a:latin typeface="Source Sans Pro"/>
                <a:ea typeface="Source Sans Pro"/>
              </a:rPr>
            </a:br>
            <a:br>
              <a:rPr lang="en-US" sz="1800">
                <a:latin typeface="Source Sans Pro"/>
                <a:ea typeface="Source Sans Pro"/>
              </a:rPr>
            </a:br>
            <a:r>
              <a:rPr lang="en-US" sz="1800">
                <a:latin typeface="Source Sans Pro"/>
                <a:ea typeface="Source Sans Pro"/>
                <a:hlinkClick r:id="rId4"/>
              </a:rPr>
              <a:t>https://librarylearning.org/event/2021-05-06/swan-ill-boot-camp-basics-worldshare-ill</a:t>
            </a:r>
            <a:br>
              <a:rPr lang="en-US" sz="1800">
                <a:latin typeface="Source Sans Pro"/>
                <a:ea typeface="Source Sans Pro"/>
              </a:rPr>
            </a:br>
            <a:br>
              <a:rPr lang="en-US" sz="1800">
                <a:latin typeface="Source Sans Pro"/>
                <a:ea typeface="Source Sans Pro"/>
              </a:rPr>
            </a:br>
            <a:r>
              <a:rPr lang="en-US" sz="1800">
                <a:latin typeface="Source Sans Pro"/>
                <a:ea typeface="Source Sans Pro"/>
                <a:hlinkClick r:id="rId5"/>
              </a:rPr>
              <a:t>https://librarylearning.org/event/2021-05-27/swan-ill-boot-camp-borrowing-worldshare-ill</a:t>
            </a:r>
            <a:br>
              <a:rPr lang="en-US" sz="1800">
                <a:latin typeface="Source Sans Pro"/>
                <a:ea typeface="Source Sans Pro"/>
              </a:rPr>
            </a:br>
            <a:br>
              <a:rPr lang="en-US" sz="1800">
                <a:latin typeface="Source Sans Pro"/>
                <a:ea typeface="Source Sans Pro"/>
              </a:rPr>
            </a:br>
            <a:r>
              <a:rPr lang="en-US" sz="1800">
                <a:latin typeface="Source Sans Pro"/>
                <a:ea typeface="Source Sans Pro"/>
                <a:hlinkClick r:id="rId6"/>
              </a:rPr>
              <a:t>https://librarylearning.org/event/2021-06-24/swan-ill-boot-camp-lending-worldshare-ill</a:t>
            </a:r>
            <a:br>
              <a:rPr lang="en-US" sz="1800">
                <a:latin typeface="Source Sans Pro"/>
                <a:ea typeface="Source Sans Pro"/>
              </a:rPr>
            </a:br>
            <a:br>
              <a:rPr lang="en-US" sz="1800">
                <a:latin typeface="Source Sans Pro"/>
                <a:ea typeface="Source Sans Pro"/>
              </a:rPr>
            </a:br>
            <a:r>
              <a:rPr lang="en-US" sz="1800">
                <a:latin typeface="Source Sans Pro"/>
                <a:ea typeface="Source Sans Pro"/>
                <a:hlinkClick r:id="rId7"/>
              </a:rPr>
              <a:t>https://librarylearning.org/event/2021-07-01/swan-ill-boot-camp-policies</a:t>
            </a:r>
            <a:br>
              <a:rPr lang="en-US" sz="1800">
                <a:latin typeface="Source Sans Pro"/>
                <a:ea typeface="Source Sans Pro"/>
              </a:rPr>
            </a:br>
            <a:endParaRPr lang="en-US" sz="1600">
              <a:ea typeface="Source Sans Pro SemiBold"/>
            </a:endParaRPr>
          </a:p>
        </p:txBody>
      </p:sp>
      <p:sp>
        <p:nvSpPr>
          <p:cNvPr id="5" name="Footer Placeholder 4">
            <a:extLst>
              <a:ext uri="{FF2B5EF4-FFF2-40B4-BE49-F238E27FC236}">
                <a16:creationId xmlns:a16="http://schemas.microsoft.com/office/drawing/2014/main" id="{8956721A-0E3F-442C-9BBF-321C029EA6A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B7F8863D-33A1-466D-98BA-CE02B7DEF89E}"/>
              </a:ext>
            </a:extLst>
          </p:cNvPr>
          <p:cNvSpPr>
            <a:spLocks noGrp="1"/>
          </p:cNvSpPr>
          <p:nvPr>
            <p:ph type="sldNum" sz="quarter" idx="12"/>
          </p:nvPr>
        </p:nvSpPr>
        <p:spPr/>
        <p:txBody>
          <a:bodyPr/>
          <a:lstStyle/>
          <a:p>
            <a:fld id="{1FAA610F-65FB-4D76-A9F7-0135426F9A2E}" type="slidenum">
              <a:rPr lang="en-US" smtClean="0"/>
              <a:t>35</a:t>
            </a:fld>
            <a:endParaRPr lang="en-US"/>
          </a:p>
        </p:txBody>
      </p:sp>
      <p:sp>
        <p:nvSpPr>
          <p:cNvPr id="7" name="Date Placeholder 6">
            <a:extLst>
              <a:ext uri="{FF2B5EF4-FFF2-40B4-BE49-F238E27FC236}">
                <a16:creationId xmlns:a16="http://schemas.microsoft.com/office/drawing/2014/main" id="{819741E4-0A5A-445D-BB1E-813FF019926B}"/>
              </a:ext>
            </a:extLst>
          </p:cNvPr>
          <p:cNvSpPr>
            <a:spLocks noGrp="1"/>
          </p:cNvSpPr>
          <p:nvPr>
            <p:ph type="dt" sz="half" idx="13"/>
          </p:nvPr>
        </p:nvSpPr>
        <p:spPr/>
        <p:txBody>
          <a:bodyPr/>
          <a:lstStyle/>
          <a:p>
            <a:fld id="{0C271E5E-31FA-4190-9796-0C03067BB122}" type="datetime4">
              <a:rPr lang="en-US" smtClean="0"/>
              <a:t>April 27, 2021</a:t>
            </a:fld>
            <a:endParaRPr lang="en-US"/>
          </a:p>
        </p:txBody>
      </p:sp>
      <p:pic>
        <p:nvPicPr>
          <p:cNvPr id="4" name="Content Placeholder 3">
            <a:extLst>
              <a:ext uri="{FF2B5EF4-FFF2-40B4-BE49-F238E27FC236}">
                <a16:creationId xmlns:a16="http://schemas.microsoft.com/office/drawing/2014/main" id="{1B19FB04-CA62-45D9-AC93-5B8B968C1A35}"/>
              </a:ext>
            </a:extLst>
          </p:cNvPr>
          <p:cNvPicPr>
            <a:picLocks noGrp="1" noChangeAspect="1"/>
          </p:cNvPicPr>
          <p:nvPr>
            <p:ph idx="1"/>
          </p:nvPr>
        </p:nvPicPr>
        <p:blipFill>
          <a:blip r:embed="rId8"/>
          <a:stretch>
            <a:fillRect/>
          </a:stretch>
        </p:blipFill>
        <p:spPr>
          <a:xfrm>
            <a:off x="6088178" y="153026"/>
            <a:ext cx="4815061" cy="6558863"/>
          </a:xfrm>
        </p:spPr>
      </p:pic>
    </p:spTree>
    <p:custDataLst>
      <p:tags r:id="rId1"/>
    </p:custDataLst>
    <p:extLst>
      <p:ext uri="{BB962C8B-B14F-4D97-AF65-F5344CB8AC3E}">
        <p14:creationId xmlns:p14="http://schemas.microsoft.com/office/powerpoint/2010/main" val="2573360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8D94-6A52-4951-9A65-F2A311C27C38}"/>
              </a:ext>
            </a:extLst>
          </p:cNvPr>
          <p:cNvSpPr>
            <a:spLocks noGrp="1"/>
          </p:cNvSpPr>
          <p:nvPr>
            <p:ph type="title"/>
          </p:nvPr>
        </p:nvSpPr>
        <p:spPr>
          <a:xfrm>
            <a:off x="469710" y="2023854"/>
            <a:ext cx="3619690" cy="3874104"/>
          </a:xfrm>
        </p:spPr>
        <p:txBody>
          <a:bodyPr>
            <a:normAutofit fontScale="90000"/>
          </a:bodyPr>
          <a:lstStyle/>
          <a:p>
            <a:r>
              <a:rPr lang="en-US" sz="4000">
                <a:ea typeface="Source Sans Pro SemiBold"/>
              </a:rPr>
              <a:t>Save the </a:t>
            </a:r>
            <a:r>
              <a:rPr lang="en-US" sz="4400">
                <a:ea typeface="Source Sans Pro SemiBold"/>
              </a:rPr>
              <a:t>Date</a:t>
            </a:r>
            <a:r>
              <a:rPr lang="en-US" sz="4000">
                <a:ea typeface="Source Sans Pro SemiBold"/>
              </a:rPr>
              <a:t>!</a:t>
            </a:r>
            <a:br>
              <a:rPr lang="en-US" sz="4000">
                <a:ea typeface="Source Sans Pro SemiBold"/>
              </a:rPr>
            </a:br>
            <a:br>
              <a:rPr lang="en-US" sz="4000">
                <a:ea typeface="Source Sans Pro SemiBold"/>
              </a:rPr>
            </a:br>
            <a:r>
              <a:rPr lang="en-US" sz="3600">
                <a:ea typeface="Source Sans Pro SemiBold"/>
              </a:rPr>
              <a:t>Directors’ Coffee Hour</a:t>
            </a:r>
            <a:br>
              <a:rPr lang="en-US" sz="1600">
                <a:ea typeface="Source Sans Pro SemiBold"/>
              </a:rPr>
            </a:br>
            <a:br>
              <a:rPr lang="en-US" sz="1600">
                <a:ea typeface="Source Sans Pro SemiBold"/>
              </a:rPr>
            </a:br>
            <a:r>
              <a:rPr lang="en-US" sz="1800">
                <a:latin typeface="Source Sans Pro"/>
                <a:ea typeface="Source Sans Pro"/>
              </a:rPr>
              <a:t>Go to L2 to register:</a:t>
            </a:r>
            <a:br>
              <a:rPr lang="en-US" sz="1800">
                <a:latin typeface="Source Sans Pro"/>
                <a:ea typeface="Source Sans Pro"/>
              </a:rPr>
            </a:br>
            <a:r>
              <a:rPr lang="en-US" sz="1800">
                <a:latin typeface="Source Sans Pro"/>
                <a:ea typeface="Source Sans Pro"/>
                <a:hlinkClick r:id="rId4"/>
              </a:rPr>
              <a:t>https://librarylearning.org/event/2021-04-16/swan-directors-coffee-hour</a:t>
            </a:r>
            <a:br>
              <a:rPr lang="en-US" sz="1800">
                <a:latin typeface="Source Sans Pro"/>
                <a:ea typeface="Source Sans Pro"/>
              </a:rPr>
            </a:br>
            <a:br>
              <a:rPr lang="en-US" sz="1800" b="1">
                <a:latin typeface="Source Sans Pro"/>
                <a:ea typeface="Source Sans Pro"/>
              </a:rPr>
            </a:br>
            <a:r>
              <a:rPr lang="en-US" sz="1800"/>
              <a:t>Library membership benefits</a:t>
            </a:r>
            <a:br>
              <a:rPr lang="en-US" sz="1800"/>
            </a:br>
            <a:r>
              <a:rPr lang="en-US" sz="1800"/>
              <a:t>Resource sharing</a:t>
            </a:r>
            <a:br>
              <a:rPr lang="en-US" sz="1800">
                <a:ea typeface="Source Sans Pro"/>
              </a:rPr>
            </a:br>
            <a:r>
              <a:rPr lang="en-US" sz="1800"/>
              <a:t>Annual fees</a:t>
            </a:r>
            <a:br>
              <a:rPr lang="en-US" sz="1800">
                <a:ea typeface="Source Sans Pro"/>
              </a:rPr>
            </a:br>
            <a:r>
              <a:rPr lang="en-US" sz="1800"/>
              <a:t>How SWAN Support works</a:t>
            </a:r>
            <a:br>
              <a:rPr lang="en-US" sz="1800">
                <a:ea typeface="Source Sans Pro"/>
              </a:rPr>
            </a:br>
            <a:br>
              <a:rPr lang="en-US" sz="1800"/>
            </a:br>
            <a:r>
              <a:rPr lang="en-US" sz="1800">
                <a:ea typeface="Source Sans Pro"/>
              </a:rPr>
              <a:t>See SWAN Support:</a:t>
            </a:r>
            <a:br>
              <a:rPr lang="en-US" sz="1800">
                <a:ea typeface="Source Sans Pro"/>
              </a:rPr>
            </a:br>
            <a:r>
              <a:rPr lang="en-US" sz="1800">
                <a:ea typeface="+mn-lt"/>
                <a:cs typeface="+mn-lt"/>
              </a:rPr>
              <a:t>Meetings &amp; Trainings » Trainings » Tutorials &amp; Training Resources</a:t>
            </a:r>
            <a:br>
              <a:rPr lang="en-US" sz="1100"/>
            </a:br>
            <a:endParaRPr lang="en-US" sz="1600">
              <a:ea typeface="Source Sans Pro SemiBold"/>
            </a:endParaRPr>
          </a:p>
        </p:txBody>
      </p:sp>
      <p:sp>
        <p:nvSpPr>
          <p:cNvPr id="5" name="Footer Placeholder 4">
            <a:extLst>
              <a:ext uri="{FF2B5EF4-FFF2-40B4-BE49-F238E27FC236}">
                <a16:creationId xmlns:a16="http://schemas.microsoft.com/office/drawing/2014/main" id="{8956721A-0E3F-442C-9BBF-321C029EA6A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B7F8863D-33A1-466D-98BA-CE02B7DEF89E}"/>
              </a:ext>
            </a:extLst>
          </p:cNvPr>
          <p:cNvSpPr>
            <a:spLocks noGrp="1"/>
          </p:cNvSpPr>
          <p:nvPr>
            <p:ph type="sldNum" sz="quarter" idx="12"/>
          </p:nvPr>
        </p:nvSpPr>
        <p:spPr/>
        <p:txBody>
          <a:bodyPr/>
          <a:lstStyle/>
          <a:p>
            <a:fld id="{1FAA610F-65FB-4D76-A9F7-0135426F9A2E}" type="slidenum">
              <a:rPr lang="en-US" smtClean="0"/>
              <a:t>36</a:t>
            </a:fld>
            <a:endParaRPr lang="en-US"/>
          </a:p>
        </p:txBody>
      </p:sp>
      <p:sp>
        <p:nvSpPr>
          <p:cNvPr id="7" name="Date Placeholder 6">
            <a:extLst>
              <a:ext uri="{FF2B5EF4-FFF2-40B4-BE49-F238E27FC236}">
                <a16:creationId xmlns:a16="http://schemas.microsoft.com/office/drawing/2014/main" id="{819741E4-0A5A-445D-BB1E-813FF019926B}"/>
              </a:ext>
            </a:extLst>
          </p:cNvPr>
          <p:cNvSpPr>
            <a:spLocks noGrp="1"/>
          </p:cNvSpPr>
          <p:nvPr>
            <p:ph type="dt" sz="half" idx="13"/>
          </p:nvPr>
        </p:nvSpPr>
        <p:spPr/>
        <p:txBody>
          <a:bodyPr/>
          <a:lstStyle/>
          <a:p>
            <a:fld id="{0C271E5E-31FA-4190-9796-0C03067BB122}" type="datetime4">
              <a:rPr lang="en-US" smtClean="0"/>
              <a:t>April 27, 2021</a:t>
            </a:fld>
            <a:endParaRPr lang="en-US"/>
          </a:p>
        </p:txBody>
      </p:sp>
      <p:pic>
        <p:nvPicPr>
          <p:cNvPr id="8" name="Picture 7">
            <a:extLst>
              <a:ext uri="{FF2B5EF4-FFF2-40B4-BE49-F238E27FC236}">
                <a16:creationId xmlns:a16="http://schemas.microsoft.com/office/drawing/2014/main" id="{C16BEC54-C889-4FF8-85EE-7709B4D2A501}"/>
              </a:ext>
            </a:extLst>
          </p:cNvPr>
          <p:cNvPicPr>
            <a:picLocks noChangeAspect="1"/>
          </p:cNvPicPr>
          <p:nvPr/>
        </p:nvPicPr>
        <p:blipFill>
          <a:blip r:embed="rId5"/>
          <a:stretch>
            <a:fillRect/>
          </a:stretch>
        </p:blipFill>
        <p:spPr>
          <a:xfrm>
            <a:off x="4996462" y="675968"/>
            <a:ext cx="6998493" cy="466566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03440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A3B205-3048-4E4F-93E3-F2DEC4024919}"/>
              </a:ext>
            </a:extLst>
          </p:cNvPr>
          <p:cNvSpPr>
            <a:spLocks noGrp="1"/>
          </p:cNvSpPr>
          <p:nvPr>
            <p:ph type="title"/>
          </p:nvPr>
        </p:nvSpPr>
        <p:spPr/>
        <p:txBody>
          <a:bodyPr>
            <a:normAutofit fontScale="90000"/>
          </a:bodyPr>
          <a:lstStyle/>
          <a:p>
            <a:r>
              <a:rPr lang="en-US">
                <a:ea typeface="Source Sans Pro SemiBold"/>
              </a:rPr>
              <a:t>In Case You Missed It...</a:t>
            </a:r>
            <a:br>
              <a:rPr lang="en-US">
                <a:ea typeface="Source Sans Pro SemiBold"/>
              </a:rPr>
            </a:br>
            <a:br>
              <a:rPr lang="en-US">
                <a:ea typeface="Source Sans Pro SemiBold"/>
              </a:rPr>
            </a:br>
            <a:r>
              <a:rPr lang="en-US">
                <a:ea typeface="Source Sans Pro SemiBold"/>
              </a:rPr>
              <a:t>Aspen Member Update Q&amp;A Recording</a:t>
            </a:r>
            <a:endParaRPr lang="en-US"/>
          </a:p>
        </p:txBody>
      </p:sp>
      <p:pic>
        <p:nvPicPr>
          <p:cNvPr id="10" name="Content Placeholder 9" descr="Text&#10;&#10;Description automatically generated">
            <a:extLst>
              <a:ext uri="{FF2B5EF4-FFF2-40B4-BE49-F238E27FC236}">
                <a16:creationId xmlns:a16="http://schemas.microsoft.com/office/drawing/2014/main" id="{82CE2687-53B4-4BE5-A555-1F476B4A701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63165" y="218115"/>
            <a:ext cx="6220028" cy="6220028"/>
          </a:xfrm>
        </p:spPr>
      </p:pic>
      <p:sp>
        <p:nvSpPr>
          <p:cNvPr id="8" name="Text Placeholder 7">
            <a:extLst>
              <a:ext uri="{FF2B5EF4-FFF2-40B4-BE49-F238E27FC236}">
                <a16:creationId xmlns:a16="http://schemas.microsoft.com/office/drawing/2014/main" id="{9FEDB99E-5409-43AC-B9CA-0A86065184CA}"/>
              </a:ext>
            </a:extLst>
          </p:cNvPr>
          <p:cNvSpPr>
            <a:spLocks noGrp="1"/>
          </p:cNvSpPr>
          <p:nvPr>
            <p:ph type="body" sz="half" idx="2"/>
          </p:nvPr>
        </p:nvSpPr>
        <p:spPr>
          <a:xfrm>
            <a:off x="655094" y="3429000"/>
            <a:ext cx="3505845" cy="2439988"/>
          </a:xfrm>
        </p:spPr>
        <p:txBody>
          <a:bodyPr/>
          <a:lstStyle/>
          <a:p>
            <a:r>
              <a:rPr lang="en-US"/>
              <a:t>View the recording:</a:t>
            </a:r>
          </a:p>
          <a:p>
            <a:r>
              <a:rPr lang="en-US"/>
              <a:t>Meetings &amp; Trainings &gt; Tutorials &amp; Training Resources</a:t>
            </a:r>
          </a:p>
          <a:p>
            <a:r>
              <a:rPr lang="en-US"/>
              <a:t>https://support.swanlibraries.net/tutorial/85801</a:t>
            </a:r>
          </a:p>
        </p:txBody>
      </p:sp>
      <p:sp>
        <p:nvSpPr>
          <p:cNvPr id="3" name="Footer Placeholder 2">
            <a:extLst>
              <a:ext uri="{FF2B5EF4-FFF2-40B4-BE49-F238E27FC236}">
                <a16:creationId xmlns:a16="http://schemas.microsoft.com/office/drawing/2014/main" id="{69BCD1A9-B9DF-4D8F-9403-A1A05311AB4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DF73829A-95E1-4F94-9EE4-D2BC34E066B0}"/>
              </a:ext>
            </a:extLst>
          </p:cNvPr>
          <p:cNvSpPr>
            <a:spLocks noGrp="1"/>
          </p:cNvSpPr>
          <p:nvPr>
            <p:ph type="sldNum" sz="quarter" idx="12"/>
          </p:nvPr>
        </p:nvSpPr>
        <p:spPr/>
        <p:txBody>
          <a:bodyPr/>
          <a:lstStyle/>
          <a:p>
            <a:fld id="{1FAA610F-65FB-4D76-A9F7-0135426F9A2E}" type="slidenum">
              <a:rPr lang="en-US" smtClean="0"/>
              <a:t>37</a:t>
            </a:fld>
            <a:endParaRPr lang="en-US"/>
          </a:p>
        </p:txBody>
      </p:sp>
      <p:sp>
        <p:nvSpPr>
          <p:cNvPr id="6" name="Date Placeholder 5">
            <a:extLst>
              <a:ext uri="{FF2B5EF4-FFF2-40B4-BE49-F238E27FC236}">
                <a16:creationId xmlns:a16="http://schemas.microsoft.com/office/drawing/2014/main" id="{F9917F85-E514-44AD-BD1A-81E1EA8A5FB6}"/>
              </a:ext>
            </a:extLst>
          </p:cNvPr>
          <p:cNvSpPr>
            <a:spLocks noGrp="1"/>
          </p:cNvSpPr>
          <p:nvPr>
            <p:ph type="dt" sz="half" idx="13"/>
          </p:nvPr>
        </p:nvSpPr>
        <p:spPr/>
        <p:txBody>
          <a:bodyPr/>
          <a:lstStyle/>
          <a:p>
            <a:fld id="{A99684E3-A0FF-49CA-B05E-EC4BBEDCAE69}" type="datetime4">
              <a:rPr lang="en-US" smtClean="0"/>
              <a:t>April 27, 2021</a:t>
            </a:fld>
            <a:endParaRPr lang="en-US"/>
          </a:p>
        </p:txBody>
      </p:sp>
    </p:spTree>
    <p:custDataLst>
      <p:tags r:id="rId1"/>
    </p:custDataLst>
    <p:extLst>
      <p:ext uri="{BB962C8B-B14F-4D97-AF65-F5344CB8AC3E}">
        <p14:creationId xmlns:p14="http://schemas.microsoft.com/office/powerpoint/2010/main" val="1917934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5A3F-D8A1-45A6-A7D8-84B52B303C98}"/>
              </a:ext>
            </a:extLst>
          </p:cNvPr>
          <p:cNvSpPr>
            <a:spLocks noGrp="1"/>
          </p:cNvSpPr>
          <p:nvPr>
            <p:ph type="title"/>
          </p:nvPr>
        </p:nvSpPr>
        <p:spPr>
          <a:xfrm>
            <a:off x="655093" y="1712794"/>
            <a:ext cx="3111690" cy="1600200"/>
          </a:xfrm>
        </p:spPr>
        <p:txBody>
          <a:bodyPr anchor="b">
            <a:normAutofit/>
          </a:bodyPr>
          <a:lstStyle/>
          <a:p>
            <a:r>
              <a:rPr lang="en-US" sz="2700"/>
              <a:t>SWAN Board Election: 2 Seats </a:t>
            </a:r>
            <a:br>
              <a:rPr lang="en-US" sz="2700"/>
            </a:br>
            <a:r>
              <a:rPr lang="en-US" sz="2700"/>
              <a:t>July 1, 2021 Start</a:t>
            </a:r>
            <a:br>
              <a:rPr lang="en-US" sz="2700"/>
            </a:br>
            <a:r>
              <a:rPr lang="en-US" sz="2700"/>
              <a:t>3-year term</a:t>
            </a:r>
          </a:p>
        </p:txBody>
      </p:sp>
      <p:sp>
        <p:nvSpPr>
          <p:cNvPr id="4" name="Text Placeholder 3">
            <a:extLst>
              <a:ext uri="{FF2B5EF4-FFF2-40B4-BE49-F238E27FC236}">
                <a16:creationId xmlns:a16="http://schemas.microsoft.com/office/drawing/2014/main" id="{DAF9BA0F-8335-4688-B63F-2A7AA6F7CF08}"/>
              </a:ext>
            </a:extLst>
          </p:cNvPr>
          <p:cNvSpPr>
            <a:spLocks noGrp="1"/>
          </p:cNvSpPr>
          <p:nvPr>
            <p:ph type="body" sz="half" idx="2"/>
          </p:nvPr>
        </p:nvSpPr>
        <p:spPr>
          <a:xfrm>
            <a:off x="655094" y="3429000"/>
            <a:ext cx="3111689" cy="2439988"/>
          </a:xfrm>
        </p:spPr>
        <p:txBody>
          <a:bodyPr>
            <a:normAutofit/>
          </a:bodyPr>
          <a:lstStyle/>
          <a:p>
            <a:r>
              <a:rPr lang="en-US" sz="1800"/>
              <a:t>The SWAN Board is comprised of seven library directors/administrators elected at-large from the libraries in SWAN. Board meetings are held monthly on a Friday of each month at 9:30a.m.</a:t>
            </a:r>
          </a:p>
        </p:txBody>
      </p:sp>
      <p:sp>
        <p:nvSpPr>
          <p:cNvPr id="5" name="Footer Placeholder 4">
            <a:extLst>
              <a:ext uri="{FF2B5EF4-FFF2-40B4-BE49-F238E27FC236}">
                <a16:creationId xmlns:a16="http://schemas.microsoft.com/office/drawing/2014/main" id="{D15D2D42-5119-462E-8B1B-CB683CE00518}"/>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34A15559-9707-4319-B975-C0967492C76D}"/>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38</a:t>
            </a:fld>
            <a:endParaRPr lang="en-US"/>
          </a:p>
        </p:txBody>
      </p:sp>
      <p:sp>
        <p:nvSpPr>
          <p:cNvPr id="7" name="Date Placeholder 6">
            <a:extLst>
              <a:ext uri="{FF2B5EF4-FFF2-40B4-BE49-F238E27FC236}">
                <a16:creationId xmlns:a16="http://schemas.microsoft.com/office/drawing/2014/main" id="{FAA5CB7A-6BA5-472C-9593-F27E1285F24F}"/>
              </a:ext>
            </a:extLst>
          </p:cNvPr>
          <p:cNvSpPr>
            <a:spLocks noGrp="1"/>
          </p:cNvSpPr>
          <p:nvPr>
            <p:ph type="dt" sz="half" idx="13"/>
          </p:nvPr>
        </p:nvSpPr>
        <p:spPr>
          <a:xfrm>
            <a:off x="838200" y="6329380"/>
            <a:ext cx="2743200" cy="365125"/>
          </a:xfrm>
        </p:spPr>
        <p:txBody>
          <a:bodyPr anchor="ctr">
            <a:normAutofit/>
          </a:bodyPr>
          <a:lstStyle/>
          <a:p>
            <a:pPr>
              <a:spcAft>
                <a:spcPts val="600"/>
              </a:spcAft>
            </a:pPr>
            <a:fld id="{3B511C61-DAC0-4F98-B858-B71E6CBFB21D}" type="datetime4">
              <a:rPr lang="en-US" smtClean="0"/>
              <a:pPr>
                <a:spcAft>
                  <a:spcPts val="600"/>
                </a:spcAft>
              </a:pPr>
              <a:t>April 27, 2021</a:t>
            </a:fld>
            <a:endParaRPr lang="en-US"/>
          </a:p>
        </p:txBody>
      </p:sp>
      <p:graphicFrame>
        <p:nvGraphicFramePr>
          <p:cNvPr id="8" name="Content Placeholder 7">
            <a:extLst>
              <a:ext uri="{FF2B5EF4-FFF2-40B4-BE49-F238E27FC236}">
                <a16:creationId xmlns:a16="http://schemas.microsoft.com/office/drawing/2014/main" id="{67DBC178-F8CE-41FC-9A82-5662EC3A110C}"/>
              </a:ext>
            </a:extLst>
          </p:cNvPr>
          <p:cNvGraphicFramePr>
            <a:graphicFrameLocks noGrp="1"/>
          </p:cNvGraphicFramePr>
          <p:nvPr>
            <p:ph idx="1"/>
          </p:nvPr>
        </p:nvGraphicFramePr>
        <p:xfrm>
          <a:off x="5183188" y="1621166"/>
          <a:ext cx="6172201" cy="3606145"/>
        </p:xfrm>
        <a:graphic>
          <a:graphicData uri="http://schemas.openxmlformats.org/drawingml/2006/table">
            <a:tbl>
              <a:tblPr firstRow="1" firstCol="1" bandRow="1">
                <a:tableStyleId>{5C22544A-7EE6-4342-B048-85BDC9FD1C3A}</a:tableStyleId>
              </a:tblPr>
              <a:tblGrid>
                <a:gridCol w="3952484">
                  <a:extLst>
                    <a:ext uri="{9D8B030D-6E8A-4147-A177-3AD203B41FA5}">
                      <a16:colId xmlns:a16="http://schemas.microsoft.com/office/drawing/2014/main" val="677281672"/>
                    </a:ext>
                  </a:extLst>
                </a:gridCol>
                <a:gridCol w="2219717">
                  <a:extLst>
                    <a:ext uri="{9D8B030D-6E8A-4147-A177-3AD203B41FA5}">
                      <a16:colId xmlns:a16="http://schemas.microsoft.com/office/drawing/2014/main" val="1622997231"/>
                    </a:ext>
                  </a:extLst>
                </a:gridCol>
              </a:tblGrid>
              <a:tr h="635070">
                <a:tc>
                  <a:txBody>
                    <a:bodyPr/>
                    <a:lstStyle/>
                    <a:p>
                      <a:pPr marL="0" marR="0">
                        <a:lnSpc>
                          <a:spcPct val="107000"/>
                        </a:lnSpc>
                        <a:spcBef>
                          <a:spcPts val="0"/>
                        </a:spcBef>
                        <a:spcAft>
                          <a:spcPts val="0"/>
                        </a:spcAft>
                      </a:pPr>
                      <a:r>
                        <a:rPr lang="en-US" sz="1800">
                          <a:effectLst/>
                        </a:rPr>
                        <a:t>Election Process Announced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tc>
                  <a:txBody>
                    <a:bodyPr/>
                    <a:lstStyle/>
                    <a:p>
                      <a:pPr marL="0" marR="0">
                        <a:lnSpc>
                          <a:spcPct val="107000"/>
                        </a:lnSpc>
                        <a:spcBef>
                          <a:spcPts val="0"/>
                        </a:spcBef>
                        <a:spcAft>
                          <a:spcPts val="0"/>
                        </a:spcAft>
                      </a:pPr>
                      <a:r>
                        <a:rPr lang="en-US" sz="1800">
                          <a:effectLst/>
                        </a:rPr>
                        <a:t>March 4, 2021 (Quarterly)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extLst>
                  <a:ext uri="{0D108BD9-81ED-4DB2-BD59-A6C34878D82A}">
                    <a16:rowId xmlns:a16="http://schemas.microsoft.com/office/drawing/2014/main" val="3448802566"/>
                  </a:ext>
                </a:extLst>
              </a:tr>
              <a:tr h="340187">
                <a:tc>
                  <a:txBody>
                    <a:bodyPr/>
                    <a:lstStyle/>
                    <a:p>
                      <a:pPr marL="0" marR="0">
                        <a:lnSpc>
                          <a:spcPct val="107000"/>
                        </a:lnSpc>
                        <a:spcBef>
                          <a:spcPts val="0"/>
                        </a:spcBef>
                        <a:spcAft>
                          <a:spcPts val="0"/>
                        </a:spcAft>
                      </a:pPr>
                      <a:r>
                        <a:rPr lang="en-US" sz="1800">
                          <a:effectLst/>
                        </a:rPr>
                        <a:t>Online Self-Nominations Accepted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tc>
                  <a:txBody>
                    <a:bodyPr/>
                    <a:lstStyle/>
                    <a:p>
                      <a:pPr marL="0" marR="0">
                        <a:lnSpc>
                          <a:spcPct val="107000"/>
                        </a:lnSpc>
                        <a:spcBef>
                          <a:spcPts val="0"/>
                        </a:spcBef>
                        <a:spcAft>
                          <a:spcPts val="0"/>
                        </a:spcAft>
                      </a:pPr>
                      <a:r>
                        <a:rPr lang="en-US" sz="1800">
                          <a:effectLst/>
                        </a:rPr>
                        <a:t>April 5 – 30,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extLst>
                  <a:ext uri="{0D108BD9-81ED-4DB2-BD59-A6C34878D82A}">
                    <a16:rowId xmlns:a16="http://schemas.microsoft.com/office/drawing/2014/main" val="3347125783"/>
                  </a:ext>
                </a:extLst>
              </a:tr>
              <a:tr h="340187">
                <a:tc>
                  <a:txBody>
                    <a:bodyPr/>
                    <a:lstStyle/>
                    <a:p>
                      <a:pPr marL="0" marR="0">
                        <a:lnSpc>
                          <a:spcPct val="107000"/>
                        </a:lnSpc>
                        <a:spcBef>
                          <a:spcPts val="0"/>
                        </a:spcBef>
                        <a:spcAft>
                          <a:spcPts val="0"/>
                        </a:spcAft>
                      </a:pPr>
                      <a:r>
                        <a:rPr lang="en-US" sz="1800">
                          <a:effectLst/>
                        </a:rPr>
                        <a:t>Names of Candidates Released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tc>
                  <a:txBody>
                    <a:bodyPr/>
                    <a:lstStyle/>
                    <a:p>
                      <a:pPr marL="0" marR="0">
                        <a:lnSpc>
                          <a:spcPct val="107000"/>
                        </a:lnSpc>
                        <a:spcBef>
                          <a:spcPts val="0"/>
                        </a:spcBef>
                        <a:spcAft>
                          <a:spcPts val="0"/>
                        </a:spcAft>
                      </a:pPr>
                      <a:r>
                        <a:rPr lang="en-US" sz="1800">
                          <a:effectLst/>
                        </a:rPr>
                        <a:t>May 3,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extLst>
                  <a:ext uri="{0D108BD9-81ED-4DB2-BD59-A6C34878D82A}">
                    <a16:rowId xmlns:a16="http://schemas.microsoft.com/office/drawing/2014/main" val="1645764127"/>
                  </a:ext>
                </a:extLst>
              </a:tr>
              <a:tr h="635070">
                <a:tc>
                  <a:txBody>
                    <a:bodyPr/>
                    <a:lstStyle/>
                    <a:p>
                      <a:pPr marL="0" marR="0">
                        <a:lnSpc>
                          <a:spcPct val="107000"/>
                        </a:lnSpc>
                        <a:spcBef>
                          <a:spcPts val="0"/>
                        </a:spcBef>
                        <a:spcAft>
                          <a:spcPts val="0"/>
                        </a:spcAft>
                      </a:pPr>
                      <a:r>
                        <a:rPr lang="en-US" sz="1800">
                          <a:effectLst/>
                        </a:rPr>
                        <a:t>Electronic Ballot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tc>
                  <a:txBody>
                    <a:bodyPr/>
                    <a:lstStyle/>
                    <a:p>
                      <a:pPr marL="0" marR="0">
                        <a:lnSpc>
                          <a:spcPct val="107000"/>
                        </a:lnSpc>
                        <a:spcBef>
                          <a:spcPts val="0"/>
                        </a:spcBef>
                        <a:spcAft>
                          <a:spcPts val="0"/>
                        </a:spcAft>
                      </a:pPr>
                      <a:r>
                        <a:rPr lang="en-US" sz="1800">
                          <a:effectLst/>
                        </a:rPr>
                        <a:t>May 10 – May 31,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extLst>
                  <a:ext uri="{0D108BD9-81ED-4DB2-BD59-A6C34878D82A}">
                    <a16:rowId xmlns:a16="http://schemas.microsoft.com/office/drawing/2014/main" val="1517239295"/>
                  </a:ext>
                </a:extLst>
              </a:tr>
              <a:tr h="340187">
                <a:tc>
                  <a:txBody>
                    <a:bodyPr/>
                    <a:lstStyle/>
                    <a:p>
                      <a:pPr marL="0" marR="0">
                        <a:lnSpc>
                          <a:spcPct val="107000"/>
                        </a:lnSpc>
                        <a:spcBef>
                          <a:spcPts val="0"/>
                        </a:spcBef>
                        <a:spcAft>
                          <a:spcPts val="0"/>
                        </a:spcAft>
                      </a:pPr>
                      <a:r>
                        <a:rPr lang="en-US" sz="1800">
                          <a:effectLst/>
                        </a:rPr>
                        <a:t>Results Announced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tc>
                  <a:txBody>
                    <a:bodyPr/>
                    <a:lstStyle/>
                    <a:p>
                      <a:pPr marL="0" marR="0">
                        <a:lnSpc>
                          <a:spcPct val="107000"/>
                        </a:lnSpc>
                        <a:spcBef>
                          <a:spcPts val="0"/>
                        </a:spcBef>
                        <a:spcAft>
                          <a:spcPts val="0"/>
                        </a:spcAft>
                      </a:pPr>
                      <a:r>
                        <a:rPr lang="en-US" sz="1800">
                          <a:effectLst/>
                        </a:rPr>
                        <a:t>June 1,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extLst>
                  <a:ext uri="{0D108BD9-81ED-4DB2-BD59-A6C34878D82A}">
                    <a16:rowId xmlns:a16="http://schemas.microsoft.com/office/drawing/2014/main" val="1205604955"/>
                  </a:ext>
                </a:extLst>
              </a:tr>
              <a:tr h="635070">
                <a:tc>
                  <a:txBody>
                    <a:bodyPr/>
                    <a:lstStyle/>
                    <a:p>
                      <a:pPr marL="0" marR="0">
                        <a:lnSpc>
                          <a:spcPct val="107000"/>
                        </a:lnSpc>
                        <a:spcBef>
                          <a:spcPts val="0"/>
                        </a:spcBef>
                        <a:spcAft>
                          <a:spcPts val="0"/>
                        </a:spcAft>
                      </a:pPr>
                      <a:r>
                        <a:rPr lang="en-US" sz="1800">
                          <a:effectLst/>
                        </a:rPr>
                        <a:t>Elected Candidates invited to June SWAN Board Meeting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tc>
                  <a:txBody>
                    <a:bodyPr/>
                    <a:lstStyle/>
                    <a:p>
                      <a:pPr marL="0" marR="0">
                        <a:lnSpc>
                          <a:spcPct val="107000"/>
                        </a:lnSpc>
                        <a:spcBef>
                          <a:spcPts val="0"/>
                        </a:spcBef>
                        <a:spcAft>
                          <a:spcPts val="0"/>
                        </a:spcAft>
                      </a:pPr>
                      <a:r>
                        <a:rPr lang="en-US" sz="1800">
                          <a:effectLst/>
                        </a:rPr>
                        <a:t>June 18,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extLst>
                  <a:ext uri="{0D108BD9-81ED-4DB2-BD59-A6C34878D82A}">
                    <a16:rowId xmlns:a16="http://schemas.microsoft.com/office/drawing/2014/main" val="1909088375"/>
                  </a:ext>
                </a:extLst>
              </a:tr>
              <a:tr h="340187">
                <a:tc>
                  <a:txBody>
                    <a:bodyPr/>
                    <a:lstStyle/>
                    <a:p>
                      <a:pPr marL="0" marR="0">
                        <a:lnSpc>
                          <a:spcPct val="107000"/>
                        </a:lnSpc>
                        <a:spcBef>
                          <a:spcPts val="0"/>
                        </a:spcBef>
                        <a:spcAft>
                          <a:spcPts val="0"/>
                        </a:spcAft>
                      </a:pPr>
                      <a:r>
                        <a:rPr lang="en-US" sz="1800">
                          <a:effectLst/>
                        </a:rPr>
                        <a:t>Candidates’ Terms Begin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tc>
                  <a:txBody>
                    <a:bodyPr/>
                    <a:lstStyle/>
                    <a:p>
                      <a:pPr marL="0" marR="0">
                        <a:lnSpc>
                          <a:spcPct val="107000"/>
                        </a:lnSpc>
                        <a:spcBef>
                          <a:spcPts val="0"/>
                        </a:spcBef>
                        <a:spcAft>
                          <a:spcPts val="0"/>
                        </a:spcAft>
                      </a:pPr>
                      <a:r>
                        <a:rPr lang="en-US" sz="1800">
                          <a:effectLst/>
                        </a:rPr>
                        <a:t>July 1,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extLst>
                  <a:ext uri="{0D108BD9-81ED-4DB2-BD59-A6C34878D82A}">
                    <a16:rowId xmlns:a16="http://schemas.microsoft.com/office/drawing/2014/main" val="2866684677"/>
                  </a:ext>
                </a:extLst>
              </a:tr>
              <a:tr h="340187">
                <a:tc>
                  <a:txBody>
                    <a:bodyPr/>
                    <a:lstStyle/>
                    <a:p>
                      <a:pPr marL="0" marR="0">
                        <a:lnSpc>
                          <a:spcPct val="107000"/>
                        </a:lnSpc>
                        <a:spcBef>
                          <a:spcPts val="0"/>
                        </a:spcBef>
                        <a:spcAft>
                          <a:spcPts val="0"/>
                        </a:spcAft>
                      </a:pPr>
                      <a:r>
                        <a:rPr lang="en-US" sz="1800">
                          <a:effectLst/>
                        </a:rPr>
                        <a:t>July Board Meeting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tc>
                  <a:txBody>
                    <a:bodyPr/>
                    <a:lstStyle/>
                    <a:p>
                      <a:pPr marL="0" marR="0">
                        <a:lnSpc>
                          <a:spcPct val="107000"/>
                        </a:lnSpc>
                        <a:spcBef>
                          <a:spcPts val="0"/>
                        </a:spcBef>
                        <a:spcAft>
                          <a:spcPts val="0"/>
                        </a:spcAft>
                      </a:pPr>
                      <a:r>
                        <a:rPr lang="en-US" sz="1800">
                          <a:effectLst/>
                        </a:rPr>
                        <a:t>July 23, 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12734" marR="112734" marT="0" marB="0"/>
                </a:tc>
                <a:extLst>
                  <a:ext uri="{0D108BD9-81ED-4DB2-BD59-A6C34878D82A}">
                    <a16:rowId xmlns:a16="http://schemas.microsoft.com/office/drawing/2014/main" val="3249397505"/>
                  </a:ext>
                </a:extLst>
              </a:tr>
            </a:tbl>
          </a:graphicData>
        </a:graphic>
      </p:graphicFrame>
    </p:spTree>
    <p:custDataLst>
      <p:tags r:id="rId1"/>
    </p:custDataLst>
    <p:extLst>
      <p:ext uri="{BB962C8B-B14F-4D97-AF65-F5344CB8AC3E}">
        <p14:creationId xmlns:p14="http://schemas.microsoft.com/office/powerpoint/2010/main" val="2446619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435803-0281-4653-88C8-11C9B137D10B}"/>
              </a:ext>
            </a:extLst>
          </p:cNvPr>
          <p:cNvSpPr>
            <a:spLocks noGrp="1"/>
          </p:cNvSpPr>
          <p:nvPr>
            <p:ph idx="1"/>
          </p:nvPr>
        </p:nvSpPr>
        <p:spPr>
          <a:xfrm>
            <a:off x="838200" y="1433068"/>
            <a:ext cx="4465320" cy="515239"/>
          </a:xfrm>
        </p:spPr>
        <p:txBody>
          <a:bodyPr/>
          <a:lstStyle/>
          <a:p>
            <a:r>
              <a:rPr lang="en-US">
                <a:hlinkClick r:id="rId4"/>
              </a:rPr>
              <a:t>See SWAN’s events on L2</a:t>
            </a:r>
            <a:endParaRPr lang="en-US"/>
          </a:p>
        </p:txBody>
      </p:sp>
      <p:sp>
        <p:nvSpPr>
          <p:cNvPr id="3" name="Footer Placeholder 2">
            <a:extLst>
              <a:ext uri="{FF2B5EF4-FFF2-40B4-BE49-F238E27FC236}">
                <a16:creationId xmlns:a16="http://schemas.microsoft.com/office/drawing/2014/main" id="{D15E3306-6661-48C1-B7F8-FB71972F2C32}"/>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465DB6F0-38AA-405B-96A1-2AC8366858FC}"/>
              </a:ext>
            </a:extLst>
          </p:cNvPr>
          <p:cNvSpPr>
            <a:spLocks noGrp="1"/>
          </p:cNvSpPr>
          <p:nvPr>
            <p:ph type="sldNum" sz="quarter" idx="12"/>
          </p:nvPr>
        </p:nvSpPr>
        <p:spPr/>
        <p:txBody>
          <a:bodyPr/>
          <a:lstStyle/>
          <a:p>
            <a:fld id="{1FAA610F-65FB-4D76-A9F7-0135426F9A2E}" type="slidenum">
              <a:rPr lang="en-US" smtClean="0"/>
              <a:t>39</a:t>
            </a:fld>
            <a:endParaRPr lang="en-US"/>
          </a:p>
        </p:txBody>
      </p:sp>
      <p:sp>
        <p:nvSpPr>
          <p:cNvPr id="5" name="Title 4">
            <a:extLst>
              <a:ext uri="{FF2B5EF4-FFF2-40B4-BE49-F238E27FC236}">
                <a16:creationId xmlns:a16="http://schemas.microsoft.com/office/drawing/2014/main" id="{D577EE4F-FDCA-4F6C-9747-CF8A458756C7}"/>
              </a:ext>
            </a:extLst>
          </p:cNvPr>
          <p:cNvSpPr>
            <a:spLocks noGrp="1"/>
          </p:cNvSpPr>
          <p:nvPr>
            <p:ph type="title"/>
          </p:nvPr>
        </p:nvSpPr>
        <p:spPr/>
        <p:txBody>
          <a:bodyPr/>
          <a:lstStyle/>
          <a:p>
            <a:r>
              <a:rPr lang="en-US"/>
              <a:t>Other Upcoming Meetings</a:t>
            </a:r>
          </a:p>
        </p:txBody>
      </p:sp>
      <p:sp>
        <p:nvSpPr>
          <p:cNvPr id="6" name="Date Placeholder 5">
            <a:extLst>
              <a:ext uri="{FF2B5EF4-FFF2-40B4-BE49-F238E27FC236}">
                <a16:creationId xmlns:a16="http://schemas.microsoft.com/office/drawing/2014/main" id="{EFB3FD23-CA14-4788-B507-C54AB037662A}"/>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B590A9F-25C0-4F19-B2AC-679345E83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307" y="1845191"/>
            <a:ext cx="4245386" cy="4458326"/>
          </a:xfrm>
          <a:prstGeom prst="rect">
            <a:avLst/>
          </a:prstGeom>
        </p:spPr>
      </p:pic>
      <p:pic>
        <p:nvPicPr>
          <p:cNvPr id="17" name="Picture 16" descr="Graphical user interface, text&#10;&#10;Description automatically generated">
            <a:extLst>
              <a:ext uri="{FF2B5EF4-FFF2-40B4-BE49-F238E27FC236}">
                <a16:creationId xmlns:a16="http://schemas.microsoft.com/office/drawing/2014/main" id="{3AEDA53A-BD9C-4CA9-A899-34434DC07E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212" y="1871056"/>
            <a:ext cx="3535017" cy="4432461"/>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3D419B15-2E5C-4BDF-827A-78FE905F62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9356" y="1650305"/>
            <a:ext cx="3591338" cy="2507092"/>
          </a:xfrm>
          <a:prstGeom prst="rect">
            <a:avLst/>
          </a:prstGeom>
        </p:spPr>
      </p:pic>
    </p:spTree>
    <p:custDataLst>
      <p:tags r:id="rId1"/>
    </p:custDataLst>
    <p:extLst>
      <p:ext uri="{BB962C8B-B14F-4D97-AF65-F5344CB8AC3E}">
        <p14:creationId xmlns:p14="http://schemas.microsoft.com/office/powerpoint/2010/main" val="274300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6F4503-24AD-4CBB-B10F-7646CEED9231}"/>
              </a:ext>
            </a:extLst>
          </p:cNvPr>
          <p:cNvSpPr>
            <a:spLocks noGrp="1"/>
          </p:cNvSpPr>
          <p:nvPr>
            <p:ph idx="1"/>
          </p:nvPr>
        </p:nvSpPr>
        <p:spPr>
          <a:xfrm>
            <a:off x="838200" y="1825625"/>
            <a:ext cx="5820052" cy="4166802"/>
          </a:xfrm>
        </p:spPr>
        <p:txBody>
          <a:bodyPr/>
          <a:lstStyle/>
          <a:p>
            <a:pPr marL="0" indent="0">
              <a:buNone/>
            </a:pPr>
            <a:r>
              <a:rPr lang="en-US"/>
              <a:t>Modified in October, 2020 to match quarantine periods</a:t>
            </a:r>
          </a:p>
          <a:p>
            <a:r>
              <a:rPr lang="en-US"/>
              <a:t>Fine accrual delayed for 7 days</a:t>
            </a:r>
          </a:p>
          <a:p>
            <a:pPr lvl="1"/>
            <a:r>
              <a:rPr lang="en-US"/>
              <a:t>0 day grace, delayed 7 days</a:t>
            </a:r>
          </a:p>
          <a:p>
            <a:pPr lvl="1"/>
            <a:r>
              <a:rPr lang="en-US"/>
              <a:t>3 day grace, delayed 8 days</a:t>
            </a:r>
          </a:p>
          <a:p>
            <a:r>
              <a:rPr lang="en-US"/>
              <a:t>System-wide global change will be reset to pre-</a:t>
            </a:r>
            <a:r>
              <a:rPr lang="en-US" err="1"/>
              <a:t>covid</a:t>
            </a:r>
            <a:r>
              <a:rPr lang="en-US"/>
              <a:t> 0 days/3 days grace on June 1</a:t>
            </a:r>
            <a:r>
              <a:rPr lang="en-US" baseline="30000"/>
              <a:t>st</a:t>
            </a:r>
            <a:endParaRPr lang="en-US"/>
          </a:p>
          <a:p>
            <a:pPr marL="0" indent="0">
              <a:buNone/>
            </a:pPr>
            <a:endParaRPr lang="en-US"/>
          </a:p>
        </p:txBody>
      </p:sp>
      <p:sp>
        <p:nvSpPr>
          <p:cNvPr id="3" name="Footer Placeholder 2">
            <a:extLst>
              <a:ext uri="{FF2B5EF4-FFF2-40B4-BE49-F238E27FC236}">
                <a16:creationId xmlns:a16="http://schemas.microsoft.com/office/drawing/2014/main" id="{1EF1BCA4-902C-4E96-9724-F527FC2F2E2E}"/>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1F354D55-16C3-4091-9240-308B2603FBCA}"/>
              </a:ext>
            </a:extLst>
          </p:cNvPr>
          <p:cNvSpPr>
            <a:spLocks noGrp="1"/>
          </p:cNvSpPr>
          <p:nvPr>
            <p:ph type="sldNum" sz="quarter" idx="12"/>
          </p:nvPr>
        </p:nvSpPr>
        <p:spPr/>
        <p:txBody>
          <a:bodyPr/>
          <a:lstStyle/>
          <a:p>
            <a:fld id="{1FAA610F-65FB-4D76-A9F7-0135426F9A2E}" type="slidenum">
              <a:rPr lang="en-US" smtClean="0"/>
              <a:t>4</a:t>
            </a:fld>
            <a:endParaRPr lang="en-US"/>
          </a:p>
        </p:txBody>
      </p:sp>
      <p:sp>
        <p:nvSpPr>
          <p:cNvPr id="5" name="Title 4">
            <a:extLst>
              <a:ext uri="{FF2B5EF4-FFF2-40B4-BE49-F238E27FC236}">
                <a16:creationId xmlns:a16="http://schemas.microsoft.com/office/drawing/2014/main" id="{BE476B08-1D21-46B1-8B3B-9B7B3829B0C3}"/>
              </a:ext>
            </a:extLst>
          </p:cNvPr>
          <p:cNvSpPr>
            <a:spLocks noGrp="1"/>
          </p:cNvSpPr>
          <p:nvPr>
            <p:ph type="title"/>
          </p:nvPr>
        </p:nvSpPr>
        <p:spPr/>
        <p:txBody>
          <a:bodyPr/>
          <a:lstStyle/>
          <a:p>
            <a:r>
              <a:rPr lang="en-US"/>
              <a:t>Grace Period</a:t>
            </a:r>
          </a:p>
        </p:txBody>
      </p:sp>
      <p:sp>
        <p:nvSpPr>
          <p:cNvPr id="6" name="Date Placeholder 5">
            <a:extLst>
              <a:ext uri="{FF2B5EF4-FFF2-40B4-BE49-F238E27FC236}">
                <a16:creationId xmlns:a16="http://schemas.microsoft.com/office/drawing/2014/main" id="{9DF10C89-BF4F-489B-985E-4888543642EA}"/>
              </a:ext>
            </a:extLst>
          </p:cNvPr>
          <p:cNvSpPr>
            <a:spLocks noGrp="1"/>
          </p:cNvSpPr>
          <p:nvPr>
            <p:ph type="dt" sz="half" idx="2"/>
          </p:nvPr>
        </p:nvSpPr>
        <p:spPr/>
        <p:txBody>
          <a:bodyPr/>
          <a:lstStyle/>
          <a:p>
            <a:fld id="{A99684E3-A0FF-49CA-B05E-EC4BBEDCAE69}" type="datetime4">
              <a:rPr lang="en-US" smtClean="0"/>
              <a:t>April 27, 2021</a:t>
            </a:fld>
            <a:endParaRPr lang="en-US"/>
          </a:p>
        </p:txBody>
      </p:sp>
      <p:pic>
        <p:nvPicPr>
          <p:cNvPr id="8" name="Picture 7" descr="Shape&#10;&#10;Description automatically generated">
            <a:extLst>
              <a:ext uri="{FF2B5EF4-FFF2-40B4-BE49-F238E27FC236}">
                <a16:creationId xmlns:a16="http://schemas.microsoft.com/office/drawing/2014/main" id="{CE855BD2-1DD6-458D-81F5-DDD9E7AD370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34244" y="94537"/>
            <a:ext cx="5314399" cy="5346441"/>
          </a:xfrm>
          <a:prstGeom prst="rect">
            <a:avLst/>
          </a:prstGeom>
        </p:spPr>
      </p:pic>
      <p:sp>
        <p:nvSpPr>
          <p:cNvPr id="9" name="TextBox 8">
            <a:extLst>
              <a:ext uri="{FF2B5EF4-FFF2-40B4-BE49-F238E27FC236}">
                <a16:creationId xmlns:a16="http://schemas.microsoft.com/office/drawing/2014/main" id="{C7138818-DE7F-4C7A-8821-3BB56695C1AC}"/>
              </a:ext>
            </a:extLst>
          </p:cNvPr>
          <p:cNvSpPr txBox="1"/>
          <p:nvPr/>
        </p:nvSpPr>
        <p:spPr>
          <a:xfrm>
            <a:off x="0" y="6916042"/>
            <a:ext cx="5178156" cy="230832"/>
          </a:xfrm>
          <a:prstGeom prst="rect">
            <a:avLst/>
          </a:prstGeom>
          <a:noFill/>
        </p:spPr>
        <p:txBody>
          <a:bodyPr wrap="square" rtlCol="0">
            <a:spAutoFit/>
          </a:bodyPr>
          <a:lstStyle/>
          <a:p>
            <a:r>
              <a:rPr lang="en-US" sz="900">
                <a:hlinkClick r:id="rId5" tooltip="http://pngimg.com/download/18952"/>
              </a:rPr>
              <a:t>This Photo</a:t>
            </a:r>
            <a:r>
              <a:rPr lang="en-US" sz="900"/>
              <a:t> by Unknown Author is licensed under </a:t>
            </a:r>
            <a:r>
              <a:rPr lang="en-US" sz="900">
                <a:hlinkClick r:id="rId6" tooltip="https://creativecommons.org/licenses/by-nc/3.0/"/>
              </a:rPr>
              <a:t>CC BY-NC</a:t>
            </a:r>
            <a:endParaRPr lang="en-US" sz="900"/>
          </a:p>
        </p:txBody>
      </p:sp>
      <p:sp>
        <p:nvSpPr>
          <p:cNvPr id="10" name="TextBox 9">
            <a:extLst>
              <a:ext uri="{FF2B5EF4-FFF2-40B4-BE49-F238E27FC236}">
                <a16:creationId xmlns:a16="http://schemas.microsoft.com/office/drawing/2014/main" id="{79384E3E-C44C-428E-A0B1-A23B267BCD33}"/>
              </a:ext>
            </a:extLst>
          </p:cNvPr>
          <p:cNvSpPr txBox="1"/>
          <p:nvPr/>
        </p:nvSpPr>
        <p:spPr>
          <a:xfrm rot="21392907">
            <a:off x="6776108" y="1146944"/>
            <a:ext cx="3122971" cy="769441"/>
          </a:xfrm>
          <a:prstGeom prst="rect">
            <a:avLst/>
          </a:prstGeom>
          <a:noFill/>
        </p:spPr>
        <p:txBody>
          <a:bodyPr wrap="none" rtlCol="0">
            <a:spAutoFit/>
          </a:bodyPr>
          <a:lstStyle/>
          <a:p>
            <a:r>
              <a:rPr lang="en-US" sz="4400"/>
              <a:t>June 1, 2021</a:t>
            </a:r>
          </a:p>
        </p:txBody>
      </p:sp>
      <p:sp>
        <p:nvSpPr>
          <p:cNvPr id="11" name="TextBox 10">
            <a:extLst>
              <a:ext uri="{FF2B5EF4-FFF2-40B4-BE49-F238E27FC236}">
                <a16:creationId xmlns:a16="http://schemas.microsoft.com/office/drawing/2014/main" id="{8D1C8BE3-2F16-4736-9DC1-7A94E8FA795B}"/>
              </a:ext>
            </a:extLst>
          </p:cNvPr>
          <p:cNvSpPr txBox="1"/>
          <p:nvPr/>
        </p:nvSpPr>
        <p:spPr>
          <a:xfrm rot="21435012">
            <a:off x="7130629" y="2487376"/>
            <a:ext cx="3918500" cy="1938992"/>
          </a:xfrm>
          <a:prstGeom prst="rect">
            <a:avLst/>
          </a:prstGeom>
          <a:noFill/>
        </p:spPr>
        <p:txBody>
          <a:bodyPr wrap="square" rtlCol="0">
            <a:spAutoFit/>
          </a:bodyPr>
          <a:lstStyle/>
          <a:p>
            <a:r>
              <a:rPr lang="en-US" sz="4000"/>
              <a:t>Return to normal grace period and fine accrual</a:t>
            </a:r>
          </a:p>
        </p:txBody>
      </p:sp>
    </p:spTree>
    <p:custDataLst>
      <p:tags r:id="rId1"/>
    </p:custDataLst>
    <p:extLst>
      <p:ext uri="{BB962C8B-B14F-4D97-AF65-F5344CB8AC3E}">
        <p14:creationId xmlns:p14="http://schemas.microsoft.com/office/powerpoint/2010/main" val="1212418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0026D35-1C63-48AE-8368-D23A6730A66C}"/>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EB580D3C-9B31-4A8F-A880-4E50CED84318}"/>
              </a:ext>
            </a:extLst>
          </p:cNvPr>
          <p:cNvSpPr>
            <a:spLocks noGrp="1"/>
          </p:cNvSpPr>
          <p:nvPr>
            <p:ph type="sldNum" sz="quarter" idx="12"/>
          </p:nvPr>
        </p:nvSpPr>
        <p:spPr/>
        <p:txBody>
          <a:bodyPr/>
          <a:lstStyle/>
          <a:p>
            <a:fld id="{1FAA610F-65FB-4D76-A9F7-0135426F9A2E}" type="slidenum">
              <a:rPr lang="en-US" smtClean="0"/>
              <a:t>40</a:t>
            </a:fld>
            <a:endParaRPr lang="en-US"/>
          </a:p>
        </p:txBody>
      </p:sp>
      <p:sp>
        <p:nvSpPr>
          <p:cNvPr id="6" name="Date Placeholder 5">
            <a:extLst>
              <a:ext uri="{FF2B5EF4-FFF2-40B4-BE49-F238E27FC236}">
                <a16:creationId xmlns:a16="http://schemas.microsoft.com/office/drawing/2014/main" id="{73C566A9-B97F-4D58-9E71-92480ADF95C7}"/>
              </a:ext>
            </a:extLst>
          </p:cNvPr>
          <p:cNvSpPr>
            <a:spLocks noGrp="1"/>
          </p:cNvSpPr>
          <p:nvPr>
            <p:ph type="dt" sz="half" idx="2"/>
          </p:nvPr>
        </p:nvSpPr>
        <p:spPr/>
        <p:txBody>
          <a:bodyPr/>
          <a:lstStyle/>
          <a:p>
            <a:fld id="{A99684E3-A0FF-49CA-B05E-EC4BBEDCAE69}" type="datetime4">
              <a:rPr lang="en-US" smtClean="0"/>
              <a:t>April 27, 2021</a:t>
            </a:fld>
            <a:endParaRPr lang="en-US"/>
          </a:p>
        </p:txBody>
      </p:sp>
      <p:sp>
        <p:nvSpPr>
          <p:cNvPr id="9" name="Title 4">
            <a:extLst>
              <a:ext uri="{FF2B5EF4-FFF2-40B4-BE49-F238E27FC236}">
                <a16:creationId xmlns:a16="http://schemas.microsoft.com/office/drawing/2014/main" id="{27ABDDB8-14D1-4C95-94D5-8F1C9F168490}"/>
              </a:ext>
            </a:extLst>
          </p:cNvPr>
          <p:cNvSpPr>
            <a:spLocks noGrp="1"/>
          </p:cNvSpPr>
          <p:nvPr>
            <p:ph type="title"/>
          </p:nvPr>
        </p:nvSpPr>
        <p:spPr>
          <a:xfrm>
            <a:off x="838200" y="327803"/>
            <a:ext cx="10515600" cy="1325563"/>
          </a:xfrm>
        </p:spPr>
        <p:txBody>
          <a:bodyPr/>
          <a:lstStyle/>
          <a:p>
            <a:r>
              <a:rPr lang="en-US"/>
              <a:t>Thank you!</a:t>
            </a:r>
          </a:p>
        </p:txBody>
      </p:sp>
      <p:sp>
        <p:nvSpPr>
          <p:cNvPr id="14" name="TextBox 13">
            <a:extLst>
              <a:ext uri="{FF2B5EF4-FFF2-40B4-BE49-F238E27FC236}">
                <a16:creationId xmlns:a16="http://schemas.microsoft.com/office/drawing/2014/main" id="{6C355518-8525-4297-A610-5A2BCD4DDB56}"/>
              </a:ext>
            </a:extLst>
          </p:cNvPr>
          <p:cNvSpPr txBox="1"/>
          <p:nvPr/>
        </p:nvSpPr>
        <p:spPr>
          <a:xfrm>
            <a:off x="794803" y="1694468"/>
            <a:ext cx="8567801"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Source Sans Pro"/>
              </a:rPr>
              <a:t>Next Fireside Chat: May 25</a:t>
            </a:r>
            <a:r>
              <a:rPr lang="en-US" sz="2400" baseline="30000">
                <a:ea typeface="Source Sans Pro"/>
              </a:rPr>
              <a:t>th</a:t>
            </a:r>
            <a:r>
              <a:rPr lang="en-US" sz="2400">
                <a:ea typeface="Source Sans Pro"/>
              </a:rPr>
              <a:t>– 11:00-12:00</a:t>
            </a:r>
          </a:p>
          <a:p>
            <a:r>
              <a:rPr lang="en-US" sz="2400">
                <a:ea typeface="+mn-lt"/>
                <a:cs typeface="+mn-lt"/>
                <a:hlinkClick r:id="rId4"/>
              </a:rPr>
              <a:t>https://librarylearning.org/event/2021-05-25/swan-members-fireside-chat</a:t>
            </a:r>
            <a:endParaRPr lang="en-US" sz="2400">
              <a:ea typeface="+mn-lt"/>
              <a:cs typeface="+mn-lt"/>
            </a:endParaRPr>
          </a:p>
          <a:p>
            <a:endParaRPr lang="en-US" sz="2000">
              <a:ea typeface="Source Sans Pro"/>
            </a:endParaRPr>
          </a:p>
        </p:txBody>
      </p:sp>
    </p:spTree>
    <p:custDataLst>
      <p:tags r:id="rId1"/>
    </p:custDataLst>
    <p:extLst>
      <p:ext uri="{BB962C8B-B14F-4D97-AF65-F5344CB8AC3E}">
        <p14:creationId xmlns:p14="http://schemas.microsoft.com/office/powerpoint/2010/main" val="40418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F2AB-D54A-4B0C-97C8-E9120DAF8E19}"/>
              </a:ext>
            </a:extLst>
          </p:cNvPr>
          <p:cNvSpPr>
            <a:spLocks noGrp="1"/>
          </p:cNvSpPr>
          <p:nvPr>
            <p:ph type="title"/>
          </p:nvPr>
        </p:nvSpPr>
        <p:spPr>
          <a:xfrm>
            <a:off x="838199" y="365125"/>
            <a:ext cx="10906957" cy="1325563"/>
          </a:xfrm>
        </p:spPr>
        <p:txBody>
          <a:bodyPr/>
          <a:lstStyle/>
          <a:p>
            <a:r>
              <a:rPr lang="en-US">
                <a:ea typeface="+mj-lt"/>
                <a:cs typeface="+mj-lt"/>
              </a:rPr>
              <a:t>Polls – Quarantine, Library Hours, Curbside</a:t>
            </a:r>
            <a:endParaRPr lang="en-US"/>
          </a:p>
        </p:txBody>
      </p:sp>
      <p:sp>
        <p:nvSpPr>
          <p:cNvPr id="3" name="Footer Placeholder 2">
            <a:extLst>
              <a:ext uri="{FF2B5EF4-FFF2-40B4-BE49-F238E27FC236}">
                <a16:creationId xmlns:a16="http://schemas.microsoft.com/office/drawing/2014/main" id="{359D6443-1A6C-47FB-A43A-4974CCF2BAC1}"/>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8C16CC81-2416-4AAD-BFAE-D543F2BC6E54}"/>
              </a:ext>
            </a:extLst>
          </p:cNvPr>
          <p:cNvSpPr>
            <a:spLocks noGrp="1"/>
          </p:cNvSpPr>
          <p:nvPr>
            <p:ph type="sldNum" sz="quarter" idx="12"/>
          </p:nvPr>
        </p:nvSpPr>
        <p:spPr/>
        <p:txBody>
          <a:bodyPr/>
          <a:lstStyle/>
          <a:p>
            <a:fld id="{1FAA610F-65FB-4D76-A9F7-0135426F9A2E}" type="slidenum">
              <a:rPr lang="en-US" smtClean="0"/>
              <a:t>5</a:t>
            </a:fld>
            <a:endParaRPr lang="en-US"/>
          </a:p>
        </p:txBody>
      </p:sp>
      <p:sp>
        <p:nvSpPr>
          <p:cNvPr id="5" name="Date Placeholder 4">
            <a:extLst>
              <a:ext uri="{FF2B5EF4-FFF2-40B4-BE49-F238E27FC236}">
                <a16:creationId xmlns:a16="http://schemas.microsoft.com/office/drawing/2014/main" id="{BDAFF3B1-8FAA-4DEC-A9E7-3E2CC05453BE}"/>
              </a:ext>
            </a:extLst>
          </p:cNvPr>
          <p:cNvSpPr>
            <a:spLocks noGrp="1"/>
          </p:cNvSpPr>
          <p:nvPr>
            <p:ph type="dt" sz="half" idx="2"/>
          </p:nvPr>
        </p:nvSpPr>
        <p:spPr/>
        <p:txBody>
          <a:bodyPr/>
          <a:lstStyle/>
          <a:p>
            <a:fld id="{38A104C2-794D-408E-B7D4-19D0A0004167}" type="datetime4">
              <a:rPr lang="en-US" smtClean="0"/>
              <a:t>April 27, 2021</a:t>
            </a:fld>
            <a:endParaRPr lang="en-US"/>
          </a:p>
        </p:txBody>
      </p:sp>
      <p:pic>
        <p:nvPicPr>
          <p:cNvPr id="14" name="Picture 13" descr="Poll Questions">
            <a:extLst>
              <a:ext uri="{FF2B5EF4-FFF2-40B4-BE49-F238E27FC236}">
                <a16:creationId xmlns:a16="http://schemas.microsoft.com/office/drawing/2014/main" id="{9081E7E3-790E-4EA8-9BBB-9BF292F76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469" y="1817705"/>
            <a:ext cx="4876800" cy="4876800"/>
          </a:xfrm>
          <a:prstGeom prst="rect">
            <a:avLst/>
          </a:prstGeom>
        </p:spPr>
      </p:pic>
      <p:sp>
        <p:nvSpPr>
          <p:cNvPr id="9" name="Content Placeholder 1">
            <a:extLst>
              <a:ext uri="{FF2B5EF4-FFF2-40B4-BE49-F238E27FC236}">
                <a16:creationId xmlns:a16="http://schemas.microsoft.com/office/drawing/2014/main" id="{F4778BA6-F928-4D00-8257-7D898732CCD9}"/>
              </a:ext>
            </a:extLst>
          </p:cNvPr>
          <p:cNvSpPr txBox="1">
            <a:spLocks/>
          </p:cNvSpPr>
          <p:nvPr/>
        </p:nvSpPr>
        <p:spPr>
          <a:xfrm>
            <a:off x="705808" y="1679812"/>
            <a:ext cx="6884600" cy="4720988"/>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What’s happening at your library? Get ready for some polling questions.</a:t>
            </a:r>
          </a:p>
          <a:p>
            <a:pPr marL="0" indent="0">
              <a:buNone/>
            </a:pPr>
            <a:endParaRPr lang="en-US"/>
          </a:p>
          <a:p>
            <a:pPr marL="514350" indent="-514350">
              <a:buFont typeface="+mj-lt"/>
              <a:buAutoNum type="arabicPeriod"/>
            </a:pPr>
            <a:r>
              <a:rPr lang="en-US"/>
              <a:t>As of May 1, how long does your library quarantine?</a:t>
            </a:r>
          </a:p>
          <a:p>
            <a:pPr marL="514350" indent="-514350">
              <a:buFont typeface="+mj-lt"/>
              <a:buAutoNum type="arabicPeriod"/>
            </a:pPr>
            <a:r>
              <a:rPr lang="en-US"/>
              <a:t>Has your library made permanent shifts in hours of operation?</a:t>
            </a:r>
          </a:p>
          <a:p>
            <a:pPr marL="514350" indent="-514350">
              <a:buFont typeface="+mj-lt"/>
              <a:buAutoNum type="arabicPeriod"/>
            </a:pPr>
            <a:r>
              <a:rPr lang="en-US"/>
              <a:t>When does your library plan to return to pre-</a:t>
            </a:r>
            <a:r>
              <a:rPr lang="en-US" err="1"/>
              <a:t>covid</a:t>
            </a:r>
            <a:r>
              <a:rPr lang="en-US"/>
              <a:t> hours?</a:t>
            </a:r>
          </a:p>
          <a:p>
            <a:pPr marL="514350" indent="-514350">
              <a:buFont typeface="+mj-lt"/>
              <a:buAutoNum type="arabicPeriod"/>
            </a:pPr>
            <a:r>
              <a:rPr lang="en-US"/>
              <a:t>How have you transitioned curbside service?</a:t>
            </a:r>
          </a:p>
        </p:txBody>
      </p:sp>
    </p:spTree>
    <p:custDataLst>
      <p:tags r:id="rId1"/>
    </p:custDataLst>
    <p:extLst>
      <p:ext uri="{BB962C8B-B14F-4D97-AF65-F5344CB8AC3E}">
        <p14:creationId xmlns:p14="http://schemas.microsoft.com/office/powerpoint/2010/main" val="16006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7EEB31-F4F8-4993-A40F-7347D6DB12BE}"/>
              </a:ext>
            </a:extLst>
          </p:cNvPr>
          <p:cNvSpPr>
            <a:spLocks noGrp="1"/>
          </p:cNvSpPr>
          <p:nvPr>
            <p:ph idx="1"/>
          </p:nvPr>
        </p:nvSpPr>
        <p:spPr>
          <a:xfrm>
            <a:off x="838200" y="1825626"/>
            <a:ext cx="5581073" cy="1142752"/>
          </a:xfrm>
        </p:spPr>
        <p:txBody>
          <a:bodyPr/>
          <a:lstStyle/>
          <a:p>
            <a:r>
              <a:rPr lang="en-US"/>
              <a:t>31 libraries Fine Free</a:t>
            </a:r>
          </a:p>
          <a:p>
            <a:r>
              <a:rPr lang="en-US"/>
              <a:t>36 libraries Fine Free for Now</a:t>
            </a:r>
          </a:p>
        </p:txBody>
      </p:sp>
      <p:sp>
        <p:nvSpPr>
          <p:cNvPr id="3" name="Footer Placeholder 2">
            <a:extLst>
              <a:ext uri="{FF2B5EF4-FFF2-40B4-BE49-F238E27FC236}">
                <a16:creationId xmlns:a16="http://schemas.microsoft.com/office/drawing/2014/main" id="{17E00FFC-2B73-4230-9CCD-DBF8ECC854EC}"/>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01E1CC63-B56C-4178-95F8-B88A8EEAC750}"/>
              </a:ext>
            </a:extLst>
          </p:cNvPr>
          <p:cNvSpPr>
            <a:spLocks noGrp="1"/>
          </p:cNvSpPr>
          <p:nvPr>
            <p:ph type="sldNum" sz="quarter" idx="12"/>
          </p:nvPr>
        </p:nvSpPr>
        <p:spPr/>
        <p:txBody>
          <a:bodyPr/>
          <a:lstStyle/>
          <a:p>
            <a:fld id="{1FAA610F-65FB-4D76-A9F7-0135426F9A2E}" type="slidenum">
              <a:rPr lang="en-US" smtClean="0"/>
              <a:t>6</a:t>
            </a:fld>
            <a:endParaRPr lang="en-US"/>
          </a:p>
        </p:txBody>
      </p:sp>
      <p:sp>
        <p:nvSpPr>
          <p:cNvPr id="5" name="Title 4">
            <a:extLst>
              <a:ext uri="{FF2B5EF4-FFF2-40B4-BE49-F238E27FC236}">
                <a16:creationId xmlns:a16="http://schemas.microsoft.com/office/drawing/2014/main" id="{93BC6034-B317-4B9D-8E54-54DEACD3FE2C}"/>
              </a:ext>
            </a:extLst>
          </p:cNvPr>
          <p:cNvSpPr>
            <a:spLocks noGrp="1"/>
          </p:cNvSpPr>
          <p:nvPr>
            <p:ph type="title"/>
          </p:nvPr>
        </p:nvSpPr>
        <p:spPr/>
        <p:txBody>
          <a:bodyPr/>
          <a:lstStyle/>
          <a:p>
            <a:r>
              <a:rPr lang="en-US"/>
              <a:t>Fine Free Decisions &amp; Numbers</a:t>
            </a:r>
          </a:p>
        </p:txBody>
      </p:sp>
      <p:sp>
        <p:nvSpPr>
          <p:cNvPr id="6" name="Date Placeholder 5">
            <a:extLst>
              <a:ext uri="{FF2B5EF4-FFF2-40B4-BE49-F238E27FC236}">
                <a16:creationId xmlns:a16="http://schemas.microsoft.com/office/drawing/2014/main" id="{2A257EFB-90AC-4C7D-98E0-87E8B08AED31}"/>
              </a:ext>
            </a:extLst>
          </p:cNvPr>
          <p:cNvSpPr>
            <a:spLocks noGrp="1"/>
          </p:cNvSpPr>
          <p:nvPr>
            <p:ph type="dt" sz="half" idx="2"/>
          </p:nvPr>
        </p:nvSpPr>
        <p:spPr/>
        <p:txBody>
          <a:bodyPr/>
          <a:lstStyle/>
          <a:p>
            <a:fld id="{A99684E3-A0FF-49CA-B05E-EC4BBEDCAE69}" type="datetime4">
              <a:rPr lang="en-US" smtClean="0"/>
              <a:t>April 27, 2021</a:t>
            </a:fld>
            <a:endParaRPr lang="en-US"/>
          </a:p>
        </p:txBody>
      </p:sp>
      <p:sp>
        <p:nvSpPr>
          <p:cNvPr id="8" name="TextBox 7">
            <a:extLst>
              <a:ext uri="{FF2B5EF4-FFF2-40B4-BE49-F238E27FC236}">
                <a16:creationId xmlns:a16="http://schemas.microsoft.com/office/drawing/2014/main" id="{93DFB137-1BC9-47B6-B12A-232A57B7315C}"/>
              </a:ext>
            </a:extLst>
          </p:cNvPr>
          <p:cNvSpPr txBox="1"/>
          <p:nvPr/>
        </p:nvSpPr>
        <p:spPr>
          <a:xfrm>
            <a:off x="193964" y="7804444"/>
            <a:ext cx="5178156" cy="230832"/>
          </a:xfrm>
          <a:prstGeom prst="rect">
            <a:avLst/>
          </a:prstGeom>
          <a:noFill/>
        </p:spPr>
        <p:txBody>
          <a:bodyPr wrap="square" rtlCol="0">
            <a:spAutoFit/>
          </a:bodyPr>
          <a:lstStyle/>
          <a:p>
            <a:r>
              <a:rPr lang="en-US" sz="900">
                <a:hlinkClick r:id="rId4" tooltip="http://pngimg.com/download/18952"/>
              </a:rPr>
              <a:t>This Photo</a:t>
            </a:r>
            <a:r>
              <a:rPr lang="en-US" sz="900"/>
              <a:t> by Unknown Author is licensed under </a:t>
            </a:r>
            <a:r>
              <a:rPr lang="en-US" sz="900">
                <a:hlinkClick r:id="rId5" tooltip="https://creativecommons.org/licenses/by-nc/3.0/"/>
              </a:rPr>
              <a:t>CC BY-NC</a:t>
            </a:r>
            <a:endParaRPr lang="en-US" sz="900"/>
          </a:p>
        </p:txBody>
      </p:sp>
      <p:grpSp>
        <p:nvGrpSpPr>
          <p:cNvPr id="13" name="Group 12">
            <a:extLst>
              <a:ext uri="{FF2B5EF4-FFF2-40B4-BE49-F238E27FC236}">
                <a16:creationId xmlns:a16="http://schemas.microsoft.com/office/drawing/2014/main" id="{39D2CB79-785A-468F-A688-33F42040C44E}"/>
              </a:ext>
            </a:extLst>
          </p:cNvPr>
          <p:cNvGrpSpPr/>
          <p:nvPr/>
        </p:nvGrpSpPr>
        <p:grpSpPr>
          <a:xfrm>
            <a:off x="7528357" y="1110780"/>
            <a:ext cx="4272355" cy="4298114"/>
            <a:chOff x="7844639" y="-180259"/>
            <a:chExt cx="5314399" cy="5346441"/>
          </a:xfrm>
        </p:grpSpPr>
        <p:pic>
          <p:nvPicPr>
            <p:cNvPr id="7" name="Picture 6" descr="Shape&#10;&#10;Description automatically generated">
              <a:extLst>
                <a:ext uri="{FF2B5EF4-FFF2-40B4-BE49-F238E27FC236}">
                  <a16:creationId xmlns:a16="http://schemas.microsoft.com/office/drawing/2014/main" id="{9027462A-9041-4450-8472-439602D4448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44639" y="-180259"/>
              <a:ext cx="5314399" cy="5346441"/>
            </a:xfrm>
            <a:prstGeom prst="rect">
              <a:avLst/>
            </a:prstGeom>
          </p:spPr>
        </p:pic>
        <p:sp>
          <p:nvSpPr>
            <p:cNvPr id="9" name="TextBox 8">
              <a:extLst>
                <a:ext uri="{FF2B5EF4-FFF2-40B4-BE49-F238E27FC236}">
                  <a16:creationId xmlns:a16="http://schemas.microsoft.com/office/drawing/2014/main" id="{BD0FE9C3-B887-4E3A-88AA-16489FB47EBE}"/>
                </a:ext>
              </a:extLst>
            </p:cNvPr>
            <p:cNvSpPr txBox="1"/>
            <p:nvPr/>
          </p:nvSpPr>
          <p:spPr>
            <a:xfrm rot="21392907">
              <a:off x="8610986" y="986509"/>
              <a:ext cx="3703222" cy="650835"/>
            </a:xfrm>
            <a:prstGeom prst="rect">
              <a:avLst/>
            </a:prstGeom>
            <a:noFill/>
          </p:spPr>
          <p:txBody>
            <a:bodyPr wrap="none" rtlCol="0">
              <a:spAutoFit/>
            </a:bodyPr>
            <a:lstStyle/>
            <a:p>
              <a:r>
                <a:rPr lang="en-US" sz="2800"/>
                <a:t>September 1, 2021</a:t>
              </a:r>
            </a:p>
          </p:txBody>
        </p:sp>
        <p:sp>
          <p:nvSpPr>
            <p:cNvPr id="10" name="TextBox 9">
              <a:extLst>
                <a:ext uri="{FF2B5EF4-FFF2-40B4-BE49-F238E27FC236}">
                  <a16:creationId xmlns:a16="http://schemas.microsoft.com/office/drawing/2014/main" id="{463190AA-55E7-427D-974F-7E2CCC07F0EC}"/>
                </a:ext>
              </a:extLst>
            </p:cNvPr>
            <p:cNvSpPr txBox="1"/>
            <p:nvPr/>
          </p:nvSpPr>
          <p:spPr>
            <a:xfrm rot="21435012">
              <a:off x="8491775" y="2406069"/>
              <a:ext cx="4317338" cy="1722801"/>
            </a:xfrm>
            <a:prstGeom prst="rect">
              <a:avLst/>
            </a:prstGeom>
            <a:noFill/>
          </p:spPr>
          <p:txBody>
            <a:bodyPr wrap="square" rtlCol="0">
              <a:spAutoFit/>
            </a:bodyPr>
            <a:lstStyle/>
            <a:p>
              <a:r>
                <a:rPr lang="en-US" sz="2800"/>
                <a:t>Return to pre-</a:t>
              </a:r>
              <a:r>
                <a:rPr lang="en-US" sz="2800" err="1"/>
                <a:t>covid</a:t>
              </a:r>
              <a:r>
                <a:rPr lang="en-US" sz="2800"/>
                <a:t> circ rules, or fine free permanently</a:t>
              </a:r>
            </a:p>
          </p:txBody>
        </p:sp>
      </p:grpSp>
      <p:pic>
        <p:nvPicPr>
          <p:cNvPr id="12" name="Picture 11">
            <a:extLst>
              <a:ext uri="{FF2B5EF4-FFF2-40B4-BE49-F238E27FC236}">
                <a16:creationId xmlns:a16="http://schemas.microsoft.com/office/drawing/2014/main" id="{46EC9C9A-1DD1-483E-8864-6A80850BF2D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22949" y="2596382"/>
            <a:ext cx="6628303" cy="3683228"/>
          </a:xfrm>
          <a:prstGeom prst="rect">
            <a:avLst/>
          </a:prstGeom>
        </p:spPr>
      </p:pic>
    </p:spTree>
    <p:custDataLst>
      <p:tags r:id="rId1"/>
    </p:custDataLst>
    <p:extLst>
      <p:ext uri="{BB962C8B-B14F-4D97-AF65-F5344CB8AC3E}">
        <p14:creationId xmlns:p14="http://schemas.microsoft.com/office/powerpoint/2010/main" val="402632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EE8B4-B342-4F46-A80B-BBF370504798}"/>
              </a:ext>
            </a:extLst>
          </p:cNvPr>
          <p:cNvSpPr>
            <a:spLocks noGrp="1"/>
          </p:cNvSpPr>
          <p:nvPr>
            <p:ph idx="1"/>
          </p:nvPr>
        </p:nvSpPr>
        <p:spPr>
          <a:xfrm>
            <a:off x="838200" y="1450109"/>
            <a:ext cx="10515600" cy="4726854"/>
          </a:xfrm>
        </p:spPr>
        <p:txBody>
          <a:bodyPr>
            <a:normAutofit fontScale="92500"/>
          </a:bodyPr>
          <a:lstStyle/>
          <a:p>
            <a:pPr marL="0" lvl="0" indent="0">
              <a:buNone/>
            </a:pPr>
            <a:r>
              <a:rPr lang="en-US"/>
              <a:t>When libraries move to a fine free circulation policy, the following has been noted:</a:t>
            </a:r>
          </a:p>
          <a:p>
            <a:r>
              <a:rPr lang="en-US"/>
              <a:t>General behavior on returning items does not change; people return items when they have finished reading/viewing.</a:t>
            </a:r>
          </a:p>
          <a:p>
            <a:r>
              <a:rPr lang="en-US"/>
              <a:t>Return of long overdue items without assessing fines, does result in more items returned when patron is not responsible for overdue fines.</a:t>
            </a:r>
          </a:p>
          <a:p>
            <a:r>
              <a:rPr lang="en-US"/>
              <a:t>Patrons may decide to use a neighboring library due to that library’s fine free policy, but these numbers are low. Most patrons continue to use the library which is most convenient and for reasons other than fines.</a:t>
            </a:r>
          </a:p>
          <a:p>
            <a:r>
              <a:rPr lang="en-US"/>
              <a:t>Reciprocal borrowers are no more likely in accumulating overdue items than home patrons.</a:t>
            </a:r>
          </a:p>
          <a:p>
            <a:endParaRPr lang="en-US"/>
          </a:p>
        </p:txBody>
      </p:sp>
      <p:sp>
        <p:nvSpPr>
          <p:cNvPr id="3" name="Footer Placeholder 2">
            <a:extLst>
              <a:ext uri="{FF2B5EF4-FFF2-40B4-BE49-F238E27FC236}">
                <a16:creationId xmlns:a16="http://schemas.microsoft.com/office/drawing/2014/main" id="{2424FA81-15FB-4FD8-A593-D914C3E83E85}"/>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22EAEE19-A115-4265-8053-ACD0DC5E59B1}"/>
              </a:ext>
            </a:extLst>
          </p:cNvPr>
          <p:cNvSpPr>
            <a:spLocks noGrp="1"/>
          </p:cNvSpPr>
          <p:nvPr>
            <p:ph type="sldNum" sz="quarter" idx="12"/>
          </p:nvPr>
        </p:nvSpPr>
        <p:spPr/>
        <p:txBody>
          <a:bodyPr/>
          <a:lstStyle/>
          <a:p>
            <a:fld id="{1FAA610F-65FB-4D76-A9F7-0135426F9A2E}" type="slidenum">
              <a:rPr lang="en-US" smtClean="0"/>
              <a:t>7</a:t>
            </a:fld>
            <a:endParaRPr lang="en-US"/>
          </a:p>
        </p:txBody>
      </p:sp>
      <p:sp>
        <p:nvSpPr>
          <p:cNvPr id="5" name="Title 4">
            <a:extLst>
              <a:ext uri="{FF2B5EF4-FFF2-40B4-BE49-F238E27FC236}">
                <a16:creationId xmlns:a16="http://schemas.microsoft.com/office/drawing/2014/main" id="{20A6EFCD-7320-4D97-91B6-BBAD7D45572E}"/>
              </a:ext>
            </a:extLst>
          </p:cNvPr>
          <p:cNvSpPr>
            <a:spLocks noGrp="1"/>
          </p:cNvSpPr>
          <p:nvPr>
            <p:ph type="title"/>
          </p:nvPr>
        </p:nvSpPr>
        <p:spPr/>
        <p:txBody>
          <a:bodyPr/>
          <a:lstStyle/>
          <a:p>
            <a:r>
              <a:rPr lang="en-US"/>
              <a:t>Fine Free Observations</a:t>
            </a:r>
          </a:p>
        </p:txBody>
      </p:sp>
      <p:sp>
        <p:nvSpPr>
          <p:cNvPr id="6" name="Date Placeholder 5">
            <a:extLst>
              <a:ext uri="{FF2B5EF4-FFF2-40B4-BE49-F238E27FC236}">
                <a16:creationId xmlns:a16="http://schemas.microsoft.com/office/drawing/2014/main" id="{AD6B1275-E7C9-447A-BEF9-7995F2AC2115}"/>
              </a:ext>
            </a:extLst>
          </p:cNvPr>
          <p:cNvSpPr>
            <a:spLocks noGrp="1"/>
          </p:cNvSpPr>
          <p:nvPr>
            <p:ph type="dt" sz="half" idx="2"/>
          </p:nvPr>
        </p:nvSpPr>
        <p:spPr/>
        <p:txBody>
          <a:bodyPr/>
          <a:lstStyle/>
          <a:p>
            <a:fld id="{A99684E3-A0FF-49CA-B05E-EC4BBEDCAE69}" type="datetime4">
              <a:rPr lang="en-US" smtClean="0"/>
              <a:t>April 27, 2021</a:t>
            </a:fld>
            <a:endParaRPr lang="en-US"/>
          </a:p>
        </p:txBody>
      </p:sp>
    </p:spTree>
    <p:custDataLst>
      <p:tags r:id="rId1"/>
    </p:custDataLst>
    <p:extLst>
      <p:ext uri="{BB962C8B-B14F-4D97-AF65-F5344CB8AC3E}">
        <p14:creationId xmlns:p14="http://schemas.microsoft.com/office/powerpoint/2010/main" val="201220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EE8B4-B342-4F46-A80B-BBF370504798}"/>
              </a:ext>
            </a:extLst>
          </p:cNvPr>
          <p:cNvSpPr>
            <a:spLocks noGrp="1"/>
          </p:cNvSpPr>
          <p:nvPr>
            <p:ph idx="1"/>
          </p:nvPr>
        </p:nvSpPr>
        <p:spPr>
          <a:xfrm>
            <a:off x="838200" y="1450109"/>
            <a:ext cx="10515600" cy="4726854"/>
          </a:xfrm>
        </p:spPr>
        <p:txBody>
          <a:bodyPr>
            <a:normAutofit/>
          </a:bodyPr>
          <a:lstStyle/>
          <a:p>
            <a:pPr lvl="0"/>
            <a:r>
              <a:rPr lang="en-US"/>
              <a:t>Fine free libraries are concerned about the incentive (or disincentive) to return items:</a:t>
            </a:r>
          </a:p>
          <a:p>
            <a:pPr lvl="1"/>
            <a:r>
              <a:rPr lang="en-US"/>
              <a:t>Block patrons if they reach an overdue item threshold -AND/OR-</a:t>
            </a:r>
          </a:p>
          <a:p>
            <a:pPr lvl="1"/>
            <a:r>
              <a:rPr lang="en-US"/>
              <a:t>Block patrons when they have any item overdue for more than 14 days </a:t>
            </a:r>
          </a:p>
          <a:p>
            <a:pPr lvl="0"/>
            <a:r>
              <a:rPr lang="en-US"/>
              <a:t>Libraries are conscientious and concerned about being good stewards of other libraries’ material.</a:t>
            </a:r>
          </a:p>
          <a:p>
            <a:pPr lvl="0"/>
            <a:r>
              <a:rPr lang="en-US"/>
              <a:t>Our neighboring consortium/system (CCS/CPL) block at much lower thresholds and across the board. Both treat items 7-days overdue as lost, with replacement cost billed to patron. Upon return, that replacement cost is removed.</a:t>
            </a:r>
          </a:p>
        </p:txBody>
      </p:sp>
      <p:sp>
        <p:nvSpPr>
          <p:cNvPr id="3" name="Footer Placeholder 2">
            <a:extLst>
              <a:ext uri="{FF2B5EF4-FFF2-40B4-BE49-F238E27FC236}">
                <a16:creationId xmlns:a16="http://schemas.microsoft.com/office/drawing/2014/main" id="{2424FA81-15FB-4FD8-A593-D914C3E83E85}"/>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22EAEE19-A115-4265-8053-ACD0DC5E59B1}"/>
              </a:ext>
            </a:extLst>
          </p:cNvPr>
          <p:cNvSpPr>
            <a:spLocks noGrp="1"/>
          </p:cNvSpPr>
          <p:nvPr>
            <p:ph type="sldNum" sz="quarter" idx="12"/>
          </p:nvPr>
        </p:nvSpPr>
        <p:spPr/>
        <p:txBody>
          <a:bodyPr/>
          <a:lstStyle/>
          <a:p>
            <a:fld id="{1FAA610F-65FB-4D76-A9F7-0135426F9A2E}" type="slidenum">
              <a:rPr lang="en-US" smtClean="0"/>
              <a:t>8</a:t>
            </a:fld>
            <a:endParaRPr lang="en-US"/>
          </a:p>
        </p:txBody>
      </p:sp>
      <p:sp>
        <p:nvSpPr>
          <p:cNvPr id="5" name="Title 4">
            <a:extLst>
              <a:ext uri="{FF2B5EF4-FFF2-40B4-BE49-F238E27FC236}">
                <a16:creationId xmlns:a16="http://schemas.microsoft.com/office/drawing/2014/main" id="{20A6EFCD-7320-4D97-91B6-BBAD7D45572E}"/>
              </a:ext>
            </a:extLst>
          </p:cNvPr>
          <p:cNvSpPr>
            <a:spLocks noGrp="1"/>
          </p:cNvSpPr>
          <p:nvPr>
            <p:ph type="title"/>
          </p:nvPr>
        </p:nvSpPr>
        <p:spPr/>
        <p:txBody>
          <a:bodyPr/>
          <a:lstStyle/>
          <a:p>
            <a:r>
              <a:rPr lang="en-US"/>
              <a:t>Fine Free – Working with neighbors</a:t>
            </a:r>
          </a:p>
        </p:txBody>
      </p:sp>
      <p:sp>
        <p:nvSpPr>
          <p:cNvPr id="6" name="Date Placeholder 5">
            <a:extLst>
              <a:ext uri="{FF2B5EF4-FFF2-40B4-BE49-F238E27FC236}">
                <a16:creationId xmlns:a16="http://schemas.microsoft.com/office/drawing/2014/main" id="{AD6B1275-E7C9-447A-BEF9-7995F2AC2115}"/>
              </a:ext>
            </a:extLst>
          </p:cNvPr>
          <p:cNvSpPr>
            <a:spLocks noGrp="1"/>
          </p:cNvSpPr>
          <p:nvPr>
            <p:ph type="dt" sz="half" idx="2"/>
          </p:nvPr>
        </p:nvSpPr>
        <p:spPr/>
        <p:txBody>
          <a:bodyPr/>
          <a:lstStyle/>
          <a:p>
            <a:fld id="{A99684E3-A0FF-49CA-B05E-EC4BBEDCAE69}" type="datetime4">
              <a:rPr lang="en-US" smtClean="0"/>
              <a:t>April 27, 2021</a:t>
            </a:fld>
            <a:endParaRPr lang="en-US"/>
          </a:p>
        </p:txBody>
      </p:sp>
    </p:spTree>
    <p:custDataLst>
      <p:tags r:id="rId1"/>
    </p:custDataLst>
    <p:extLst>
      <p:ext uri="{BB962C8B-B14F-4D97-AF65-F5344CB8AC3E}">
        <p14:creationId xmlns:p14="http://schemas.microsoft.com/office/powerpoint/2010/main" val="114513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01E6C2-4430-4C74-B0A2-AB2806A96D5B}"/>
              </a:ext>
            </a:extLst>
          </p:cNvPr>
          <p:cNvSpPr/>
          <p:nvPr/>
        </p:nvSpPr>
        <p:spPr>
          <a:xfrm>
            <a:off x="0" y="-101600"/>
            <a:ext cx="12302836" cy="7075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AF9F7403-D243-4721-89BD-37452D71D25D}"/>
              </a:ext>
            </a:extLst>
          </p:cNvPr>
          <p:cNvGraphicFramePr>
            <a:graphicFrameLocks noGrp="1"/>
          </p:cNvGraphicFramePr>
          <p:nvPr>
            <p:extLst>
              <p:ext uri="{D42A27DB-BD31-4B8C-83A1-F6EECF244321}">
                <p14:modId xmlns:p14="http://schemas.microsoft.com/office/powerpoint/2010/main" val="1562227147"/>
              </p:ext>
            </p:extLst>
          </p:nvPr>
        </p:nvGraphicFramePr>
        <p:xfrm>
          <a:off x="175492" y="250362"/>
          <a:ext cx="12016508" cy="6357275"/>
        </p:xfrm>
        <a:graphic>
          <a:graphicData uri="http://schemas.openxmlformats.org/drawingml/2006/table">
            <a:tbl>
              <a:tblPr firstRow="1" firstCol="1" bandRow="1">
                <a:noFill/>
                <a:tableStyleId>{5C22544A-7EE6-4342-B048-85BDC9FD1C3A}</a:tableStyleId>
              </a:tblPr>
              <a:tblGrid>
                <a:gridCol w="2297075">
                  <a:extLst>
                    <a:ext uri="{9D8B030D-6E8A-4147-A177-3AD203B41FA5}">
                      <a16:colId xmlns:a16="http://schemas.microsoft.com/office/drawing/2014/main" val="1661599675"/>
                    </a:ext>
                  </a:extLst>
                </a:gridCol>
                <a:gridCol w="4729056">
                  <a:extLst>
                    <a:ext uri="{9D8B030D-6E8A-4147-A177-3AD203B41FA5}">
                      <a16:colId xmlns:a16="http://schemas.microsoft.com/office/drawing/2014/main" val="2314487484"/>
                    </a:ext>
                  </a:extLst>
                </a:gridCol>
                <a:gridCol w="4990377">
                  <a:extLst>
                    <a:ext uri="{9D8B030D-6E8A-4147-A177-3AD203B41FA5}">
                      <a16:colId xmlns:a16="http://schemas.microsoft.com/office/drawing/2014/main" val="1439073317"/>
                    </a:ext>
                  </a:extLst>
                </a:gridCol>
              </a:tblGrid>
              <a:tr h="408433">
                <a:tc>
                  <a:txBody>
                    <a:bodyPr/>
                    <a:lstStyle/>
                    <a:p>
                      <a:pPr marL="0" marR="0" algn="ctr">
                        <a:lnSpc>
                          <a:spcPct val="107000"/>
                        </a:lnSpc>
                        <a:spcBef>
                          <a:spcPts val="0"/>
                        </a:spcBef>
                        <a:spcAft>
                          <a:spcPts val="0"/>
                        </a:spcAft>
                      </a:pPr>
                      <a:r>
                        <a:rPr lang="en-US" sz="1100" b="0" cap="none" spc="0">
                          <a:solidFill>
                            <a:schemeClr val="tx1"/>
                          </a:solidFill>
                          <a:effectLst/>
                        </a:rPr>
                        <a:t> </a:t>
                      </a:r>
                      <a:endParaRPr lang="en-US" sz="11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lnL>
                    <a:lnR w="12700" cmpd="sng">
                      <a:noFill/>
                    </a:lnR>
                    <a:lnT w="28575" cap="flat" cmpd="sng" algn="ctr">
                      <a:solidFill>
                        <a:schemeClr val="tx1"/>
                      </a:solidFill>
                      <a:prstDash val="solid"/>
                    </a:lnT>
                    <a:lnB w="38100" cmpd="sng">
                      <a:noFill/>
                    </a:lnB>
                    <a:noFill/>
                  </a:tcPr>
                </a:tc>
                <a:tc>
                  <a:txBody>
                    <a:bodyPr/>
                    <a:lstStyle/>
                    <a:p>
                      <a:pPr marL="0" marR="0" algn="ctr">
                        <a:lnSpc>
                          <a:spcPct val="107000"/>
                        </a:lnSpc>
                        <a:spcBef>
                          <a:spcPts val="0"/>
                        </a:spcBef>
                        <a:spcAft>
                          <a:spcPts val="0"/>
                        </a:spcAft>
                      </a:pPr>
                      <a:r>
                        <a:rPr lang="en-US" sz="1400" b="1" cap="none" spc="0">
                          <a:solidFill>
                            <a:schemeClr val="tx1"/>
                          </a:solidFill>
                          <a:effectLst/>
                        </a:rPr>
                        <a:t>Patron Profile Limits</a:t>
                      </a:r>
                      <a:endParaRPr lang="en-US"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lnL>
                    <a:lnR w="12700" cmpd="sng">
                      <a:noFill/>
                    </a:lnR>
                    <a:lnT w="28575" cap="flat" cmpd="sng" algn="ctr">
                      <a:solidFill>
                        <a:schemeClr val="tx1"/>
                      </a:solidFill>
                      <a:prstDash val="solid"/>
                    </a:lnT>
                    <a:lnB w="38100" cmpd="sng">
                      <a:noFill/>
                    </a:lnB>
                    <a:noFill/>
                  </a:tcPr>
                </a:tc>
                <a:tc>
                  <a:txBody>
                    <a:bodyPr/>
                    <a:lstStyle/>
                    <a:p>
                      <a:pPr marL="0" marR="0" algn="ctr">
                        <a:lnSpc>
                          <a:spcPct val="107000"/>
                        </a:lnSpc>
                        <a:spcBef>
                          <a:spcPts val="0"/>
                        </a:spcBef>
                        <a:spcAft>
                          <a:spcPts val="0"/>
                        </a:spcAft>
                      </a:pPr>
                      <a:r>
                        <a:rPr lang="en-US" sz="1400" b="1" cap="none" spc="0">
                          <a:solidFill>
                            <a:schemeClr val="tx1"/>
                          </a:solidFill>
                          <a:effectLst/>
                        </a:rPr>
                        <a:t>Nightly Overdue Time Period Block</a:t>
                      </a:r>
                      <a:endParaRPr lang="en-US"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697539346"/>
                  </a:ext>
                </a:extLst>
              </a:tr>
              <a:tr h="1141858">
                <a:tc>
                  <a:txBody>
                    <a:bodyPr/>
                    <a:lstStyle/>
                    <a:p>
                      <a:pPr marL="0" marR="0" algn="ctr">
                        <a:lnSpc>
                          <a:spcPct val="107000"/>
                        </a:lnSpc>
                        <a:spcBef>
                          <a:spcPts val="0"/>
                        </a:spcBef>
                        <a:spcAft>
                          <a:spcPts val="0"/>
                        </a:spcAft>
                      </a:pPr>
                      <a:r>
                        <a:rPr lang="en-US" sz="1400" b="1" cap="none" spc="0">
                          <a:solidFill>
                            <a:schemeClr val="tx1"/>
                          </a:solidFill>
                          <a:effectLst/>
                        </a:rPr>
                        <a:t>Parameters</a:t>
                      </a:r>
                      <a:endParaRPr lang="en-US"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Billing threshold – items overdue 42 days are considered lost and added to bills</a:t>
                      </a:r>
                    </a:p>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Items Overdue – number of items that can be overdue (1 day) before record is blocked</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12700" cmpd="sng">
                      <a:noFill/>
                      <a:prstDash val="solid"/>
                    </a:lnR>
                    <a:lnT w="38100" cmpd="sng">
                      <a:noFill/>
                    </a:lnT>
                    <a:lnB w="12700" cap="flat" cmpd="sng" algn="ctr">
                      <a:noFill/>
                      <a:prstDash val="soli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Nightly job reviews any patrons with overdue items &gt; 14 days checked out at your library; updates patron status to blocked</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2383087942"/>
                  </a:ext>
                </a:extLst>
              </a:tr>
              <a:tr h="1205191">
                <a:tc>
                  <a:txBody>
                    <a:bodyPr/>
                    <a:lstStyle/>
                    <a:p>
                      <a:pPr marL="0" marR="0" algn="ctr">
                        <a:lnSpc>
                          <a:spcPct val="107000"/>
                        </a:lnSpc>
                        <a:spcBef>
                          <a:spcPts val="0"/>
                        </a:spcBef>
                        <a:spcAft>
                          <a:spcPts val="0"/>
                        </a:spcAft>
                      </a:pPr>
                      <a:r>
                        <a:rPr lang="en-US" sz="1400" b="1" cap="none" spc="0">
                          <a:solidFill>
                            <a:schemeClr val="tx1"/>
                          </a:solidFill>
                          <a:effectLst/>
                        </a:rPr>
                        <a:t>Patron Experience</a:t>
                      </a:r>
                      <a:endParaRPr lang="en-US"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Patron limit determines when account is blocked, regardless of which library they use</a:t>
                      </a:r>
                    </a:p>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If home library does not have overdue limits, the patron will not be blocked until meeting a bill threshold</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Home library patron profile is checked for blocking, so other blocks may occur if profile has limits</a:t>
                      </a:r>
                    </a:p>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If home library does not block for overdues, patrons will not be blocked until 1 item becomes overdue for 14 days</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64213552"/>
                  </a:ext>
                </a:extLst>
              </a:tr>
              <a:tr h="1141858">
                <a:tc>
                  <a:txBody>
                    <a:bodyPr/>
                    <a:lstStyle/>
                    <a:p>
                      <a:pPr marL="0" marR="0" algn="ctr">
                        <a:lnSpc>
                          <a:spcPct val="107000"/>
                        </a:lnSpc>
                        <a:spcBef>
                          <a:spcPts val="0"/>
                        </a:spcBef>
                        <a:spcAft>
                          <a:spcPts val="0"/>
                        </a:spcAft>
                      </a:pPr>
                      <a:r>
                        <a:rPr lang="en-US" sz="1400" b="1" cap="none" spc="0">
                          <a:solidFill>
                            <a:schemeClr val="tx1"/>
                          </a:solidFill>
                          <a:effectLst/>
                        </a:rPr>
                        <a:t>Benefits</a:t>
                      </a:r>
                      <a:endParaRPr lang="en-US"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Home library patrons know limits and when to expect blocks to be applied</a:t>
                      </a:r>
                    </a:p>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Patrons can balance return of material to manage blocks</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Assuming no limits are reached, patrons are given 2-weeks before account is blocked</a:t>
                      </a:r>
                    </a:p>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Only items &gt; 14 days overdue are considered in nightly block update</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832063490"/>
                  </a:ext>
                </a:extLst>
              </a:tr>
              <a:tr h="1430827">
                <a:tc>
                  <a:txBody>
                    <a:bodyPr/>
                    <a:lstStyle/>
                    <a:p>
                      <a:pPr marL="0" marR="0" algn="ctr">
                        <a:lnSpc>
                          <a:spcPct val="107000"/>
                        </a:lnSpc>
                        <a:spcBef>
                          <a:spcPts val="0"/>
                        </a:spcBef>
                        <a:spcAft>
                          <a:spcPts val="0"/>
                        </a:spcAft>
                      </a:pPr>
                      <a:r>
                        <a:rPr lang="en-US" sz="1400" b="1" cap="none" spc="0">
                          <a:solidFill>
                            <a:schemeClr val="tx1"/>
                          </a:solidFill>
                          <a:effectLst/>
                        </a:rPr>
                        <a:t>Challenges</a:t>
                      </a:r>
                      <a:endParaRPr lang="en-US"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When limit is reached, patron is immediately blocked</a:t>
                      </a:r>
                    </a:p>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Block is not cleared until number of overdue items falls beneath the limit</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Block is applied via a report run nightly, which may be updated to OK when the patron record is opened in WorkFlows. WorkFlows recalculates status when patron record is opened. This leads to staff confusion.</a:t>
                      </a:r>
                    </a:p>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Staff have to pay attention to Alerts and overdue dates/items.</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406495137"/>
                  </a:ext>
                </a:extLst>
              </a:tr>
              <a:tr h="982848">
                <a:tc>
                  <a:txBody>
                    <a:bodyPr/>
                    <a:lstStyle/>
                    <a:p>
                      <a:pPr marL="0" marR="0" algn="ctr">
                        <a:lnSpc>
                          <a:spcPct val="107000"/>
                        </a:lnSpc>
                        <a:spcBef>
                          <a:spcPts val="0"/>
                        </a:spcBef>
                        <a:spcAft>
                          <a:spcPts val="0"/>
                        </a:spcAft>
                      </a:pPr>
                      <a:r>
                        <a:rPr lang="en-US" sz="1400" b="1" cap="none" spc="0">
                          <a:solidFill>
                            <a:schemeClr val="tx1"/>
                          </a:solidFill>
                          <a:effectLst/>
                        </a:rPr>
                        <a:t>Recommendation</a:t>
                      </a:r>
                      <a:endParaRPr lang="en-US"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Allow libraries to set bill threshold</a:t>
                      </a:r>
                    </a:p>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Move to a universal limit on overdue items allowed for patron account (not applied to in-house accounts) – 11 items</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cap="none" spc="0">
                          <a:solidFill>
                            <a:schemeClr val="tx1"/>
                          </a:solidFill>
                          <a:effectLst/>
                        </a:rPr>
                        <a:t>Use in addition to a universal overdue limit if library wishes to block even with 1 item overdue for more than 14 days.</a:t>
                      </a:r>
                      <a:endParaRPr lang="en-US" sz="1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917" marR="52917" marT="49389" marB="49389">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1673105705"/>
                  </a:ext>
                </a:extLst>
              </a:tr>
            </a:tbl>
          </a:graphicData>
        </a:graphic>
      </p:graphicFrame>
    </p:spTree>
    <p:custDataLst>
      <p:tags r:id="rId1"/>
    </p:custDataLst>
    <p:extLst>
      <p:ext uri="{BB962C8B-B14F-4D97-AF65-F5344CB8AC3E}">
        <p14:creationId xmlns:p14="http://schemas.microsoft.com/office/powerpoint/2010/main" val="3986913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WAN-PPT-2020" val="uCMCKwGG"/>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WAN-PPT-2020">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4DB6AC"/>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 PowerPoint Template 2020" id="{D4F34979-D474-431E-935F-4ABB2B66D6BF}" vid="{102FAD7D-13C5-46B2-BCE0-DE75C77D9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2" ma:contentTypeDescription="Create a new document." ma:contentTypeScope="" ma:versionID="786eac4f55bfa3846a5fab7f4365477a">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88aebb3349aa3a5d7c3ba22662713642"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767F87-7924-436D-8513-3221CD4E1772}">
  <ds:schemaRefs>
    <ds:schemaRef ds:uri="http://schemas.microsoft.com/sharepoint/v3/contenttype/forms"/>
  </ds:schemaRefs>
</ds:datastoreItem>
</file>

<file path=customXml/itemProps2.xml><?xml version="1.0" encoding="utf-8"?>
<ds:datastoreItem xmlns:ds="http://schemas.openxmlformats.org/officeDocument/2006/customXml" ds:itemID="{6E7E9D0F-8EEE-4CF1-8484-1C453E3BBFD4}">
  <ds:schemaRefs>
    <ds:schemaRef ds:uri="13f1bf54-b3b9-4f6e-ab24-51a0268d9c4c"/>
    <ds:schemaRef ds:uri="6d2841a4-3d51-4a73-8a6d-9ab7925a3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506810-2DB7-4723-8A72-8A8B69A3DC61}">
  <ds:schemaRefs>
    <ds:schemaRef ds:uri="13f1bf54-b3b9-4f6e-ab24-51a0268d9c4c"/>
    <ds:schemaRef ds:uri="6d2841a4-3d51-4a73-8a6d-9ab7925a3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2643</Words>
  <Application>Microsoft Office PowerPoint</Application>
  <PresentationFormat>Widescreen</PresentationFormat>
  <Paragraphs>473</Paragraphs>
  <Slides>40</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Georgia</vt:lpstr>
      <vt:lpstr>Source Sans Pro</vt:lpstr>
      <vt:lpstr>Source Sans Pro SemiBold</vt:lpstr>
      <vt:lpstr>Symbol</vt:lpstr>
      <vt:lpstr>SWAN-PPT-2020</vt:lpstr>
      <vt:lpstr>SWAN Fireside Chat</vt:lpstr>
      <vt:lpstr>Agenda</vt:lpstr>
      <vt:lpstr>RAILS Quarantine Timeline</vt:lpstr>
      <vt:lpstr>Grace Period</vt:lpstr>
      <vt:lpstr>Polls – Quarantine, Library Hours, Curbside</vt:lpstr>
      <vt:lpstr>Fine Free Decisions &amp; Numbers</vt:lpstr>
      <vt:lpstr>Fine Free Observations</vt:lpstr>
      <vt:lpstr>Fine Free – Working with neighbors</vt:lpstr>
      <vt:lpstr>PowerPoint Presentation</vt:lpstr>
      <vt:lpstr>How many patrons have overdue items?</vt:lpstr>
      <vt:lpstr>Processing Fees</vt:lpstr>
      <vt:lpstr>URLs in notices</vt:lpstr>
      <vt:lpstr>Pseudo-libraries</vt:lpstr>
      <vt:lpstr>Drive-up window processing – staff experience</vt:lpstr>
      <vt:lpstr>XXXCIRCDRV</vt:lpstr>
      <vt:lpstr>Patron Record Purge</vt:lpstr>
      <vt:lpstr>Patron Record Purge Timeline</vt:lpstr>
      <vt:lpstr>National Change of Address (NCOA)</vt:lpstr>
      <vt:lpstr>Weekly processing of inactive accounts</vt:lpstr>
      <vt:lpstr>NCOA Timeline</vt:lpstr>
      <vt:lpstr>Explore More Illinois</vt:lpstr>
      <vt:lpstr>SWAN Notice Dialer Pilot</vt:lpstr>
      <vt:lpstr>Support Site &amp; OTRS Migration </vt:lpstr>
      <vt:lpstr>Interactive Staff Trainings</vt:lpstr>
      <vt:lpstr>EBSCO Database Selections</vt:lpstr>
      <vt:lpstr>Poll - Group Purchases</vt:lpstr>
      <vt:lpstr>EBook &amp; Streaming Borrowing Rules</vt:lpstr>
      <vt:lpstr>Statistics</vt:lpstr>
      <vt:lpstr>PowerPoint Presentation</vt:lpstr>
      <vt:lpstr>Steady since Feb 1, 2020</vt:lpstr>
      <vt:lpstr>Trends in Holds, Feb 2020 – Mar 2021</vt:lpstr>
      <vt:lpstr>Prior Year Comparison</vt:lpstr>
      <vt:lpstr>Checkouts vs Checkouts &amp; Renewals</vt:lpstr>
      <vt:lpstr>2019 vs 2020/2021 Circulation &amp; Transits</vt:lpstr>
      <vt:lpstr>Save the Date!  ILL Boot Camp  Go to L2 to register:  https://librarylearning.org/event/2021-05-06/swan-ill-boot-camp-basics-worldshare-ill  https://librarylearning.org/event/2021-05-27/swan-ill-boot-camp-borrowing-worldshare-ill  https://librarylearning.org/event/2021-06-24/swan-ill-boot-camp-lending-worldshare-ill  https://librarylearning.org/event/2021-07-01/swan-ill-boot-camp-policies </vt:lpstr>
      <vt:lpstr>Save the Date!  Directors’ Coffee Hour  Go to L2 to register: https://librarylearning.org/event/2021-04-16/swan-directors-coffee-hour  Library membership benefits Resource sharing Annual fees How SWAN Support works  See SWAN Support: Meetings &amp; Trainings » Trainings » Tutorials &amp; Training Resources </vt:lpstr>
      <vt:lpstr>In Case You Missed It...  Aspen Member Update Q&amp;A Recording</vt:lpstr>
      <vt:lpstr>SWAN Board Election: 2 Seats  July 1, 2021 Start 3-year term</vt:lpstr>
      <vt:lpstr>Other Upcoming Meetings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Fireside Chat</dc:title>
  <dc:creator>Dawne Tortorella</dc:creator>
  <cp:lastModifiedBy>Tara Wood</cp:lastModifiedBy>
  <cp:revision>13</cp:revision>
  <dcterms:created xsi:type="dcterms:W3CDTF">2021-01-25T23:09:16Z</dcterms:created>
  <dcterms:modified xsi:type="dcterms:W3CDTF">2021-04-27T15:09:19Z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C538E86F-1815-4FBF-80ED-75FB3B192B72</vt:lpwstr>
  </property>
  <property fmtid="{D5CDD505-2E9C-101B-9397-08002B2CF9AE}" pid="3" name="ArticulatePath">
    <vt:lpwstr>https://swanlibraries.sharepoint.com/SharedDocs/COVID-19/Fireside Chats/Fireside Chat 2021-01-26</vt:lpwstr>
  </property>
  <property fmtid="{D5CDD505-2E9C-101B-9397-08002B2CF9AE}" pid="4" name="ContentTypeId">
    <vt:lpwstr>0x01010069325545373AF7429C682A8902065AFA</vt:lpwstr>
  </property>
</Properties>
</file>