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83" r:id="rId1"/>
  </p:sldMasterIdLst>
  <p:notesMasterIdLst>
    <p:notesMasterId r:id="rId27"/>
  </p:notesMasterIdLst>
  <p:sldIdLst>
    <p:sldId id="256" r:id="rId2"/>
    <p:sldId id="470" r:id="rId3"/>
    <p:sldId id="2842" r:id="rId4"/>
    <p:sldId id="2880" r:id="rId5"/>
    <p:sldId id="2881" r:id="rId6"/>
    <p:sldId id="2884" r:id="rId7"/>
    <p:sldId id="2839" r:id="rId8"/>
    <p:sldId id="2862" r:id="rId9"/>
    <p:sldId id="2882" r:id="rId10"/>
    <p:sldId id="2889" r:id="rId11"/>
    <p:sldId id="2871" r:id="rId12"/>
    <p:sldId id="2886" r:id="rId13"/>
    <p:sldId id="2883" r:id="rId14"/>
    <p:sldId id="2869" r:id="rId15"/>
    <p:sldId id="2885" r:id="rId16"/>
    <p:sldId id="2875" r:id="rId17"/>
    <p:sldId id="2873" r:id="rId18"/>
    <p:sldId id="592" r:id="rId19"/>
    <p:sldId id="2876" r:id="rId20"/>
    <p:sldId id="2879" r:id="rId21"/>
    <p:sldId id="2887" r:id="rId22"/>
    <p:sldId id="2888" r:id="rId23"/>
    <p:sldId id="2877" r:id="rId24"/>
    <p:sldId id="2998" r:id="rId25"/>
    <p:sldId id="27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1DCF3DE-72A3-4C80-9CCE-D6A154286148}">
          <p14:sldIdLst>
            <p14:sldId id="256"/>
            <p14:sldId id="470"/>
          </p14:sldIdLst>
        </p14:section>
        <p14:section name="EBSCO Statistics" id="{DEF22791-F5F8-46E0-995D-8A1D7CBF1DAC}">
          <p14:sldIdLst>
            <p14:sldId id="2842"/>
            <p14:sldId id="2880"/>
            <p14:sldId id="2881"/>
            <p14:sldId id="2884"/>
          </p14:sldIdLst>
        </p14:section>
        <p14:section name="MessageBee" id="{D03C1960-7625-4823-B800-022D4AE8E2D0}">
          <p14:sldIdLst>
            <p14:sldId id="2839"/>
            <p14:sldId id="2862"/>
            <p14:sldId id="2882"/>
            <p14:sldId id="2889"/>
            <p14:sldId id="2871"/>
            <p14:sldId id="2886"/>
            <p14:sldId id="2883"/>
            <p14:sldId id="2869"/>
            <p14:sldId id="2885"/>
            <p14:sldId id="2875"/>
            <p14:sldId id="2873"/>
            <p14:sldId id="592"/>
          </p14:sldIdLst>
        </p14:section>
        <p14:section name="GIS maps" id="{ED466AA4-281C-4394-A005-FDB8819B0370}">
          <p14:sldIdLst>
            <p14:sldId id="2876"/>
            <p14:sldId id="2879"/>
            <p14:sldId id="2887"/>
            <p14:sldId id="2888"/>
          </p14:sldIdLst>
        </p14:section>
        <p14:section name="Director Orientation" id="{D262993C-3270-484D-9070-5D19EF7D2D22}">
          <p14:sldIdLst>
            <p14:sldId id="2877"/>
            <p14:sldId id="2998"/>
          </p14:sldIdLst>
        </p14:section>
        <p14:section name="End" id="{A9A3321D-5B1D-4247-A264-F1F28D2A36BA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8E"/>
    <a:srgbClr val="D0DDDF"/>
    <a:srgbClr val="AD1457"/>
    <a:srgbClr val="F9C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D73E5-CE5B-4D0C-8108-1B45ACB58B0E}" v="422" dt="2022-08-31T15:27:56.952"/>
    <p1510:client id="{E58B6425-0F62-4B2A-AC2A-421E7BD01118}" v="189" dt="2022-08-31T20:17:17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1" autoAdjust="0"/>
    <p:restoredTop sz="78329" autoAdjust="0"/>
  </p:normalViewPr>
  <p:slideViewPr>
    <p:cSldViewPr snapToGrid="0">
      <p:cViewPr varScale="1">
        <p:scale>
          <a:sx n="68" d="100"/>
          <a:sy n="68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94773-82A6-414C-934D-A8A8C8522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2AD15A2D-3914-4538-9400-E2C8EAC5929D}">
      <dgm:prSet phldrT="[Text]"/>
      <dgm:spPr/>
      <dgm:t>
        <a:bodyPr/>
        <a:lstStyle/>
        <a:p>
          <a:r>
            <a:rPr lang="en-US" dirty="0"/>
            <a:t>Presentation to Board</a:t>
          </a:r>
        </a:p>
      </dgm:t>
    </dgm:pt>
    <dgm:pt modelId="{637B8E18-25A3-4292-BFAD-34AAF4694F3D}" type="parTrans" cxnId="{C235CEC3-3C8F-40A7-9CA0-AA6138D777F4}">
      <dgm:prSet/>
      <dgm:spPr/>
      <dgm:t>
        <a:bodyPr/>
        <a:lstStyle/>
        <a:p>
          <a:endParaRPr lang="en-US"/>
        </a:p>
      </dgm:t>
    </dgm:pt>
    <dgm:pt modelId="{5A65F83D-9503-492C-A444-508D04C23766}" type="sibTrans" cxnId="{C235CEC3-3C8F-40A7-9CA0-AA6138D777F4}">
      <dgm:prSet/>
      <dgm:spPr/>
      <dgm:t>
        <a:bodyPr/>
        <a:lstStyle/>
        <a:p>
          <a:endParaRPr lang="en-US"/>
        </a:p>
      </dgm:t>
    </dgm:pt>
    <dgm:pt modelId="{3FF1C192-77D2-4565-B95C-A3CF60D632F2}">
      <dgm:prSet phldrT="[Text]"/>
      <dgm:spPr/>
      <dgm:t>
        <a:bodyPr/>
        <a:lstStyle/>
        <a:p>
          <a:r>
            <a:rPr lang="en-US" dirty="0"/>
            <a:t>SWAN Quarterly Presentation to Membership</a:t>
          </a:r>
        </a:p>
      </dgm:t>
    </dgm:pt>
    <dgm:pt modelId="{54761CC2-DBF9-4F16-A329-BEBE65103E56}" type="parTrans" cxnId="{781FE7DA-C9D3-4377-804A-B24EF2C69AF6}">
      <dgm:prSet/>
      <dgm:spPr/>
      <dgm:t>
        <a:bodyPr/>
        <a:lstStyle/>
        <a:p>
          <a:endParaRPr lang="en-US"/>
        </a:p>
      </dgm:t>
    </dgm:pt>
    <dgm:pt modelId="{62809CEF-FFD5-4256-9BD6-B021C4C80AF5}" type="sibTrans" cxnId="{781FE7DA-C9D3-4377-804A-B24EF2C69AF6}">
      <dgm:prSet/>
      <dgm:spPr/>
      <dgm:t>
        <a:bodyPr/>
        <a:lstStyle/>
        <a:p>
          <a:endParaRPr lang="en-US"/>
        </a:p>
      </dgm:t>
    </dgm:pt>
    <dgm:pt modelId="{4BC45257-7837-4299-898F-792331783F5F}">
      <dgm:prSet phldrT="[Text]"/>
      <dgm:spPr/>
      <dgm:t>
        <a:bodyPr/>
        <a:lstStyle/>
        <a:p>
          <a:r>
            <a:rPr lang="en-US" dirty="0"/>
            <a:t>Virtual Presentation/Demo</a:t>
          </a:r>
        </a:p>
      </dgm:t>
    </dgm:pt>
    <dgm:pt modelId="{B45EA6F6-5ACC-4875-B2B3-4E831CACD07B}" type="parTrans" cxnId="{D2DB7031-42E5-4B79-86A5-108F63D767A2}">
      <dgm:prSet/>
      <dgm:spPr/>
      <dgm:t>
        <a:bodyPr/>
        <a:lstStyle/>
        <a:p>
          <a:endParaRPr lang="en-US"/>
        </a:p>
      </dgm:t>
    </dgm:pt>
    <dgm:pt modelId="{759AB060-9429-4051-A565-97F33AFA7C51}" type="sibTrans" cxnId="{D2DB7031-42E5-4B79-86A5-108F63D767A2}">
      <dgm:prSet/>
      <dgm:spPr/>
      <dgm:t>
        <a:bodyPr/>
        <a:lstStyle/>
        <a:p>
          <a:endParaRPr lang="en-US"/>
        </a:p>
      </dgm:t>
    </dgm:pt>
    <dgm:pt modelId="{01152A44-6244-4949-A7B8-52AAA3751801}">
      <dgm:prSet phldrT="[Text]"/>
      <dgm:spPr/>
      <dgm:t>
        <a:bodyPr/>
        <a:lstStyle/>
        <a:p>
          <a:r>
            <a:rPr lang="en-US" dirty="0"/>
            <a:t>Vote at SWAN Quarterly</a:t>
          </a:r>
        </a:p>
      </dgm:t>
    </dgm:pt>
    <dgm:pt modelId="{4E4DD65C-33D3-42D1-87A8-8379F3D16628}" type="parTrans" cxnId="{9601C1F2-4E1F-481E-9F75-1FD3F02CD414}">
      <dgm:prSet/>
      <dgm:spPr/>
      <dgm:t>
        <a:bodyPr/>
        <a:lstStyle/>
        <a:p>
          <a:endParaRPr lang="en-US"/>
        </a:p>
      </dgm:t>
    </dgm:pt>
    <dgm:pt modelId="{7C43B8AD-6338-48D1-BB15-E618F0D5CB99}" type="sibTrans" cxnId="{9601C1F2-4E1F-481E-9F75-1FD3F02CD414}">
      <dgm:prSet/>
      <dgm:spPr/>
      <dgm:t>
        <a:bodyPr/>
        <a:lstStyle/>
        <a:p>
          <a:endParaRPr lang="en-US"/>
        </a:p>
      </dgm:t>
    </dgm:pt>
    <dgm:pt modelId="{2ACE75C5-1CC5-4C20-978C-3265D3A9874D}">
      <dgm:prSet phldrT="[Text]"/>
      <dgm:spPr/>
      <dgm:t>
        <a:bodyPr/>
        <a:lstStyle/>
        <a:p>
          <a:r>
            <a:rPr lang="en-US" dirty="0"/>
            <a:t>July, 2022</a:t>
          </a:r>
        </a:p>
      </dgm:t>
    </dgm:pt>
    <dgm:pt modelId="{CC88D14E-F983-4654-A26C-020651CD0287}" type="parTrans" cxnId="{2EB3EB4C-CC32-4593-BC1F-4ACBBDB87F17}">
      <dgm:prSet/>
      <dgm:spPr/>
      <dgm:t>
        <a:bodyPr/>
        <a:lstStyle/>
        <a:p>
          <a:endParaRPr lang="en-US"/>
        </a:p>
      </dgm:t>
    </dgm:pt>
    <dgm:pt modelId="{E3ACA679-7EB2-49B5-8BCB-E606DBB015A8}" type="sibTrans" cxnId="{2EB3EB4C-CC32-4593-BC1F-4ACBBDB87F17}">
      <dgm:prSet/>
      <dgm:spPr/>
      <dgm:t>
        <a:bodyPr/>
        <a:lstStyle/>
        <a:p>
          <a:endParaRPr lang="en-US"/>
        </a:p>
      </dgm:t>
    </dgm:pt>
    <dgm:pt modelId="{D949F944-62A4-45AB-B2ED-03E29832B4AA}">
      <dgm:prSet phldrT="[Text]"/>
      <dgm:spPr/>
      <dgm:t>
        <a:bodyPr/>
        <a:lstStyle/>
        <a:p>
          <a:r>
            <a:rPr lang="en-US" dirty="0"/>
            <a:t>September 1, 2022</a:t>
          </a:r>
        </a:p>
      </dgm:t>
    </dgm:pt>
    <dgm:pt modelId="{25651B11-96FD-4D88-B73F-9C3C8CA539EC}" type="parTrans" cxnId="{79CC49D4-4B64-4704-B3FD-629AF2480FBD}">
      <dgm:prSet/>
      <dgm:spPr/>
      <dgm:t>
        <a:bodyPr/>
        <a:lstStyle/>
        <a:p>
          <a:endParaRPr lang="en-US"/>
        </a:p>
      </dgm:t>
    </dgm:pt>
    <dgm:pt modelId="{A05F9989-662C-47EB-B8D6-303294CD23BE}" type="sibTrans" cxnId="{79CC49D4-4B64-4704-B3FD-629AF2480FBD}">
      <dgm:prSet/>
      <dgm:spPr/>
      <dgm:t>
        <a:bodyPr/>
        <a:lstStyle/>
        <a:p>
          <a:endParaRPr lang="en-US"/>
        </a:p>
      </dgm:t>
    </dgm:pt>
    <dgm:pt modelId="{2F0DB052-9B85-40D3-94DE-D2A06F042947}">
      <dgm:prSet phldrT="[Text]"/>
      <dgm:spPr/>
      <dgm:t>
        <a:bodyPr/>
        <a:lstStyle/>
        <a:p>
          <a:r>
            <a:rPr lang="en-US" dirty="0"/>
            <a:t>September 2022</a:t>
          </a:r>
        </a:p>
      </dgm:t>
    </dgm:pt>
    <dgm:pt modelId="{7CCFA892-905B-4F50-8F35-6E1299B87ED5}" type="parTrans" cxnId="{20764CC7-CC3A-4011-BE0A-60E03B6F3BAE}">
      <dgm:prSet/>
      <dgm:spPr/>
      <dgm:t>
        <a:bodyPr/>
        <a:lstStyle/>
        <a:p>
          <a:endParaRPr lang="en-US"/>
        </a:p>
      </dgm:t>
    </dgm:pt>
    <dgm:pt modelId="{82077841-CED9-47EF-A71E-DD85C9310DFC}" type="sibTrans" cxnId="{20764CC7-CC3A-4011-BE0A-60E03B6F3BAE}">
      <dgm:prSet/>
      <dgm:spPr/>
      <dgm:t>
        <a:bodyPr/>
        <a:lstStyle/>
        <a:p>
          <a:endParaRPr lang="en-US"/>
        </a:p>
      </dgm:t>
    </dgm:pt>
    <dgm:pt modelId="{CE1EDF96-371D-4688-9523-F8244751A9CD}">
      <dgm:prSet phldrT="[Text]"/>
      <dgm:spPr/>
      <dgm:t>
        <a:bodyPr/>
        <a:lstStyle/>
        <a:p>
          <a:r>
            <a:rPr lang="en-US" dirty="0"/>
            <a:t>December 1, 2022</a:t>
          </a:r>
        </a:p>
      </dgm:t>
    </dgm:pt>
    <dgm:pt modelId="{3DA8E2E3-EAFF-4C9D-B783-616D32B50CFB}" type="parTrans" cxnId="{B21A14B9-660A-472A-A78A-1D9BCFA19A9D}">
      <dgm:prSet/>
      <dgm:spPr/>
      <dgm:t>
        <a:bodyPr/>
        <a:lstStyle/>
        <a:p>
          <a:endParaRPr lang="en-US"/>
        </a:p>
      </dgm:t>
    </dgm:pt>
    <dgm:pt modelId="{5BCF577E-30F9-4FB5-960C-F2EF06332C05}" type="sibTrans" cxnId="{B21A14B9-660A-472A-A78A-1D9BCFA19A9D}">
      <dgm:prSet/>
      <dgm:spPr/>
      <dgm:t>
        <a:bodyPr/>
        <a:lstStyle/>
        <a:p>
          <a:endParaRPr lang="en-US"/>
        </a:p>
      </dgm:t>
    </dgm:pt>
    <dgm:pt modelId="{747D731F-9268-4CAD-9CC0-70A238D48064}">
      <dgm:prSet phldrT="[Text]"/>
      <dgm:spPr/>
      <dgm:t>
        <a:bodyPr/>
        <a:lstStyle/>
        <a:p>
          <a:r>
            <a:rPr lang="en-US" dirty="0"/>
            <a:t>COW meeting</a:t>
          </a:r>
        </a:p>
      </dgm:t>
    </dgm:pt>
    <dgm:pt modelId="{40E2020C-E0F4-403D-9A40-4E710400494A}" type="parTrans" cxnId="{29E926BF-7901-44AD-AB5C-5400FE0C7B94}">
      <dgm:prSet/>
      <dgm:spPr/>
      <dgm:t>
        <a:bodyPr/>
        <a:lstStyle/>
        <a:p>
          <a:endParaRPr lang="en-US"/>
        </a:p>
      </dgm:t>
    </dgm:pt>
    <dgm:pt modelId="{F9786769-CC96-4708-91FB-C3DB1D2321CA}" type="sibTrans" cxnId="{29E926BF-7901-44AD-AB5C-5400FE0C7B94}">
      <dgm:prSet/>
      <dgm:spPr/>
      <dgm:t>
        <a:bodyPr/>
        <a:lstStyle/>
        <a:p>
          <a:endParaRPr lang="en-US"/>
        </a:p>
      </dgm:t>
    </dgm:pt>
    <dgm:pt modelId="{6DB5FE42-106A-481E-B4AB-8BC3A5E0B444}">
      <dgm:prSet phldrT="[Text]"/>
      <dgm:spPr/>
      <dgm:t>
        <a:bodyPr/>
        <a:lstStyle/>
        <a:p>
          <a:r>
            <a:rPr lang="en-US" dirty="0"/>
            <a:t>October 4, 2022</a:t>
          </a:r>
        </a:p>
      </dgm:t>
    </dgm:pt>
    <dgm:pt modelId="{502E1027-A100-4A36-A19E-4C9BCA5C0273}" type="parTrans" cxnId="{9C422651-1BCC-4133-B85A-5193F87DE524}">
      <dgm:prSet/>
      <dgm:spPr/>
      <dgm:t>
        <a:bodyPr/>
        <a:lstStyle/>
        <a:p>
          <a:endParaRPr lang="en-US"/>
        </a:p>
      </dgm:t>
    </dgm:pt>
    <dgm:pt modelId="{A864D596-45DE-42FE-8BF1-5DA41CF960F6}" type="sibTrans" cxnId="{9C422651-1BCC-4133-B85A-5193F87DE524}">
      <dgm:prSet/>
      <dgm:spPr/>
      <dgm:t>
        <a:bodyPr/>
        <a:lstStyle/>
        <a:p>
          <a:endParaRPr lang="en-US"/>
        </a:p>
      </dgm:t>
    </dgm:pt>
    <dgm:pt modelId="{29CF285C-C2A3-42B9-ACBC-44E485AF0CDF}" type="pres">
      <dgm:prSet presAssocID="{84B94773-82A6-414C-934D-A8A8C8522883}" presName="Name0" presStyleCnt="0">
        <dgm:presLayoutVars>
          <dgm:dir/>
          <dgm:resizeHandles val="exact"/>
        </dgm:presLayoutVars>
      </dgm:prSet>
      <dgm:spPr/>
    </dgm:pt>
    <dgm:pt modelId="{DC1578E5-B534-4E65-9163-C0CDF3E90CB5}" type="pres">
      <dgm:prSet presAssocID="{84B94773-82A6-414C-934D-A8A8C8522883}" presName="arrow" presStyleLbl="bgShp" presStyleIdx="0" presStyleCnt="1" custLinFactNeighborX="-757" custLinFactNeighborY="2798"/>
      <dgm:spPr/>
    </dgm:pt>
    <dgm:pt modelId="{09AB2472-9A25-4371-A497-9841FE55473D}" type="pres">
      <dgm:prSet presAssocID="{84B94773-82A6-414C-934D-A8A8C8522883}" presName="points" presStyleCnt="0"/>
      <dgm:spPr/>
    </dgm:pt>
    <dgm:pt modelId="{BB493E0C-A625-4B36-A57E-0A79D17C4B9F}" type="pres">
      <dgm:prSet presAssocID="{2AD15A2D-3914-4538-9400-E2C8EAC5929D}" presName="compositeA" presStyleCnt="0"/>
      <dgm:spPr/>
    </dgm:pt>
    <dgm:pt modelId="{301EE860-FCB4-44B4-9729-7062F5272819}" type="pres">
      <dgm:prSet presAssocID="{2AD15A2D-3914-4538-9400-E2C8EAC5929D}" presName="textA" presStyleLbl="revTx" presStyleIdx="0" presStyleCnt="5">
        <dgm:presLayoutVars>
          <dgm:bulletEnabled val="1"/>
        </dgm:presLayoutVars>
      </dgm:prSet>
      <dgm:spPr/>
    </dgm:pt>
    <dgm:pt modelId="{BE2CCD38-4564-414E-BC8B-B8F38718523B}" type="pres">
      <dgm:prSet presAssocID="{2AD15A2D-3914-4538-9400-E2C8EAC5929D}" presName="circleA" presStyleLbl="node1" presStyleIdx="0" presStyleCnt="5"/>
      <dgm:spPr/>
    </dgm:pt>
    <dgm:pt modelId="{632CEAB5-027A-4086-9F3A-B0AB4131B899}" type="pres">
      <dgm:prSet presAssocID="{2AD15A2D-3914-4538-9400-E2C8EAC5929D}" presName="spaceA" presStyleCnt="0"/>
      <dgm:spPr/>
    </dgm:pt>
    <dgm:pt modelId="{B6C1F35C-4D9C-4B96-B8F4-6FB3360F90B0}" type="pres">
      <dgm:prSet presAssocID="{5A65F83D-9503-492C-A444-508D04C23766}" presName="space" presStyleCnt="0"/>
      <dgm:spPr/>
    </dgm:pt>
    <dgm:pt modelId="{1BBA6E62-8051-498D-9210-035DEC740AFD}" type="pres">
      <dgm:prSet presAssocID="{3FF1C192-77D2-4565-B95C-A3CF60D632F2}" presName="compositeB" presStyleCnt="0"/>
      <dgm:spPr/>
    </dgm:pt>
    <dgm:pt modelId="{71103F70-5052-437C-B1B7-3C0AB2743F9A}" type="pres">
      <dgm:prSet presAssocID="{3FF1C192-77D2-4565-B95C-A3CF60D632F2}" presName="textB" presStyleLbl="revTx" presStyleIdx="1" presStyleCnt="5">
        <dgm:presLayoutVars>
          <dgm:bulletEnabled val="1"/>
        </dgm:presLayoutVars>
      </dgm:prSet>
      <dgm:spPr/>
    </dgm:pt>
    <dgm:pt modelId="{553F9F92-2AF7-46D7-BB3D-48BEADDE082D}" type="pres">
      <dgm:prSet presAssocID="{3FF1C192-77D2-4565-B95C-A3CF60D632F2}" presName="circleB" presStyleLbl="node1" presStyleIdx="1" presStyleCnt="5"/>
      <dgm:spPr/>
    </dgm:pt>
    <dgm:pt modelId="{5577715B-4F74-4CBC-93F6-E357C6764FCD}" type="pres">
      <dgm:prSet presAssocID="{3FF1C192-77D2-4565-B95C-A3CF60D632F2}" presName="spaceB" presStyleCnt="0"/>
      <dgm:spPr/>
    </dgm:pt>
    <dgm:pt modelId="{28EA34CB-622C-4271-83BC-8055B78280A0}" type="pres">
      <dgm:prSet presAssocID="{62809CEF-FFD5-4256-9BD6-B021C4C80AF5}" presName="space" presStyleCnt="0"/>
      <dgm:spPr/>
    </dgm:pt>
    <dgm:pt modelId="{4702C8EB-F802-4EE4-9D8C-B1FFE188C342}" type="pres">
      <dgm:prSet presAssocID="{4BC45257-7837-4299-898F-792331783F5F}" presName="compositeA" presStyleCnt="0"/>
      <dgm:spPr/>
    </dgm:pt>
    <dgm:pt modelId="{75081E34-AB51-493F-9F09-7586C72D5976}" type="pres">
      <dgm:prSet presAssocID="{4BC45257-7837-4299-898F-792331783F5F}" presName="textA" presStyleLbl="revTx" presStyleIdx="2" presStyleCnt="5">
        <dgm:presLayoutVars>
          <dgm:bulletEnabled val="1"/>
        </dgm:presLayoutVars>
      </dgm:prSet>
      <dgm:spPr/>
    </dgm:pt>
    <dgm:pt modelId="{14D9F3D7-DE8C-4D5D-AEBD-172AF0F8F989}" type="pres">
      <dgm:prSet presAssocID="{4BC45257-7837-4299-898F-792331783F5F}" presName="circleA" presStyleLbl="node1" presStyleIdx="2" presStyleCnt="5"/>
      <dgm:spPr/>
    </dgm:pt>
    <dgm:pt modelId="{C8C7E48A-3B89-4A8B-A38B-A3CAC472F2DF}" type="pres">
      <dgm:prSet presAssocID="{4BC45257-7837-4299-898F-792331783F5F}" presName="spaceA" presStyleCnt="0"/>
      <dgm:spPr/>
    </dgm:pt>
    <dgm:pt modelId="{3593AEDF-8DCF-4C59-AA52-A440401B6FA4}" type="pres">
      <dgm:prSet presAssocID="{759AB060-9429-4051-A565-97F33AFA7C51}" presName="space" presStyleCnt="0"/>
      <dgm:spPr/>
    </dgm:pt>
    <dgm:pt modelId="{3B292CAA-82EE-4C7F-97FE-48362F109487}" type="pres">
      <dgm:prSet presAssocID="{747D731F-9268-4CAD-9CC0-70A238D48064}" presName="compositeB" presStyleCnt="0"/>
      <dgm:spPr/>
    </dgm:pt>
    <dgm:pt modelId="{22965617-4885-48FA-97AC-CA38CD3BCC55}" type="pres">
      <dgm:prSet presAssocID="{747D731F-9268-4CAD-9CC0-70A238D48064}" presName="textB" presStyleLbl="revTx" presStyleIdx="3" presStyleCnt="5">
        <dgm:presLayoutVars>
          <dgm:bulletEnabled val="1"/>
        </dgm:presLayoutVars>
      </dgm:prSet>
      <dgm:spPr/>
    </dgm:pt>
    <dgm:pt modelId="{64DE4B0E-4AB3-4E22-BA8F-C2DC5CF8708C}" type="pres">
      <dgm:prSet presAssocID="{747D731F-9268-4CAD-9CC0-70A238D48064}" presName="circleB" presStyleLbl="node1" presStyleIdx="3" presStyleCnt="5"/>
      <dgm:spPr/>
    </dgm:pt>
    <dgm:pt modelId="{42C82CB8-121F-4701-A97D-4D288B5F753A}" type="pres">
      <dgm:prSet presAssocID="{747D731F-9268-4CAD-9CC0-70A238D48064}" presName="spaceB" presStyleCnt="0"/>
      <dgm:spPr/>
    </dgm:pt>
    <dgm:pt modelId="{0AB07C49-FD20-48D6-85E5-A7A602BA4CAA}" type="pres">
      <dgm:prSet presAssocID="{F9786769-CC96-4708-91FB-C3DB1D2321CA}" presName="space" presStyleCnt="0"/>
      <dgm:spPr/>
    </dgm:pt>
    <dgm:pt modelId="{81CE3114-B212-4564-95B3-F5BB4C74AC8F}" type="pres">
      <dgm:prSet presAssocID="{01152A44-6244-4949-A7B8-52AAA3751801}" presName="compositeA" presStyleCnt="0"/>
      <dgm:spPr/>
    </dgm:pt>
    <dgm:pt modelId="{2DD87907-3209-4B92-9117-26C5DBCC6B55}" type="pres">
      <dgm:prSet presAssocID="{01152A44-6244-4949-A7B8-52AAA3751801}" presName="textA" presStyleLbl="revTx" presStyleIdx="4" presStyleCnt="5">
        <dgm:presLayoutVars>
          <dgm:bulletEnabled val="1"/>
        </dgm:presLayoutVars>
      </dgm:prSet>
      <dgm:spPr/>
    </dgm:pt>
    <dgm:pt modelId="{E81B0572-75F5-4D8B-A04D-80FE3951F03A}" type="pres">
      <dgm:prSet presAssocID="{01152A44-6244-4949-A7B8-52AAA3751801}" presName="circleA" presStyleLbl="node1" presStyleIdx="4" presStyleCnt="5"/>
      <dgm:spPr/>
    </dgm:pt>
    <dgm:pt modelId="{6245A428-44F0-4CEE-B828-85B6471827A3}" type="pres">
      <dgm:prSet presAssocID="{01152A44-6244-4949-A7B8-52AAA3751801}" presName="spaceA" presStyleCnt="0"/>
      <dgm:spPr/>
    </dgm:pt>
  </dgm:ptLst>
  <dgm:cxnLst>
    <dgm:cxn modelId="{4300FD10-A5A8-4821-988B-71CE11623F10}" type="presOf" srcId="{2ACE75C5-1CC5-4C20-978C-3265D3A9874D}" destId="{301EE860-FCB4-44B4-9729-7062F5272819}" srcOrd="0" destOrd="1" presId="urn:microsoft.com/office/officeart/2005/8/layout/hProcess11"/>
    <dgm:cxn modelId="{F88E4E1C-FE0F-481A-A2AE-DA41E8B2979D}" type="presOf" srcId="{2F0DB052-9B85-40D3-94DE-D2A06F042947}" destId="{75081E34-AB51-493F-9F09-7586C72D5976}" srcOrd="0" destOrd="1" presId="urn:microsoft.com/office/officeart/2005/8/layout/hProcess11"/>
    <dgm:cxn modelId="{FD72C625-4AD7-441C-B568-7E20C07F2F9F}" type="presOf" srcId="{4BC45257-7837-4299-898F-792331783F5F}" destId="{75081E34-AB51-493F-9F09-7586C72D5976}" srcOrd="0" destOrd="0" presId="urn:microsoft.com/office/officeart/2005/8/layout/hProcess11"/>
    <dgm:cxn modelId="{84B0E12B-330E-49D1-8030-4C0B93C54213}" type="presOf" srcId="{2AD15A2D-3914-4538-9400-E2C8EAC5929D}" destId="{301EE860-FCB4-44B4-9729-7062F5272819}" srcOrd="0" destOrd="0" presId="urn:microsoft.com/office/officeart/2005/8/layout/hProcess11"/>
    <dgm:cxn modelId="{D2DB7031-42E5-4B79-86A5-108F63D767A2}" srcId="{84B94773-82A6-414C-934D-A8A8C8522883}" destId="{4BC45257-7837-4299-898F-792331783F5F}" srcOrd="2" destOrd="0" parTransId="{B45EA6F6-5ACC-4875-B2B3-4E831CACD07B}" sibTransId="{759AB060-9429-4051-A565-97F33AFA7C51}"/>
    <dgm:cxn modelId="{607A5040-BDF5-40AC-9AB5-F084EF340AE9}" type="presOf" srcId="{CE1EDF96-371D-4688-9523-F8244751A9CD}" destId="{2DD87907-3209-4B92-9117-26C5DBCC6B55}" srcOrd="0" destOrd="1" presId="urn:microsoft.com/office/officeart/2005/8/layout/hProcess11"/>
    <dgm:cxn modelId="{371F2045-A448-470B-BA90-B8A1914AA423}" type="presOf" srcId="{747D731F-9268-4CAD-9CC0-70A238D48064}" destId="{22965617-4885-48FA-97AC-CA38CD3BCC55}" srcOrd="0" destOrd="0" presId="urn:microsoft.com/office/officeart/2005/8/layout/hProcess11"/>
    <dgm:cxn modelId="{81D74249-0836-47B9-8DEA-333B0D5F31E9}" type="presOf" srcId="{84B94773-82A6-414C-934D-A8A8C8522883}" destId="{29CF285C-C2A3-42B9-ACBC-44E485AF0CDF}" srcOrd="0" destOrd="0" presId="urn:microsoft.com/office/officeart/2005/8/layout/hProcess11"/>
    <dgm:cxn modelId="{2EB3EB4C-CC32-4593-BC1F-4ACBBDB87F17}" srcId="{2AD15A2D-3914-4538-9400-E2C8EAC5929D}" destId="{2ACE75C5-1CC5-4C20-978C-3265D3A9874D}" srcOrd="0" destOrd="0" parTransId="{CC88D14E-F983-4654-A26C-020651CD0287}" sibTransId="{E3ACA679-7EB2-49B5-8BCB-E606DBB015A8}"/>
    <dgm:cxn modelId="{9C422651-1BCC-4133-B85A-5193F87DE524}" srcId="{747D731F-9268-4CAD-9CC0-70A238D48064}" destId="{6DB5FE42-106A-481E-B4AB-8BC3A5E0B444}" srcOrd="0" destOrd="0" parTransId="{502E1027-A100-4A36-A19E-4C9BCA5C0273}" sibTransId="{A864D596-45DE-42FE-8BF1-5DA41CF960F6}"/>
    <dgm:cxn modelId="{7F60868D-B5D4-4270-8799-F54D425D0D4E}" type="presOf" srcId="{6DB5FE42-106A-481E-B4AB-8BC3A5E0B444}" destId="{22965617-4885-48FA-97AC-CA38CD3BCC55}" srcOrd="0" destOrd="1" presId="urn:microsoft.com/office/officeart/2005/8/layout/hProcess11"/>
    <dgm:cxn modelId="{35D72EAA-7DF1-4D22-9908-BF43536D63DE}" type="presOf" srcId="{01152A44-6244-4949-A7B8-52AAA3751801}" destId="{2DD87907-3209-4B92-9117-26C5DBCC6B55}" srcOrd="0" destOrd="0" presId="urn:microsoft.com/office/officeart/2005/8/layout/hProcess11"/>
    <dgm:cxn modelId="{B21A14B9-660A-472A-A78A-1D9BCFA19A9D}" srcId="{01152A44-6244-4949-A7B8-52AAA3751801}" destId="{CE1EDF96-371D-4688-9523-F8244751A9CD}" srcOrd="0" destOrd="0" parTransId="{3DA8E2E3-EAFF-4C9D-B783-616D32B50CFB}" sibTransId="{5BCF577E-30F9-4FB5-960C-F2EF06332C05}"/>
    <dgm:cxn modelId="{29E926BF-7901-44AD-AB5C-5400FE0C7B94}" srcId="{84B94773-82A6-414C-934D-A8A8C8522883}" destId="{747D731F-9268-4CAD-9CC0-70A238D48064}" srcOrd="3" destOrd="0" parTransId="{40E2020C-E0F4-403D-9A40-4E710400494A}" sibTransId="{F9786769-CC96-4708-91FB-C3DB1D2321CA}"/>
    <dgm:cxn modelId="{C235CEC3-3C8F-40A7-9CA0-AA6138D777F4}" srcId="{84B94773-82A6-414C-934D-A8A8C8522883}" destId="{2AD15A2D-3914-4538-9400-E2C8EAC5929D}" srcOrd="0" destOrd="0" parTransId="{637B8E18-25A3-4292-BFAD-34AAF4694F3D}" sibTransId="{5A65F83D-9503-492C-A444-508D04C23766}"/>
    <dgm:cxn modelId="{20764CC7-CC3A-4011-BE0A-60E03B6F3BAE}" srcId="{4BC45257-7837-4299-898F-792331783F5F}" destId="{2F0DB052-9B85-40D3-94DE-D2A06F042947}" srcOrd="0" destOrd="0" parTransId="{7CCFA892-905B-4F50-8F35-6E1299B87ED5}" sibTransId="{82077841-CED9-47EF-A71E-DD85C9310DFC}"/>
    <dgm:cxn modelId="{79CC49D4-4B64-4704-B3FD-629AF2480FBD}" srcId="{3FF1C192-77D2-4565-B95C-A3CF60D632F2}" destId="{D949F944-62A4-45AB-B2ED-03E29832B4AA}" srcOrd="0" destOrd="0" parTransId="{25651B11-96FD-4D88-B73F-9C3C8CA539EC}" sibTransId="{A05F9989-662C-47EB-B8D6-303294CD23BE}"/>
    <dgm:cxn modelId="{781FE7DA-C9D3-4377-804A-B24EF2C69AF6}" srcId="{84B94773-82A6-414C-934D-A8A8C8522883}" destId="{3FF1C192-77D2-4565-B95C-A3CF60D632F2}" srcOrd="1" destOrd="0" parTransId="{54761CC2-DBF9-4F16-A329-BEBE65103E56}" sibTransId="{62809CEF-FFD5-4256-9BD6-B021C4C80AF5}"/>
    <dgm:cxn modelId="{E5DADDE9-B9F4-4C70-AC27-74AC5AC4425D}" type="presOf" srcId="{3FF1C192-77D2-4565-B95C-A3CF60D632F2}" destId="{71103F70-5052-437C-B1B7-3C0AB2743F9A}" srcOrd="0" destOrd="0" presId="urn:microsoft.com/office/officeart/2005/8/layout/hProcess11"/>
    <dgm:cxn modelId="{F5480EED-1D28-4536-8C79-F7596CA22B99}" type="presOf" srcId="{D949F944-62A4-45AB-B2ED-03E29832B4AA}" destId="{71103F70-5052-437C-B1B7-3C0AB2743F9A}" srcOrd="0" destOrd="1" presId="urn:microsoft.com/office/officeart/2005/8/layout/hProcess11"/>
    <dgm:cxn modelId="{9601C1F2-4E1F-481E-9F75-1FD3F02CD414}" srcId="{84B94773-82A6-414C-934D-A8A8C8522883}" destId="{01152A44-6244-4949-A7B8-52AAA3751801}" srcOrd="4" destOrd="0" parTransId="{4E4DD65C-33D3-42D1-87A8-8379F3D16628}" sibTransId="{7C43B8AD-6338-48D1-BB15-E618F0D5CB99}"/>
    <dgm:cxn modelId="{86204DDB-AA32-4789-A615-FFD0A194FE4A}" type="presParOf" srcId="{29CF285C-C2A3-42B9-ACBC-44E485AF0CDF}" destId="{DC1578E5-B534-4E65-9163-C0CDF3E90CB5}" srcOrd="0" destOrd="0" presId="urn:microsoft.com/office/officeart/2005/8/layout/hProcess11"/>
    <dgm:cxn modelId="{17B499FC-E6AD-4298-AC54-E9F5E11750A1}" type="presParOf" srcId="{29CF285C-C2A3-42B9-ACBC-44E485AF0CDF}" destId="{09AB2472-9A25-4371-A497-9841FE55473D}" srcOrd="1" destOrd="0" presId="urn:microsoft.com/office/officeart/2005/8/layout/hProcess11"/>
    <dgm:cxn modelId="{97DFFCA9-D7B2-41F8-996D-903064DB3436}" type="presParOf" srcId="{09AB2472-9A25-4371-A497-9841FE55473D}" destId="{BB493E0C-A625-4B36-A57E-0A79D17C4B9F}" srcOrd="0" destOrd="0" presId="urn:microsoft.com/office/officeart/2005/8/layout/hProcess11"/>
    <dgm:cxn modelId="{2BABBF52-8599-462E-9630-38F8C3B25297}" type="presParOf" srcId="{BB493E0C-A625-4B36-A57E-0A79D17C4B9F}" destId="{301EE860-FCB4-44B4-9729-7062F5272819}" srcOrd="0" destOrd="0" presId="urn:microsoft.com/office/officeart/2005/8/layout/hProcess11"/>
    <dgm:cxn modelId="{AF2A1905-AF1A-4136-9B28-2D21E46DBDC5}" type="presParOf" srcId="{BB493E0C-A625-4B36-A57E-0A79D17C4B9F}" destId="{BE2CCD38-4564-414E-BC8B-B8F38718523B}" srcOrd="1" destOrd="0" presId="urn:microsoft.com/office/officeart/2005/8/layout/hProcess11"/>
    <dgm:cxn modelId="{5735C3E3-9BB7-4359-84AD-ABECB8BD8E1B}" type="presParOf" srcId="{BB493E0C-A625-4B36-A57E-0A79D17C4B9F}" destId="{632CEAB5-027A-4086-9F3A-B0AB4131B899}" srcOrd="2" destOrd="0" presId="urn:microsoft.com/office/officeart/2005/8/layout/hProcess11"/>
    <dgm:cxn modelId="{D4EB18A7-C941-4272-9BBA-D5A5544427B2}" type="presParOf" srcId="{09AB2472-9A25-4371-A497-9841FE55473D}" destId="{B6C1F35C-4D9C-4B96-B8F4-6FB3360F90B0}" srcOrd="1" destOrd="0" presId="urn:microsoft.com/office/officeart/2005/8/layout/hProcess11"/>
    <dgm:cxn modelId="{C6B778FE-30EF-4B92-BD93-BFDD3239878B}" type="presParOf" srcId="{09AB2472-9A25-4371-A497-9841FE55473D}" destId="{1BBA6E62-8051-498D-9210-035DEC740AFD}" srcOrd="2" destOrd="0" presId="urn:microsoft.com/office/officeart/2005/8/layout/hProcess11"/>
    <dgm:cxn modelId="{E8ADCFBD-04D6-4593-8BD5-FEA64377B69D}" type="presParOf" srcId="{1BBA6E62-8051-498D-9210-035DEC740AFD}" destId="{71103F70-5052-437C-B1B7-3C0AB2743F9A}" srcOrd="0" destOrd="0" presId="urn:microsoft.com/office/officeart/2005/8/layout/hProcess11"/>
    <dgm:cxn modelId="{88E42F93-FBED-4BF2-8F1C-4E6D82BA3185}" type="presParOf" srcId="{1BBA6E62-8051-498D-9210-035DEC740AFD}" destId="{553F9F92-2AF7-46D7-BB3D-48BEADDE082D}" srcOrd="1" destOrd="0" presId="urn:microsoft.com/office/officeart/2005/8/layout/hProcess11"/>
    <dgm:cxn modelId="{4921B89A-121C-451D-BC48-C055868B1DCE}" type="presParOf" srcId="{1BBA6E62-8051-498D-9210-035DEC740AFD}" destId="{5577715B-4F74-4CBC-93F6-E357C6764FCD}" srcOrd="2" destOrd="0" presId="urn:microsoft.com/office/officeart/2005/8/layout/hProcess11"/>
    <dgm:cxn modelId="{C44AE96E-299F-472E-8FB9-E6F130BB9F16}" type="presParOf" srcId="{09AB2472-9A25-4371-A497-9841FE55473D}" destId="{28EA34CB-622C-4271-83BC-8055B78280A0}" srcOrd="3" destOrd="0" presId="urn:microsoft.com/office/officeart/2005/8/layout/hProcess11"/>
    <dgm:cxn modelId="{6A1117F1-BABF-4C1F-813D-8FB077306526}" type="presParOf" srcId="{09AB2472-9A25-4371-A497-9841FE55473D}" destId="{4702C8EB-F802-4EE4-9D8C-B1FFE188C342}" srcOrd="4" destOrd="0" presId="urn:microsoft.com/office/officeart/2005/8/layout/hProcess11"/>
    <dgm:cxn modelId="{EE741C37-F808-42F2-9DF3-DD8ED8AEF316}" type="presParOf" srcId="{4702C8EB-F802-4EE4-9D8C-B1FFE188C342}" destId="{75081E34-AB51-493F-9F09-7586C72D5976}" srcOrd="0" destOrd="0" presId="urn:microsoft.com/office/officeart/2005/8/layout/hProcess11"/>
    <dgm:cxn modelId="{1DFA5A26-61A5-41E6-AE5E-168E2995F4FF}" type="presParOf" srcId="{4702C8EB-F802-4EE4-9D8C-B1FFE188C342}" destId="{14D9F3D7-DE8C-4D5D-AEBD-172AF0F8F989}" srcOrd="1" destOrd="0" presId="urn:microsoft.com/office/officeart/2005/8/layout/hProcess11"/>
    <dgm:cxn modelId="{E42DEDAD-E132-4C36-9A53-E03CEF1B20E8}" type="presParOf" srcId="{4702C8EB-F802-4EE4-9D8C-B1FFE188C342}" destId="{C8C7E48A-3B89-4A8B-A38B-A3CAC472F2DF}" srcOrd="2" destOrd="0" presId="urn:microsoft.com/office/officeart/2005/8/layout/hProcess11"/>
    <dgm:cxn modelId="{A95C4495-4C49-442A-845C-F144F064966B}" type="presParOf" srcId="{09AB2472-9A25-4371-A497-9841FE55473D}" destId="{3593AEDF-8DCF-4C59-AA52-A440401B6FA4}" srcOrd="5" destOrd="0" presId="urn:microsoft.com/office/officeart/2005/8/layout/hProcess11"/>
    <dgm:cxn modelId="{B28F945E-1E1B-4EB9-8E36-A0DDA13A36FF}" type="presParOf" srcId="{09AB2472-9A25-4371-A497-9841FE55473D}" destId="{3B292CAA-82EE-4C7F-97FE-48362F109487}" srcOrd="6" destOrd="0" presId="urn:microsoft.com/office/officeart/2005/8/layout/hProcess11"/>
    <dgm:cxn modelId="{B9B09F9E-996D-462B-9163-0E76295B2576}" type="presParOf" srcId="{3B292CAA-82EE-4C7F-97FE-48362F109487}" destId="{22965617-4885-48FA-97AC-CA38CD3BCC55}" srcOrd="0" destOrd="0" presId="urn:microsoft.com/office/officeart/2005/8/layout/hProcess11"/>
    <dgm:cxn modelId="{4948F068-CD93-4F9F-BEA2-592BFE4F827F}" type="presParOf" srcId="{3B292CAA-82EE-4C7F-97FE-48362F109487}" destId="{64DE4B0E-4AB3-4E22-BA8F-C2DC5CF8708C}" srcOrd="1" destOrd="0" presId="urn:microsoft.com/office/officeart/2005/8/layout/hProcess11"/>
    <dgm:cxn modelId="{F25BDFAB-C626-4023-A084-4A156ACC0DDB}" type="presParOf" srcId="{3B292CAA-82EE-4C7F-97FE-48362F109487}" destId="{42C82CB8-121F-4701-A97D-4D288B5F753A}" srcOrd="2" destOrd="0" presId="urn:microsoft.com/office/officeart/2005/8/layout/hProcess11"/>
    <dgm:cxn modelId="{C4F904F2-4513-4A6A-9885-FF3625E62483}" type="presParOf" srcId="{09AB2472-9A25-4371-A497-9841FE55473D}" destId="{0AB07C49-FD20-48D6-85E5-A7A602BA4CAA}" srcOrd="7" destOrd="0" presId="urn:microsoft.com/office/officeart/2005/8/layout/hProcess11"/>
    <dgm:cxn modelId="{E1352864-56FA-420A-A0B7-C9360A4A2EFE}" type="presParOf" srcId="{09AB2472-9A25-4371-A497-9841FE55473D}" destId="{81CE3114-B212-4564-95B3-F5BB4C74AC8F}" srcOrd="8" destOrd="0" presId="urn:microsoft.com/office/officeart/2005/8/layout/hProcess11"/>
    <dgm:cxn modelId="{CCEB33D6-0C83-4CBD-95FC-57859B4A3534}" type="presParOf" srcId="{81CE3114-B212-4564-95B3-F5BB4C74AC8F}" destId="{2DD87907-3209-4B92-9117-26C5DBCC6B55}" srcOrd="0" destOrd="0" presId="urn:microsoft.com/office/officeart/2005/8/layout/hProcess11"/>
    <dgm:cxn modelId="{7D9C684B-E574-4550-AB24-4EC4DFE52C13}" type="presParOf" srcId="{81CE3114-B212-4564-95B3-F5BB4C74AC8F}" destId="{E81B0572-75F5-4D8B-A04D-80FE3951F03A}" srcOrd="1" destOrd="0" presId="urn:microsoft.com/office/officeart/2005/8/layout/hProcess11"/>
    <dgm:cxn modelId="{F91F4FE0-C4AE-4621-8B48-9DAACD8ABDB2}" type="presParOf" srcId="{81CE3114-B212-4564-95B3-F5BB4C74AC8F}" destId="{6245A428-44F0-4CEE-B828-85B6471827A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578E5-B534-4E65-9163-C0CDF3E90CB5}">
      <dsp:nvSpPr>
        <dsp:cNvPr id="0" name=""/>
        <dsp:cNvSpPr/>
      </dsp:nvSpPr>
      <dsp:spPr>
        <a:xfrm>
          <a:off x="0" y="1468866"/>
          <a:ext cx="11727400" cy="1888051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EE860-FCB4-44B4-9729-7062F5272819}">
      <dsp:nvSpPr>
        <dsp:cNvPr id="0" name=""/>
        <dsp:cNvSpPr/>
      </dsp:nvSpPr>
      <dsp:spPr>
        <a:xfrm>
          <a:off x="4638" y="0"/>
          <a:ext cx="2027958" cy="188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Presentation to Board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July, 2022</a:t>
          </a:r>
        </a:p>
      </dsp:txBody>
      <dsp:txXfrm>
        <a:off x="4638" y="0"/>
        <a:ext cx="2027958" cy="1888051"/>
      </dsp:txXfrm>
    </dsp:sp>
    <dsp:sp modelId="{BE2CCD38-4564-414E-BC8B-B8F38718523B}">
      <dsp:nvSpPr>
        <dsp:cNvPr id="0" name=""/>
        <dsp:cNvSpPr/>
      </dsp:nvSpPr>
      <dsp:spPr>
        <a:xfrm>
          <a:off x="782611" y="2124058"/>
          <a:ext cx="472012" cy="4720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03F70-5052-437C-B1B7-3C0AB2743F9A}">
      <dsp:nvSpPr>
        <dsp:cNvPr id="0" name=""/>
        <dsp:cNvSpPr/>
      </dsp:nvSpPr>
      <dsp:spPr>
        <a:xfrm>
          <a:off x="2133994" y="2832077"/>
          <a:ext cx="2027958" cy="188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SWAN Quarterly Presentation to Membership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September 1, 2022</a:t>
          </a:r>
        </a:p>
      </dsp:txBody>
      <dsp:txXfrm>
        <a:off x="2133994" y="2832077"/>
        <a:ext cx="2027958" cy="1888051"/>
      </dsp:txXfrm>
    </dsp:sp>
    <dsp:sp modelId="{553F9F92-2AF7-46D7-BB3D-48BEADDE082D}">
      <dsp:nvSpPr>
        <dsp:cNvPr id="0" name=""/>
        <dsp:cNvSpPr/>
      </dsp:nvSpPr>
      <dsp:spPr>
        <a:xfrm>
          <a:off x="2911967" y="2124058"/>
          <a:ext cx="472012" cy="472012"/>
        </a:xfrm>
        <a:prstGeom prst="ellipse">
          <a:avLst/>
        </a:prstGeom>
        <a:solidFill>
          <a:schemeClr val="accent4">
            <a:hueOff val="-2068559"/>
            <a:satOff val="-490"/>
            <a:lumOff val="10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81E34-AB51-493F-9F09-7586C72D5976}">
      <dsp:nvSpPr>
        <dsp:cNvPr id="0" name=""/>
        <dsp:cNvSpPr/>
      </dsp:nvSpPr>
      <dsp:spPr>
        <a:xfrm>
          <a:off x="4263351" y="0"/>
          <a:ext cx="2027958" cy="188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Virtual Presentation/Demo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September 2022</a:t>
          </a:r>
        </a:p>
      </dsp:txBody>
      <dsp:txXfrm>
        <a:off x="4263351" y="0"/>
        <a:ext cx="2027958" cy="1888051"/>
      </dsp:txXfrm>
    </dsp:sp>
    <dsp:sp modelId="{14D9F3D7-DE8C-4D5D-AEBD-172AF0F8F989}">
      <dsp:nvSpPr>
        <dsp:cNvPr id="0" name=""/>
        <dsp:cNvSpPr/>
      </dsp:nvSpPr>
      <dsp:spPr>
        <a:xfrm>
          <a:off x="5041323" y="2124058"/>
          <a:ext cx="472012" cy="472012"/>
        </a:xfrm>
        <a:prstGeom prst="ellipse">
          <a:avLst/>
        </a:prstGeom>
        <a:solidFill>
          <a:schemeClr val="accent4">
            <a:hueOff val="-4137117"/>
            <a:satOff val="-980"/>
            <a:lumOff val="20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65617-4885-48FA-97AC-CA38CD3BCC55}">
      <dsp:nvSpPr>
        <dsp:cNvPr id="0" name=""/>
        <dsp:cNvSpPr/>
      </dsp:nvSpPr>
      <dsp:spPr>
        <a:xfrm>
          <a:off x="6392707" y="2832077"/>
          <a:ext cx="2027958" cy="188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COW meeting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October 4, 2022</a:t>
          </a:r>
        </a:p>
      </dsp:txBody>
      <dsp:txXfrm>
        <a:off x="6392707" y="2832077"/>
        <a:ext cx="2027958" cy="1888051"/>
      </dsp:txXfrm>
    </dsp:sp>
    <dsp:sp modelId="{64DE4B0E-4AB3-4E22-BA8F-C2DC5CF8708C}">
      <dsp:nvSpPr>
        <dsp:cNvPr id="0" name=""/>
        <dsp:cNvSpPr/>
      </dsp:nvSpPr>
      <dsp:spPr>
        <a:xfrm>
          <a:off x="7170680" y="2124058"/>
          <a:ext cx="472012" cy="472012"/>
        </a:xfrm>
        <a:prstGeom prst="ellipse">
          <a:avLst/>
        </a:prstGeom>
        <a:solidFill>
          <a:schemeClr val="accent4">
            <a:hueOff val="-6205676"/>
            <a:satOff val="-1471"/>
            <a:lumOff val="30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87907-3209-4B92-9117-26C5DBCC6B55}">
      <dsp:nvSpPr>
        <dsp:cNvPr id="0" name=""/>
        <dsp:cNvSpPr/>
      </dsp:nvSpPr>
      <dsp:spPr>
        <a:xfrm>
          <a:off x="8522064" y="0"/>
          <a:ext cx="2027958" cy="188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Vote at SWAN Quarterly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December 1, 2022</a:t>
          </a:r>
        </a:p>
      </dsp:txBody>
      <dsp:txXfrm>
        <a:off x="8522064" y="0"/>
        <a:ext cx="2027958" cy="1888051"/>
      </dsp:txXfrm>
    </dsp:sp>
    <dsp:sp modelId="{E81B0572-75F5-4D8B-A04D-80FE3951F03A}">
      <dsp:nvSpPr>
        <dsp:cNvPr id="0" name=""/>
        <dsp:cNvSpPr/>
      </dsp:nvSpPr>
      <dsp:spPr>
        <a:xfrm>
          <a:off x="9300036" y="2124058"/>
          <a:ext cx="472012" cy="472012"/>
        </a:xfrm>
        <a:prstGeom prst="ellipse">
          <a:avLst/>
        </a:prstGeom>
        <a:solidFill>
          <a:schemeClr val="accent4">
            <a:hueOff val="-8274234"/>
            <a:satOff val="-1961"/>
            <a:lumOff val="4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B190-A7EB-4083-8550-ADF73D5DD4E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7912A-FAF4-4A7E-9049-202369FF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AD6F0-E438-46B6-B633-E9A40D8E40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5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2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02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11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67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52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241B8-F974-4DC8-829B-E3DD632222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B648E-B581-423D-9B17-BE3736B2CEBE}" type="datetime4">
              <a:rPr lang="en-US" smtClean="0"/>
              <a:t>September 1,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9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ADDB7A-9C8D-4E10-91A4-D9693DD7523A}" type="datetime4">
              <a:rPr lang="en-US" smtClean="0"/>
              <a:t>September 1,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77881E-05EA-445D-A401-3F862F6B3C8C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5C9A9B-D1AA-4AC1-8FB5-7E3684919E9D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A104C2-794D-408E-B7D4-19D0A0004167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9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74083B-4733-4ACF-B281-F35F5563A786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09182"/>
            <a:ext cx="5183188" cy="6981423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85889">
                <a:moveTo>
                  <a:pt x="0" y="6858000"/>
                </a:moveTo>
                <a:lnTo>
                  <a:pt x="0" y="0"/>
                </a:lnTo>
                <a:lnTo>
                  <a:pt x="4235355" y="27017"/>
                </a:lnTo>
                <a:lnTo>
                  <a:pt x="6318913" y="6885295"/>
                </a:lnTo>
                <a:cubicBezTo>
                  <a:pt x="6328012" y="6889844"/>
                  <a:pt x="2106304" y="6867098"/>
                  <a:pt x="0" y="685800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6E3962-0AAA-4D55-AF36-7BA40C1D57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EE3EF2-A7B1-4F23-8584-F0BBB5D3EC1A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0F92AF-669D-41AF-B6FF-91C79CD001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D110A1-1339-49BC-A0D7-38CE24E36754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3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D2F8CE-F11B-40F1-ACBE-B6F1A7D330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C271E5E-31FA-4190-9796-0C03067BB122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68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163772"/>
            <a:ext cx="5278723" cy="712413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940166 h 6968055"/>
              <a:gd name="connsiteX1" fmla="*/ 0 w 6318927"/>
              <a:gd name="connsiteY1" fmla="*/ 82166 h 6968055"/>
              <a:gd name="connsiteX2" fmla="*/ 4201905 w 6318927"/>
              <a:gd name="connsiteY2" fmla="*/ 0 h 6968055"/>
              <a:gd name="connsiteX3" fmla="*/ 6318913 w 6318927"/>
              <a:gd name="connsiteY3" fmla="*/ 6967461 h 6968055"/>
              <a:gd name="connsiteX4" fmla="*/ 0 w 6318927"/>
              <a:gd name="connsiteY4" fmla="*/ 6940166 h 6968055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01905 w 6318927"/>
              <a:gd name="connsiteY2" fmla="*/ 13368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5 h 6913464"/>
              <a:gd name="connsiteX1" fmla="*/ 0 w 6318927"/>
              <a:gd name="connsiteY1" fmla="*/ 27575 h 6913464"/>
              <a:gd name="connsiteX2" fmla="*/ 4201905 w 6318927"/>
              <a:gd name="connsiteY2" fmla="*/ 0 h 6913464"/>
              <a:gd name="connsiteX3" fmla="*/ 6318913 w 6318927"/>
              <a:gd name="connsiteY3" fmla="*/ 6912870 h 6913464"/>
              <a:gd name="connsiteX4" fmla="*/ 0 w 6318927"/>
              <a:gd name="connsiteY4" fmla="*/ 6885575 h 69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4">
                <a:moveTo>
                  <a:pt x="0" y="6885575"/>
                </a:moveTo>
                <a:lnTo>
                  <a:pt x="0" y="27575"/>
                </a:lnTo>
                <a:lnTo>
                  <a:pt x="4201905" y="0"/>
                </a:lnTo>
                <a:lnTo>
                  <a:pt x="6318913" y="6912870"/>
                </a:lnTo>
                <a:cubicBezTo>
                  <a:pt x="6328012" y="6917419"/>
                  <a:pt x="2106304" y="6894673"/>
                  <a:pt x="0" y="6885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BA174E-F461-44FF-9093-638F5322483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AFE120-1EFF-41FA-8DCA-880638A36A9F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97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3927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6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E27B1D-0F20-4BA9-BD15-B2B92382E44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00A8E1-0A42-40AD-892D-AD4C7B5434E8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5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94129" y="-94129"/>
            <a:ext cx="5277317" cy="7100047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FA6EEB-0B96-45FA-91D8-D1923F3D25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554CBD-DA7E-40C6-8F02-2CE20B2B70F3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8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E53F9F-27FB-41CD-95B8-B1520CC1B6AE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7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121024" y="-147919"/>
            <a:ext cx="5304212" cy="7140389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89A5A5-D94A-404D-A669-1A64C32D40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058C57-3F4D-48F0-88DD-D716F564CC29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1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DE87F0-FDA3-4FB0-ADC9-CD108984D8B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9A6078-8DFC-4B18-8A7E-32B506F12B8C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8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9684E3-A0FF-49CA-B05E-EC4BBEDCAE69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 userDrawn="1"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396ADE-9909-4D89-85AF-2BEE99A3BE82}" type="datetime4">
              <a:rPr lang="en-US" smtClean="0"/>
              <a:t>September 1,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8D10E8-F5EF-4030-9DD4-58F7E5E696F1}" type="datetime4">
              <a:rPr lang="en-US" smtClean="0"/>
              <a:t>September 1,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DB9304-2271-43F1-84BE-A04666C2680B}" type="datetime4">
              <a:rPr lang="en-US" smtClean="0"/>
              <a:t>September 1,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3ECAF-574B-4E90-9C13-32DCAA13B527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4013" r:id="rId2"/>
    <p:sldLayoutId id="2147484014" r:id="rId3"/>
    <p:sldLayoutId id="2147484015" r:id="rId4"/>
    <p:sldLayoutId id="2147484016" r:id="rId5"/>
    <p:sldLayoutId id="2147483985" r:id="rId6"/>
    <p:sldLayoutId id="2147483986" r:id="rId7"/>
    <p:sldLayoutId id="2147484002" r:id="rId8"/>
    <p:sldLayoutId id="2147484001" r:id="rId9"/>
    <p:sldLayoutId id="2147484003" r:id="rId10"/>
    <p:sldLayoutId id="2147484004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4006" r:id="rId17"/>
    <p:sldLayoutId id="2147484007" r:id="rId18"/>
    <p:sldLayoutId id="2147484008" r:id="rId19"/>
    <p:sldLayoutId id="2147484005" r:id="rId20"/>
    <p:sldLayoutId id="2147483999" r:id="rId21"/>
    <p:sldLayoutId id="2147483992" r:id="rId22"/>
    <p:sldLayoutId id="2147484009" r:id="rId23"/>
    <p:sldLayoutId id="2147484012" r:id="rId24"/>
    <p:sldLayoutId id="2147484011" r:id="rId25"/>
    <p:sldLayoutId id="2147484010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5" Type="http://schemas.openxmlformats.org/officeDocument/2006/relationships/hyperlink" Target="https://librarylearning.org/event/2022-09-08/swan-directors-orientation-part-2-support-and-resources" TargetMode="External"/><Relationship Id="rId4" Type="http://schemas.openxmlformats.org/officeDocument/2006/relationships/hyperlink" Target="https://librarylearning.org/event/2022-09-06/swan-directors-orientation-part-1-swan-overview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0EF8-2200-4129-8424-313D11C3C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SWAN Quarterly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CB4E9-4212-4291-8E9F-7C29C2B60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98948"/>
            <a:ext cx="7406184" cy="1655762"/>
          </a:xfrm>
        </p:spPr>
        <p:txBody>
          <a:bodyPr/>
          <a:lstStyle/>
          <a:p>
            <a:r>
              <a:rPr lang="en-US" dirty="0"/>
              <a:t>September 1,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03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92B4-575D-877E-BE10-E2956523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6337" cy="1325563"/>
          </a:xfrm>
        </p:spPr>
        <p:txBody>
          <a:bodyPr/>
          <a:lstStyle/>
          <a:p>
            <a:r>
              <a:rPr lang="en-US" dirty="0"/>
              <a:t>Brooklyn PL–  Using Behavioral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32FA9-9315-474E-3E62-707C199A8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8654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Planning prompts</a:t>
            </a:r>
          </a:p>
          <a:p>
            <a:pPr marL="457200" lvl="1" indent="0">
              <a:buNone/>
            </a:pPr>
            <a:r>
              <a:rPr lang="en-US" i="1" dirty="0"/>
              <a:t>Your nearest drop box is at Central Library and you can return books there 24/7! What day this week can you do this?</a:t>
            </a:r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C53FB-8199-E962-07CC-C10C623D0D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Promote prosocial behavior and positive social norms</a:t>
            </a:r>
          </a:p>
          <a:p>
            <a:pPr marL="457200" lvl="1" indent="0">
              <a:buNone/>
            </a:pPr>
            <a:r>
              <a:rPr lang="en-US" i="1" dirty="0"/>
              <a:t>Please return your books on time so families like yours can enjoy those books next.</a:t>
            </a:r>
            <a:br>
              <a:rPr lang="en-US" i="1" dirty="0"/>
            </a:br>
            <a:r>
              <a:rPr lang="en-US" dirty="0"/>
              <a:t>-or-</a:t>
            </a:r>
            <a:br>
              <a:rPr lang="en-US" i="1" dirty="0"/>
            </a:br>
            <a:r>
              <a:rPr lang="en-US" i="1" dirty="0"/>
              <a:t>90% of patrons at this branch return their books on time.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41D78-6F46-3EC4-0359-83B8C7E4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EFF5F-637F-1FB6-52B8-053DFA29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10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6598F-D4BB-ABDC-AB84-5D3B088FBD7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September 1, 2022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2AA406-A7D4-095D-342D-27FFBC853E79}"/>
              </a:ext>
            </a:extLst>
          </p:cNvPr>
          <p:cNvSpPr/>
          <p:nvPr/>
        </p:nvSpPr>
        <p:spPr>
          <a:xfrm>
            <a:off x="838199" y="4014439"/>
            <a:ext cx="5181600" cy="186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 adjusting courtesy reminder to 3 days before due date (previously 1 day), promoting positive language, and including book cover images:</a:t>
            </a:r>
            <a:br>
              <a:rPr lang="en-US" dirty="0"/>
            </a:br>
            <a:endParaRPr lang="en-US" dirty="0"/>
          </a:p>
          <a:p>
            <a:pPr algn="ctr"/>
            <a:r>
              <a:rPr lang="en-US" b="1" dirty="0"/>
              <a:t>Timely returns increased by almost 10%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52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10505-C9DD-B3C8-DD42-8C0D96EE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70D73-C3BF-CD10-079E-72CDA75D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39F1A9-5647-247A-9859-0CAF35DB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MessageBee Portal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304CF2-1B2A-B1A6-DE1F-652DAC7463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1, 2022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47B5E-7EAB-E1D0-E62B-03169D37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1485"/>
            <a:ext cx="12192000" cy="5456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205E70-2494-7F81-CC02-0046ADA01AA2}"/>
              </a:ext>
            </a:extLst>
          </p:cNvPr>
          <p:cNvSpPr txBox="1"/>
          <p:nvPr/>
        </p:nvSpPr>
        <p:spPr>
          <a:xfrm>
            <a:off x="7002966" y="156702"/>
            <a:ext cx="4652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Channel – Email, Voice, Text</a:t>
            </a:r>
          </a:p>
          <a:p>
            <a:pPr marL="342900" indent="-342900">
              <a:buAutoNum type="arabicPeriod"/>
            </a:pPr>
            <a:r>
              <a:rPr lang="en-US" dirty="0"/>
              <a:t>Time period</a:t>
            </a:r>
          </a:p>
          <a:p>
            <a:pPr marL="342900" indent="-342900">
              <a:buAutoNum type="arabicPeriod"/>
            </a:pPr>
            <a:r>
              <a:rPr lang="en-US" dirty="0"/>
              <a:t>Notification Type (hold, courtesy, overdue)</a:t>
            </a:r>
          </a:p>
          <a:p>
            <a:pPr marL="342900" indent="-342900">
              <a:buAutoNum type="arabicPeriod"/>
            </a:pPr>
            <a:r>
              <a:rPr lang="en-US" dirty="0"/>
              <a:t>Notification Sub-Type (voice, email, text)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33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2058E-E183-84B1-5CB1-A69B084A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6C1F5-29D3-0890-1CC2-D940B81A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7E5E4B-5479-C529-5CE7-95910ECD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Tracking Delivery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789D15-161F-CE68-B341-7FDE606612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1, 2022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5D660-0581-6C19-F871-5B8F5E27F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6356"/>
            <a:ext cx="12192000" cy="59216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1A8730-75E8-6914-241D-2DABA72A0DD2}"/>
              </a:ext>
            </a:extLst>
          </p:cNvPr>
          <p:cNvSpPr txBox="1"/>
          <p:nvPr/>
        </p:nvSpPr>
        <p:spPr>
          <a:xfrm>
            <a:off x="1717288" y="4427619"/>
            <a:ext cx="4652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Search by Email, Phone #, or Barcode</a:t>
            </a:r>
          </a:p>
          <a:p>
            <a:pPr marL="342900" indent="-342900">
              <a:buAutoNum type="arabicPeriod"/>
            </a:pPr>
            <a:r>
              <a:rPr lang="en-US" dirty="0"/>
              <a:t>Search terms</a:t>
            </a:r>
          </a:p>
          <a:p>
            <a:pPr marL="342900" indent="-342900">
              <a:buAutoNum type="arabicPeriod"/>
            </a:pPr>
            <a:r>
              <a:rPr lang="en-US" dirty="0"/>
              <a:t>Notification Type (hold, courtesy, overdue)</a:t>
            </a:r>
          </a:p>
          <a:p>
            <a:pPr marL="342900" indent="-342900">
              <a:buAutoNum type="arabicPeriod"/>
            </a:pPr>
            <a:r>
              <a:rPr lang="en-US" dirty="0"/>
              <a:t>Time span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529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6935A4-1BC0-FFC9-AB6D-4F78C4BD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MessageBee </a:t>
            </a:r>
            <a:r>
              <a:rPr lang="en-US" dirty="0"/>
              <a:t>text messaging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067CF7-7FFA-4DB6-9251-6D64ABDD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12811"/>
            <a:ext cx="5157787" cy="823912"/>
          </a:xfrm>
        </p:spPr>
        <p:txBody>
          <a:bodyPr/>
          <a:lstStyle/>
          <a:p>
            <a:r>
              <a:rPr lang="en-US" dirty="0"/>
              <a:t>Current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233782A-AF6D-B407-ED70-5D53CD83C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36723"/>
            <a:ext cx="5157787" cy="3684588"/>
          </a:xfrm>
        </p:spPr>
        <p:txBody>
          <a:bodyPr/>
          <a:lstStyle/>
          <a:p>
            <a:r>
              <a:rPr lang="en-US" dirty="0"/>
              <a:t>Libraries receive daily email from SirsiDynix with Excel attachment (contains barcode and phone number of patrons)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E1BD2F-C7DD-A4BF-0EEE-A9BF711A2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12811"/>
            <a:ext cx="5183188" cy="823912"/>
          </a:xfrm>
        </p:spPr>
        <p:txBody>
          <a:bodyPr/>
          <a:lstStyle/>
          <a:p>
            <a:r>
              <a:rPr lang="en-US" dirty="0"/>
              <a:t>MessageBee</a:t>
            </a: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AE2331E-4E4C-E054-EEBF-669C3AEDD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36723"/>
            <a:ext cx="5183188" cy="3684588"/>
          </a:xfrm>
        </p:spPr>
        <p:txBody>
          <a:bodyPr/>
          <a:lstStyle/>
          <a:p>
            <a:r>
              <a:rPr lang="en-US" dirty="0"/>
              <a:t>Reported within </a:t>
            </a:r>
            <a:r>
              <a:rPr lang="en-US" dirty="0" err="1"/>
              <a:t>MessageBee</a:t>
            </a:r>
            <a:r>
              <a:rPr lang="en-US" dirty="0"/>
              <a:t> portal</a:t>
            </a:r>
          </a:p>
          <a:p>
            <a:r>
              <a:rPr lang="en-US" dirty="0"/>
              <a:t>Cumulative archive of notifications, searchable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04766-F223-6148-06D2-620752E0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D93E9-F2E3-3BA6-8565-8FE7A761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148AB9-0067-51C6-4A16-AE537DE6261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1, 2022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3354A-C98B-C969-CFB8-C1E296433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743" y="3879017"/>
            <a:ext cx="3605448" cy="2347547"/>
          </a:xfrm>
          <a:prstGeom prst="rect">
            <a:avLst/>
          </a:prstGeom>
        </p:spPr>
      </p:pic>
      <p:pic>
        <p:nvPicPr>
          <p:cNvPr id="13" name="Graphic 12" descr="Comment Like with solid fill">
            <a:extLst>
              <a:ext uri="{FF2B5EF4-FFF2-40B4-BE49-F238E27FC236}">
                <a16:creationId xmlns:a16="http://schemas.microsoft.com/office/drawing/2014/main" id="{0861EEFD-2494-7E37-B524-D165864C4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5815" y="4499517"/>
            <a:ext cx="914400" cy="914400"/>
          </a:xfrm>
          <a:prstGeom prst="rect">
            <a:avLst/>
          </a:prstGeom>
        </p:spPr>
      </p:pic>
      <p:pic>
        <p:nvPicPr>
          <p:cNvPr id="15" name="Graphic 14" descr="Comment Dislike with solid fill">
            <a:extLst>
              <a:ext uri="{FF2B5EF4-FFF2-40B4-BE49-F238E27FC236}">
                <a16:creationId xmlns:a16="http://schemas.microsoft.com/office/drawing/2014/main" id="{75600451-2581-2AA0-3977-73F99F736E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01566" y="4486411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80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B0B28A5-36D1-380A-1068-D241EE97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Bounced Emails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518E7E-7B19-8297-7DFB-5EDDA455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0371"/>
            <a:ext cx="5157787" cy="823912"/>
          </a:xfrm>
        </p:spPr>
        <p:txBody>
          <a:bodyPr anchor="t">
            <a:normAutofit/>
          </a:bodyPr>
          <a:lstStyle/>
          <a:p>
            <a:r>
              <a:rPr lang="en-US" dirty="0"/>
              <a:t>Current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9CB1361-83D5-D91E-B8DE-3611F661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7406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SWAN staff generate daily reports emailed to libraries to the library’s SWAN email account (called aliased account)</a:t>
            </a:r>
          </a:p>
          <a:p>
            <a:r>
              <a:rPr lang="en-US" dirty="0"/>
              <a:t>SWAN provided instructions to follow at the library</a:t>
            </a:r>
          </a:p>
          <a:p>
            <a:r>
              <a:rPr lang="en-US" dirty="0"/>
              <a:t>Library can take action, or no action, on report list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43DCFE5-AA52-2922-9E1B-F5DC3796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0371"/>
            <a:ext cx="5183188" cy="823912"/>
          </a:xfrm>
        </p:spPr>
        <p:txBody>
          <a:bodyPr anchor="t">
            <a:normAutofit/>
          </a:bodyPr>
          <a:lstStyle/>
          <a:p>
            <a:r>
              <a:rPr lang="en-US" dirty="0"/>
              <a:t>MessageBee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CD3B717-7D1D-5B34-1FD2-CC7B93F35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1867406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Library staff can log into the own MessageBee portal at any time as assigned duties</a:t>
            </a:r>
          </a:p>
          <a:p>
            <a:r>
              <a:rPr lang="en-US" dirty="0"/>
              <a:t>View the status of emails within a date range</a:t>
            </a:r>
          </a:p>
          <a:p>
            <a:r>
              <a:rPr lang="en-US" dirty="0"/>
              <a:t>Unsuccessful reasons listed</a:t>
            </a:r>
          </a:p>
          <a:p>
            <a:r>
              <a:rPr lang="en-US" dirty="0"/>
              <a:t>Library can take action, or no action, on these unsuccessful notices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50A9E-BEB7-F1E3-A07B-FA229524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0E252-4885-1923-9294-0493EACA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AD31C-D30B-4740-1ACC-3473CB22B44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1ADDB7A-9C8D-4E10-91A4-D9693DD7523A}" type="datetime4">
              <a:rPr lang="en-US" smtClean="0"/>
              <a:t>September 1,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32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E00BCC5-EE73-2B18-C39F-77C99E68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call notifications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10D717-8F5B-1751-88E4-0BF4B0C70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467F2E-594F-BE73-B1C9-A8CE9F4C64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SWAN has been using MessageBee voice notification since July 2021</a:t>
            </a:r>
          </a:p>
          <a:p>
            <a:r>
              <a:rPr lang="en-US" dirty="0"/>
              <a:t>Single portal SWAN staff use to track usage, generate reports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A8E46DC-D7A0-0076-E04F-331A8B832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MessageBee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EFA9B80-8068-545C-7189-37CA5934ECB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Goal is to have all library’s voice notifications appear in their library’s MessageBee portal</a:t>
            </a:r>
          </a:p>
          <a:p>
            <a:r>
              <a:rPr lang="en-US" dirty="0"/>
              <a:t>When completed, each SWAN library will see email, text, and phone notices under a single web interface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341276-5C4A-CD7C-64A6-6B1E6F9A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00B67D-22ED-36CE-F7A9-24BF516B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15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CE4F210-FCB9-B73B-D055-703836E66D2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F5C9A9B-D1AA-4AC1-8FB5-7E3684919E9D}" type="datetime4">
              <a:rPr lang="en-US" smtClean="0"/>
              <a:t>September 1,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347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887EB8-155B-2D3A-77DB-970AE8DE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2376FD-1865-AE6B-885F-834BF742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14B3B-8A07-BEA0-FC36-CC07E145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8B730A5-B881-1D40-6FDD-DB29611D2D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5C9A9B-D1AA-4AC1-8FB5-7E3684919E9D}" type="datetime4">
              <a:rPr lang="en-US" smtClean="0"/>
              <a:t>September 1, 2022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C79F3-07EF-4FE8-D366-234467724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4818"/>
            <a:ext cx="12192000" cy="5653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7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36935C5-A5B7-2709-6259-0E5F48F5C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593141"/>
              </p:ext>
            </p:extLst>
          </p:nvPr>
        </p:nvGraphicFramePr>
        <p:xfrm>
          <a:off x="745603" y="1608951"/>
          <a:ext cx="10515600" cy="1121283"/>
        </p:xfrm>
        <a:graphic>
          <a:graphicData uri="http://schemas.openxmlformats.org/drawingml/2006/table">
            <a:tbl>
              <a:tblPr lastRow="1">
                <a:tableStyleId>{073A0DAA-6AF3-43AB-8588-CEC1D06C72B9}</a:tableStyleId>
              </a:tblPr>
              <a:tblGrid>
                <a:gridCol w="8778423">
                  <a:extLst>
                    <a:ext uri="{9D8B030D-6E8A-4147-A177-3AD203B41FA5}">
                      <a16:colId xmlns:a16="http://schemas.microsoft.com/office/drawing/2014/main" val="3748766929"/>
                    </a:ext>
                  </a:extLst>
                </a:gridCol>
                <a:gridCol w="1737177">
                  <a:extLst>
                    <a:ext uri="{9D8B030D-6E8A-4147-A177-3AD203B41FA5}">
                      <a16:colId xmlns:a16="http://schemas.microsoft.com/office/drawing/2014/main" val="29941624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One-time Setup Costs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$     10,000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0776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FY23 Budget Total MessageBee Operating Cost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$     27,257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2336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#5860 Notification &amp; Collection Additional Expense for FY23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$     37,257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6520836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B72E5FB-8502-A10B-F2FD-C2C643A5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7AA871-E38F-4BB0-5850-7B0C63BD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5CB3C-AB30-DA06-A048-D2C0DCA1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costs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4AA6AC9-C46D-A48A-8605-90871C08A8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5C9A9B-D1AA-4AC1-8FB5-7E3684919E9D}" type="datetime4">
              <a:rPr lang="en-US" smtClean="0"/>
              <a:t>September 1, 2022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1E7B293-FD77-0B66-D858-78D3CC3BB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18706"/>
              </p:ext>
            </p:extLst>
          </p:nvPr>
        </p:nvGraphicFramePr>
        <p:xfrm>
          <a:off x="838200" y="3715544"/>
          <a:ext cx="10515600" cy="1121283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8778423">
                  <a:extLst>
                    <a:ext uri="{9D8B030D-6E8A-4147-A177-3AD203B41FA5}">
                      <a16:colId xmlns:a16="http://schemas.microsoft.com/office/drawing/2014/main" val="337836260"/>
                    </a:ext>
                  </a:extLst>
                </a:gridCol>
                <a:gridCol w="1737177">
                  <a:extLst>
                    <a:ext uri="{9D8B030D-6E8A-4147-A177-3AD203B41FA5}">
                      <a16:colId xmlns:a16="http://schemas.microsoft.com/office/drawing/2014/main" val="704484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FY24 #5860 MessageBee Expenses (HTML Notices/SMS&amp;Text)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$     76,686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2803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SirsiDynix SMS/Text service subscription cancelled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$  (13,000)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7848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MessageBee Additional Annual Costs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$     63,686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459277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629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89693D7-7D18-47B5-809D-FAAE449C2C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22636"/>
              </p:ext>
            </p:extLst>
          </p:nvPr>
        </p:nvGraphicFramePr>
        <p:xfrm>
          <a:off x="161926" y="1446495"/>
          <a:ext cx="11727401" cy="472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FBB1C-B2BF-40E7-869E-56E82865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ECA7E-6222-4183-8EB1-D6393D50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approval process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F81B9-8B99-8FAB-40E1-4FDDCF126B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4BE095-C5FC-454D-9227-778AED03604E}" type="datetime4">
              <a:rPr lang="en-US" smtClean="0"/>
              <a:t>September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134C12-E057-E943-4516-5BA52315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189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844BE9-2288-5B62-63C1-209B1E67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 in GIS maps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B994BB-CB32-B0AD-DC49-234DC2B7F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 Skog, SWAN &amp; Dawne Tortorella, SWAN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17320-6859-ED0B-708D-56CC8F7C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472FD5-0047-ECE6-8FC0-8DB4F26E04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1, 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084C3-14C5-202F-0C08-096F4F0A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98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62A9-E514-41CB-8FB1-1F70EBE0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85930-0162-4E4F-8F37-5CED659EC4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Call to Order and Welcome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Public Comment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Approval of June 2, 2022 minutes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EBSCO usage statistics review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MessageBee proposal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8C3D9-C1F6-43C6-9D39-B3BB781DC6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Data visualization of library usage in GIS maps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Director’s orientation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Announcements &amp; Questions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45946-1A9D-4A44-AF3C-EFF5886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708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B622FD-0C04-6977-9B87-2CAABC97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Patrons Active in Past 3 Months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73FEEF4-CD75-9450-DC75-74E2764502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7337" r="7337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CC6546-ABEC-71FF-23DE-AC61B49DD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A5D67-9C94-0EFF-72EF-733EB35B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C65E9-FC66-C37D-F1BD-53DA1699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68271-777B-A05C-976A-FFD7066F47F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ADB9304-2271-43F1-84BE-A04666C2680B}" type="datetime4">
              <a:rPr lang="en-US" smtClean="0"/>
              <a:t>September 1,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813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5510B6D-DB9D-FBC1-0272-42B37CFC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Data Extracts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C71018-BABF-6182-8311-3C52212FD7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Patrons Active in Past 3 Months</a:t>
            </a:r>
          </a:p>
          <a:p>
            <a:pPr lvl="1"/>
            <a:r>
              <a:rPr lang="en-US" dirty="0"/>
              <a:t>Goal is to provide time progression of active patrons</a:t>
            </a:r>
          </a:p>
          <a:p>
            <a:r>
              <a:rPr lang="en-US" dirty="0"/>
              <a:t>Item Checkouts</a:t>
            </a:r>
          </a:p>
          <a:p>
            <a:pPr lvl="1"/>
            <a:r>
              <a:rPr lang="en-US" dirty="0"/>
              <a:t>Libraries will be able to see where their material was checked out</a:t>
            </a:r>
          </a:p>
          <a:p>
            <a:r>
              <a:rPr lang="en-US" dirty="0"/>
              <a:t>Patron Checkouts</a:t>
            </a:r>
          </a:p>
          <a:p>
            <a:pPr lvl="1"/>
            <a:r>
              <a:rPr lang="en-US" dirty="0"/>
              <a:t>Libraries will be able to see where their patrons checked out material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5B763-B118-E496-F90C-0F26709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CF6D3-8580-CA4D-55A4-66749686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1067E6-0D31-6CB9-005D-205CA47FC27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AE53F9F-27FB-41CD-95B8-B1520CC1B6AE}" type="datetime4">
              <a:rPr lang="en-US" smtClean="0"/>
              <a:t>September 1, 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81AD39-5CFD-7652-6FA0-08B437763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006" y="596047"/>
            <a:ext cx="3533333" cy="5733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8712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E429-290D-3A3E-43CD-9863F51B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Population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10F28-79EB-554D-5A52-96E8B7A3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D1FE5-CD67-3BC3-3AFB-C39FE3A5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127B68-299C-116D-4C81-BE859FEB176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September 1, 2022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A0AC38-FE9F-5B5F-48DA-9330342E6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4" y="1501121"/>
            <a:ext cx="3513367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4F75EE-B4C3-8EBA-25DF-00072F7B5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629" y="1501121"/>
            <a:ext cx="3631299" cy="411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1607D0-0FAC-1497-B11C-620584087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316" y="1501121"/>
            <a:ext cx="3439085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B524F6-8D8A-97C7-1B6F-DFCE11854E71}"/>
              </a:ext>
            </a:extLst>
          </p:cNvPr>
          <p:cNvSpPr txBox="1"/>
          <p:nvPr/>
        </p:nvSpPr>
        <p:spPr>
          <a:xfrm>
            <a:off x="903221" y="5787984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patrons active – 3 months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F16A9-CFEF-631C-CD03-6BB77AD0FCC4}"/>
              </a:ext>
            </a:extLst>
          </p:cNvPr>
          <p:cNvSpPr txBox="1"/>
          <p:nvPr/>
        </p:nvSpPr>
        <p:spPr>
          <a:xfrm>
            <a:off x="5441814" y="578798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and over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8D274C-3141-2908-A879-328198714931}"/>
              </a:ext>
            </a:extLst>
          </p:cNvPr>
          <p:cNvSpPr txBox="1"/>
          <p:nvPr/>
        </p:nvSpPr>
        <p:spPr>
          <a:xfrm>
            <a:off x="9348322" y="5789827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and under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547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F706A6-C69C-9530-D596-E431729A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Directors’ Orientation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19B9FF-D431-068D-B67E-5324C65A2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 Skog, SWAN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24721-84C8-E7BD-762B-2888AA10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EECEB-C2EF-30B3-A912-21D78C3CD2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DB9304-2271-43F1-84BE-A04666C2680B}" type="datetime4">
              <a:rPr lang="en-US" smtClean="0"/>
              <a:t>September 1,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CEDB4-B5C1-C7A8-458A-AD1E4C9A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33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3296-EC06-1B9F-62F8-C66779BD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BFC1D-1773-1FDD-4712-4882ED8C0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16055" cy="4205720"/>
          </a:xfrm>
        </p:spPr>
        <p:txBody>
          <a:bodyPr/>
          <a:lstStyle/>
          <a:p>
            <a:r>
              <a:rPr lang="en-US">
                <a:hlinkClick r:id="rId4"/>
              </a:rPr>
              <a:t>September 6, 2022 – Overview of SWAN</a:t>
            </a:r>
            <a:endParaRPr lang="en-US"/>
          </a:p>
          <a:p>
            <a:r>
              <a:rPr lang="en-US">
                <a:hlinkClick r:id="rId5"/>
              </a:rPr>
              <a:t>September 8, 2022 – Support and resources</a:t>
            </a:r>
            <a:endParaRPr lang="en-US"/>
          </a:p>
          <a:p>
            <a:r>
              <a:rPr lang="en-US"/>
              <a:t>Register on L2</a:t>
            </a:r>
          </a:p>
          <a:p>
            <a:r>
              <a:rPr lang="en-US"/>
              <a:t>Targeted to new Directors, but helpful for all</a:t>
            </a:r>
          </a:p>
          <a:p>
            <a:r>
              <a:rPr lang="en-US"/>
              <a:t>Sessions will be recorded and presented at least annually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9DA9E-5128-540E-27FE-B1EA797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9106D-5663-F909-CF4C-E409B949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ADEF2-2893-C0CA-19F0-C2CF01DD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882958-ADF1-D750-C1DC-1A22B095D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394691"/>
            <a:ext cx="5348663" cy="45127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59A4A4-BA6B-9C56-E864-2148183CD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2137" y="938094"/>
            <a:ext cx="2200000" cy="714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50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E7ABAA-6E63-40E9-9084-F884B8DF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 &amp;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ABF64-CAE6-45FC-B560-580FBDCEA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 Cottrill, SWAN Board Vice-President</a:t>
            </a:r>
          </a:p>
          <a:p>
            <a:r>
              <a:rPr lang="en-US" dirty="0"/>
              <a:t>Library Director Midlothian Public Library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F9D62-391E-4BDA-A471-0EDABF75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dirty="0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03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A553AE-1F08-A47D-C09B-B769227E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EBSCO </a:t>
            </a:r>
            <a:r>
              <a:rPr lang="en-US"/>
              <a:t>usage statistics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F57943-0E63-AF26-FF66-EDA7D071E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Tara Wood, SWAN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3B710D-CCEF-19CA-44BF-5CA1A7C7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D57DB5D-D119-9E0F-1820-6440EB6F28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5C9A9B-D1AA-4AC1-8FB5-7E3684919E9D}" type="datetime4">
              <a:rPr lang="en-US" smtClean="0"/>
              <a:t>September 1, 2022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EE04E3-B9C6-8DF4-CEFA-2F096CD3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31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D0AACB-1B84-BD93-4B0F-E37C15A6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EBSCO Database Usage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CA0F8C-F966-9296-A8FD-DCDBBF86DF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Database usage saw a 54% increase in Year 2</a:t>
            </a:r>
          </a:p>
          <a:p>
            <a:r>
              <a:rPr lang="en-US" dirty="0"/>
              <a:t>Use of research and niche databases is growing</a:t>
            </a:r>
            <a:endParaRPr lang="en-US"/>
          </a:p>
          <a:p>
            <a:pPr lvl="1"/>
            <a:r>
              <a:rPr lang="en-US" dirty="0"/>
              <a:t>Literary Reference Center  = 407% increase</a:t>
            </a:r>
          </a:p>
          <a:p>
            <a:r>
              <a:rPr lang="en-US" dirty="0"/>
              <a:t>"Big deal" allows access to more databases for about the cost of Novelist, Consumer Reports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FA62E-69CF-4D15-7BE2-CDF62C87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C713F-315B-B470-53D4-B3C63D39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B7808-5DCF-60C3-2363-AFC8FFE792D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38D10E8-F5EF-4030-9DD4-58F7E5E696F1}" type="datetime4">
              <a:rPr lang="en-US" smtClean="0"/>
              <a:t>September 1, 2022</a:t>
            </a:fld>
            <a:endParaRPr lang="en-US"/>
          </a:p>
        </p:txBody>
      </p:sp>
      <p:pic>
        <p:nvPicPr>
          <p:cNvPr id="14" name="Picture 14" descr="Chart, pie chart&#10;&#10;Description automatically generated">
            <a:extLst>
              <a:ext uri="{FF2B5EF4-FFF2-40B4-BE49-F238E27FC236}">
                <a16:creationId xmlns:a16="http://schemas.microsoft.com/office/drawing/2014/main" id="{C8B7F3B5-C0EB-A559-4232-D39D73CAD8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78954"/>
            <a:ext cx="5181600" cy="4044680"/>
          </a:xfrm>
        </p:spPr>
      </p:pic>
    </p:spTree>
    <p:extLst>
      <p:ext uri="{BB962C8B-B14F-4D97-AF65-F5344CB8AC3E}">
        <p14:creationId xmlns:p14="http://schemas.microsoft.com/office/powerpoint/2010/main" val="345042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7469-335F-D49D-7271-7A2EA702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EBSCO Database Cost-Per-Use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E6E62-32A4-74E3-CD7F-07ED403F9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0586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Cost per use is down</a:t>
            </a:r>
          </a:p>
          <a:p>
            <a:r>
              <a:rPr lang="en-US" dirty="0"/>
              <a:t>Year 1 = 95 libraries</a:t>
            </a:r>
          </a:p>
          <a:p>
            <a:r>
              <a:rPr lang="en-US" dirty="0"/>
              <a:t>Year 2 = 84 libraries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5B48E742-5234-07E7-D460-30353DA485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5860" y="2150479"/>
            <a:ext cx="5357902" cy="322717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B512A-97C7-ABD2-03EC-44342C00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3E5FC-6F81-37BF-C753-3B55B192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55A4FA-FDF0-4242-79E5-62AB2065044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95DBA-7D51-20FD-0987-DB1D18D40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Conversations with RAILS &amp; EBSCO will start in the coming months</a:t>
            </a:r>
            <a:endParaRPr lang="en-US" dirty="0"/>
          </a:p>
          <a:p>
            <a:r>
              <a:rPr lang="en-US" dirty="0"/>
              <a:t>In Year 3, EBSCO proposed opted out libraries requesting to rejoin must do so at the full RAILS package B price.</a:t>
            </a:r>
          </a:p>
          <a:p>
            <a:r>
              <a:rPr lang="en-US"/>
              <a:t>Anticipate pricing will be available by February 2023 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D036E-5FD6-C56F-954A-6B76EF07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41EE3-5684-997C-9BF0-C2BB5928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A1021-60E9-DD95-BDEF-52CC75A3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EBSCO Year 4 Renewal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0C5D7-658D-F52B-CFEF-A17F2939EB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September 1,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5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60817D6-8478-4285-8080-AE0BABA9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MessageBee for SWAN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249AFD-6570-4762-AD3B-5B8205131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 Skog, SWAN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7727D-61B7-424F-88A6-A2F01737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B79DAE-4DBE-4BFD-ACB1-646149303E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110A1-1339-49BC-A0D7-38CE24E36754}" type="datetime4">
              <a:rPr lang="en-US" smtClean="0"/>
              <a:t>September 1,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D5652-47FC-418C-B1A8-978A5D2E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3EA7B2-C2EB-07A2-FAFA-F3C02952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MessageBee </a:t>
            </a:r>
            <a:r>
              <a:rPr lang="en-US"/>
              <a:t>emails notices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67CBB5-8BAC-15E8-4894-629C8D938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8491"/>
            <a:ext cx="5157787" cy="823912"/>
          </a:xfrm>
        </p:spPr>
        <p:txBody>
          <a:bodyPr anchor="t"/>
          <a:lstStyle/>
          <a:p>
            <a:r>
              <a:rPr lang="en-US" dirty="0"/>
              <a:t>Current email notice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CDDC0B-B602-4A76-D315-741B61679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8491"/>
            <a:ext cx="5183188" cy="823912"/>
          </a:xfrm>
        </p:spPr>
        <p:txBody>
          <a:bodyPr anchor="t"/>
          <a:lstStyle/>
          <a:p>
            <a:r>
              <a:rPr lang="en-US" dirty="0"/>
              <a:t>MessageBee email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5154B-4B97-09E8-D878-DC2BBAA2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CC4C6-39FD-A07D-7E6F-54AD67CD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D5B15-4CBF-FC79-D54B-2F57F5B854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1ADDB7A-9C8D-4E10-91A4-D9693DD7523A}" type="datetime4">
              <a:rPr lang="en-US" smtClean="0"/>
              <a:t>September 1, 2022</a:t>
            </a:fld>
            <a:endParaRPr lang="en-US"/>
          </a:p>
        </p:txBody>
      </p:sp>
      <p:pic>
        <p:nvPicPr>
          <p:cNvPr id="11" name="Content Placeholder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0CD420E-48EB-2370-4FAE-FA49F74F48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77035" y="1939585"/>
            <a:ext cx="4483292" cy="368458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2" name="Content Placeholder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85F06BD-F930-9687-52A8-4A99B081F44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32" y="1939583"/>
            <a:ext cx="1759923" cy="368458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6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E98893-8C2F-020D-DDD7-9B22F947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MessageBee integrates cover artwork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4A1B5D-E638-9C2D-5F3C-F91EFAB5B6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R="0" indent="0" fontAlgn="base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“Before the intervention, about 59 percent of individuals receiving the standard courtesy notice — which were non personalized, with blunt language — returned their book on time.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Behaviorally informed courtesy notices with enhanced information about checked-out items, including the book titles and images of book covers, increased timely return by almost 10 percent.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BPL has made changes to reflect their findings, including a photo of the book jacket on overdue notices, with more engaging outreach and translations in four different languages.”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indent="0" fontAlgn="base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 Brooklyn Public Library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DF5B-855B-D79A-0864-5C9479EA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CCE0D-F266-A556-C2B2-A624E6F8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B02584-151E-23BD-933A-6C6F812563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September 1, 2022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7F209-92F6-DE0C-37C6-5A0853781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" r="3168" b="3998"/>
          <a:stretch/>
        </p:blipFill>
        <p:spPr>
          <a:xfrm>
            <a:off x="6857999" y="1311440"/>
            <a:ext cx="3746811" cy="5181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3C7847-3E9A-6FEB-81CD-E5F48B9FB310}"/>
              </a:ext>
            </a:extLst>
          </p:cNvPr>
          <p:cNvCxnSpPr>
            <a:cxnSpLocks/>
          </p:cNvCxnSpPr>
          <p:nvPr/>
        </p:nvCxnSpPr>
        <p:spPr>
          <a:xfrm>
            <a:off x="5832088" y="4237463"/>
            <a:ext cx="1605775" cy="0"/>
          </a:xfrm>
          <a:prstGeom prst="straightConnector1">
            <a:avLst/>
          </a:prstGeom>
          <a:ln w="1206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87969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WAN-PPT-2020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005661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-PPT-2020" id="{687F51A9-11E1-413C-9051-8EC365FB562F}" vid="{E20A4488-0C2C-4E35-BEF5-616CAADE7A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Office PowerPoint</Application>
  <PresentationFormat>Widescreen</PresentationFormat>
  <Paragraphs>199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Source Sans Pro</vt:lpstr>
      <vt:lpstr>Source Sans Pro SemiBold</vt:lpstr>
      <vt:lpstr>Times New Roman</vt:lpstr>
      <vt:lpstr>SWAN-PPT-2020</vt:lpstr>
      <vt:lpstr>SWAN Quarterly Meeting</vt:lpstr>
      <vt:lpstr>Agenda</vt:lpstr>
      <vt:lpstr>EBSCO usage statistics</vt:lpstr>
      <vt:lpstr>EBSCO Database Usage</vt:lpstr>
      <vt:lpstr>EBSCO Database Cost-Per-Use</vt:lpstr>
      <vt:lpstr>EBSCO Year 4 Renewal</vt:lpstr>
      <vt:lpstr>MessageBee for SWAN</vt:lpstr>
      <vt:lpstr>MessageBee emails notices</vt:lpstr>
      <vt:lpstr>MessageBee integrates cover artwork</vt:lpstr>
      <vt:lpstr>Brooklyn PL–  Using Behavioral Science</vt:lpstr>
      <vt:lpstr>MessageBee Portal</vt:lpstr>
      <vt:lpstr>Tracking Delivery</vt:lpstr>
      <vt:lpstr>MessageBee text messaging</vt:lpstr>
      <vt:lpstr>Bounced Emails</vt:lpstr>
      <vt:lpstr>Voice call notifications</vt:lpstr>
      <vt:lpstr>Project timeline</vt:lpstr>
      <vt:lpstr>Notification costs</vt:lpstr>
      <vt:lpstr>Proposed approval process</vt:lpstr>
      <vt:lpstr>Data visualization in GIS maps</vt:lpstr>
      <vt:lpstr>Patrons Active in Past 3 Months</vt:lpstr>
      <vt:lpstr>Monthly Data Extracts</vt:lpstr>
      <vt:lpstr>Comparison of Population</vt:lpstr>
      <vt:lpstr>Directors’ Orientation</vt:lpstr>
      <vt:lpstr>Director Orientation</vt:lpstr>
      <vt:lpstr>Announcements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2022-09-01T18:58:25Z</dcterms:created>
  <dcterms:modified xsi:type="dcterms:W3CDTF">2022-09-01T18:59:06Z</dcterms:modified>
</cp:coreProperties>
</file>