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83" r:id="rId4"/>
  </p:sldMasterIdLst>
  <p:notesMasterIdLst>
    <p:notesMasterId r:id="rId26"/>
  </p:notesMasterIdLst>
  <p:sldIdLst>
    <p:sldId id="256" r:id="rId5"/>
    <p:sldId id="470" r:id="rId6"/>
    <p:sldId id="2839" r:id="rId7"/>
    <p:sldId id="2703" r:id="rId8"/>
    <p:sldId id="2891" r:id="rId9"/>
    <p:sldId id="3032" r:id="rId10"/>
    <p:sldId id="2889" r:id="rId11"/>
    <p:sldId id="2882" r:id="rId12"/>
    <p:sldId id="2862" r:id="rId13"/>
    <p:sldId id="2898" r:id="rId14"/>
    <p:sldId id="2897" r:id="rId15"/>
    <p:sldId id="3033" r:id="rId16"/>
    <p:sldId id="2871" r:id="rId17"/>
    <p:sldId id="2886" r:id="rId18"/>
    <p:sldId id="2883" r:id="rId19"/>
    <p:sldId id="2869" r:id="rId20"/>
    <p:sldId id="2885" r:id="rId21"/>
    <p:sldId id="2875" r:id="rId22"/>
    <p:sldId id="2873" r:id="rId23"/>
    <p:sldId id="592" r:id="rId24"/>
    <p:sldId id="27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1DCF3DE-72A3-4C80-9CCE-D6A154286148}">
          <p14:sldIdLst>
            <p14:sldId id="256"/>
            <p14:sldId id="470"/>
          </p14:sldIdLst>
        </p14:section>
        <p14:section name="MessageBee" id="{D03C1960-7625-4823-B800-022D4AE8E2D0}">
          <p14:sldIdLst>
            <p14:sldId id="2839"/>
            <p14:sldId id="2703"/>
            <p14:sldId id="2891"/>
            <p14:sldId id="3032"/>
            <p14:sldId id="2889"/>
            <p14:sldId id="2882"/>
            <p14:sldId id="2862"/>
            <p14:sldId id="2898"/>
            <p14:sldId id="2897"/>
            <p14:sldId id="3033"/>
            <p14:sldId id="2871"/>
            <p14:sldId id="2886"/>
            <p14:sldId id="2883"/>
            <p14:sldId id="2869"/>
            <p14:sldId id="2885"/>
            <p14:sldId id="2875"/>
            <p14:sldId id="2873"/>
            <p14:sldId id="592"/>
          </p14:sldIdLst>
        </p14:section>
        <p14:section name="End" id="{A9A3321D-5B1D-4247-A264-F1F28D2A36B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01"/>
    <a:srgbClr val="89E51E"/>
    <a:srgbClr val="7E3800"/>
    <a:srgbClr val="FAE661"/>
    <a:srgbClr val="E69633"/>
    <a:srgbClr val="ED4604"/>
    <a:srgbClr val="00838E"/>
    <a:srgbClr val="D0DDDF"/>
    <a:srgbClr val="AD1457"/>
    <a:srgbClr val="F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5F928-75B8-4D97-8B3C-D1CA50901F12}" v="8" dt="2022-10-04T16:48:45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1" autoAdjust="0"/>
    <p:restoredTop sz="78329" autoAdjust="0"/>
  </p:normalViewPr>
  <p:slideViewPr>
    <p:cSldViewPr snapToGrid="0">
      <p:cViewPr varScale="1">
        <p:scale>
          <a:sx n="83" d="100"/>
          <a:sy n="83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94773-82A6-414C-934D-A8A8C8522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2AD15A2D-3914-4538-9400-E2C8EAC5929D}">
      <dgm:prSet phldrT="[Text]"/>
      <dgm:spPr/>
      <dgm:t>
        <a:bodyPr/>
        <a:lstStyle/>
        <a:p>
          <a:r>
            <a:rPr lang="en-US" dirty="0"/>
            <a:t>Presentation to Board</a:t>
          </a:r>
        </a:p>
      </dgm:t>
    </dgm:pt>
    <dgm:pt modelId="{637B8E18-25A3-4292-BFAD-34AAF4694F3D}" type="parTrans" cxnId="{C235CEC3-3C8F-40A7-9CA0-AA6138D777F4}">
      <dgm:prSet/>
      <dgm:spPr/>
      <dgm:t>
        <a:bodyPr/>
        <a:lstStyle/>
        <a:p>
          <a:endParaRPr lang="en-US"/>
        </a:p>
      </dgm:t>
    </dgm:pt>
    <dgm:pt modelId="{5A65F83D-9503-492C-A444-508D04C23766}" type="sibTrans" cxnId="{C235CEC3-3C8F-40A7-9CA0-AA6138D777F4}">
      <dgm:prSet/>
      <dgm:spPr/>
      <dgm:t>
        <a:bodyPr/>
        <a:lstStyle/>
        <a:p>
          <a:endParaRPr lang="en-US"/>
        </a:p>
      </dgm:t>
    </dgm:pt>
    <dgm:pt modelId="{3FF1C192-77D2-4565-B95C-A3CF60D632F2}">
      <dgm:prSet phldrT="[Text]"/>
      <dgm:spPr/>
      <dgm:t>
        <a:bodyPr/>
        <a:lstStyle/>
        <a:p>
          <a:r>
            <a:rPr lang="en-US" dirty="0"/>
            <a:t>SWAN Quarterly Presentation to Membership</a:t>
          </a:r>
        </a:p>
      </dgm:t>
    </dgm:pt>
    <dgm:pt modelId="{54761CC2-DBF9-4F16-A329-BEBE65103E56}" type="parTrans" cxnId="{781FE7DA-C9D3-4377-804A-B24EF2C69AF6}">
      <dgm:prSet/>
      <dgm:spPr/>
      <dgm:t>
        <a:bodyPr/>
        <a:lstStyle/>
        <a:p>
          <a:endParaRPr lang="en-US"/>
        </a:p>
      </dgm:t>
    </dgm:pt>
    <dgm:pt modelId="{62809CEF-FFD5-4256-9BD6-B021C4C80AF5}" type="sibTrans" cxnId="{781FE7DA-C9D3-4377-804A-B24EF2C69AF6}">
      <dgm:prSet/>
      <dgm:spPr/>
      <dgm:t>
        <a:bodyPr/>
        <a:lstStyle/>
        <a:p>
          <a:endParaRPr lang="en-US"/>
        </a:p>
      </dgm:t>
    </dgm:pt>
    <dgm:pt modelId="{01152A44-6244-4949-A7B8-52AAA3751801}">
      <dgm:prSet phldrT="[Text]"/>
      <dgm:spPr/>
      <dgm:t>
        <a:bodyPr/>
        <a:lstStyle/>
        <a:p>
          <a:r>
            <a:rPr lang="en-US" dirty="0"/>
            <a:t>Vote at SWAN Quarterly</a:t>
          </a:r>
        </a:p>
      </dgm:t>
    </dgm:pt>
    <dgm:pt modelId="{4E4DD65C-33D3-42D1-87A8-8379F3D16628}" type="parTrans" cxnId="{9601C1F2-4E1F-481E-9F75-1FD3F02CD414}">
      <dgm:prSet/>
      <dgm:spPr/>
      <dgm:t>
        <a:bodyPr/>
        <a:lstStyle/>
        <a:p>
          <a:endParaRPr lang="en-US"/>
        </a:p>
      </dgm:t>
    </dgm:pt>
    <dgm:pt modelId="{7C43B8AD-6338-48D1-BB15-E618F0D5CB99}" type="sibTrans" cxnId="{9601C1F2-4E1F-481E-9F75-1FD3F02CD414}">
      <dgm:prSet/>
      <dgm:spPr/>
      <dgm:t>
        <a:bodyPr/>
        <a:lstStyle/>
        <a:p>
          <a:endParaRPr lang="en-US"/>
        </a:p>
      </dgm:t>
    </dgm:pt>
    <dgm:pt modelId="{2ACE75C5-1CC5-4C20-978C-3265D3A9874D}">
      <dgm:prSet phldrT="[Text]"/>
      <dgm:spPr/>
      <dgm:t>
        <a:bodyPr/>
        <a:lstStyle/>
        <a:p>
          <a:r>
            <a:rPr lang="en-US" dirty="0"/>
            <a:t>July, 2022</a:t>
          </a:r>
        </a:p>
      </dgm:t>
    </dgm:pt>
    <dgm:pt modelId="{CC88D14E-F983-4654-A26C-020651CD0287}" type="parTrans" cxnId="{2EB3EB4C-CC32-4593-BC1F-4ACBBDB87F17}">
      <dgm:prSet/>
      <dgm:spPr/>
      <dgm:t>
        <a:bodyPr/>
        <a:lstStyle/>
        <a:p>
          <a:endParaRPr lang="en-US"/>
        </a:p>
      </dgm:t>
    </dgm:pt>
    <dgm:pt modelId="{E3ACA679-7EB2-49B5-8BCB-E606DBB015A8}" type="sibTrans" cxnId="{2EB3EB4C-CC32-4593-BC1F-4ACBBDB87F17}">
      <dgm:prSet/>
      <dgm:spPr/>
      <dgm:t>
        <a:bodyPr/>
        <a:lstStyle/>
        <a:p>
          <a:endParaRPr lang="en-US"/>
        </a:p>
      </dgm:t>
    </dgm:pt>
    <dgm:pt modelId="{D949F944-62A4-45AB-B2ED-03E29832B4AA}">
      <dgm:prSet phldrT="[Text]"/>
      <dgm:spPr/>
      <dgm:t>
        <a:bodyPr/>
        <a:lstStyle/>
        <a:p>
          <a:r>
            <a:rPr lang="en-US" dirty="0"/>
            <a:t>September 1, 2022</a:t>
          </a:r>
        </a:p>
      </dgm:t>
    </dgm:pt>
    <dgm:pt modelId="{25651B11-96FD-4D88-B73F-9C3C8CA539EC}" type="parTrans" cxnId="{79CC49D4-4B64-4704-B3FD-629AF2480FBD}">
      <dgm:prSet/>
      <dgm:spPr/>
      <dgm:t>
        <a:bodyPr/>
        <a:lstStyle/>
        <a:p>
          <a:endParaRPr lang="en-US"/>
        </a:p>
      </dgm:t>
    </dgm:pt>
    <dgm:pt modelId="{A05F9989-662C-47EB-B8D6-303294CD23BE}" type="sibTrans" cxnId="{79CC49D4-4B64-4704-B3FD-629AF2480FBD}">
      <dgm:prSet/>
      <dgm:spPr/>
      <dgm:t>
        <a:bodyPr/>
        <a:lstStyle/>
        <a:p>
          <a:endParaRPr lang="en-US"/>
        </a:p>
      </dgm:t>
    </dgm:pt>
    <dgm:pt modelId="{CE1EDF96-371D-4688-9523-F8244751A9CD}">
      <dgm:prSet phldrT="[Text]"/>
      <dgm:spPr/>
      <dgm:t>
        <a:bodyPr/>
        <a:lstStyle/>
        <a:p>
          <a:r>
            <a:rPr lang="en-US" dirty="0"/>
            <a:t>December 1, 2022</a:t>
          </a:r>
        </a:p>
      </dgm:t>
    </dgm:pt>
    <dgm:pt modelId="{3DA8E2E3-EAFF-4C9D-B783-616D32B50CFB}" type="parTrans" cxnId="{B21A14B9-660A-472A-A78A-1D9BCFA19A9D}">
      <dgm:prSet/>
      <dgm:spPr/>
      <dgm:t>
        <a:bodyPr/>
        <a:lstStyle/>
        <a:p>
          <a:endParaRPr lang="en-US"/>
        </a:p>
      </dgm:t>
    </dgm:pt>
    <dgm:pt modelId="{5BCF577E-30F9-4FB5-960C-F2EF06332C05}" type="sibTrans" cxnId="{B21A14B9-660A-472A-A78A-1D9BCFA19A9D}">
      <dgm:prSet/>
      <dgm:spPr/>
      <dgm:t>
        <a:bodyPr/>
        <a:lstStyle/>
        <a:p>
          <a:endParaRPr lang="en-US"/>
        </a:p>
      </dgm:t>
    </dgm:pt>
    <dgm:pt modelId="{747D731F-9268-4CAD-9CC0-70A238D48064}">
      <dgm:prSet phldrT="[Text]"/>
      <dgm:spPr/>
      <dgm:t>
        <a:bodyPr/>
        <a:lstStyle/>
        <a:p>
          <a:r>
            <a:rPr lang="en-US" dirty="0"/>
            <a:t>COW meeting &amp; Presentation</a:t>
          </a:r>
        </a:p>
      </dgm:t>
    </dgm:pt>
    <dgm:pt modelId="{40E2020C-E0F4-403D-9A40-4E710400494A}" type="parTrans" cxnId="{29E926BF-7901-44AD-AB5C-5400FE0C7B94}">
      <dgm:prSet/>
      <dgm:spPr/>
      <dgm:t>
        <a:bodyPr/>
        <a:lstStyle/>
        <a:p>
          <a:endParaRPr lang="en-US"/>
        </a:p>
      </dgm:t>
    </dgm:pt>
    <dgm:pt modelId="{F9786769-CC96-4708-91FB-C3DB1D2321CA}" type="sibTrans" cxnId="{29E926BF-7901-44AD-AB5C-5400FE0C7B94}">
      <dgm:prSet/>
      <dgm:spPr/>
      <dgm:t>
        <a:bodyPr/>
        <a:lstStyle/>
        <a:p>
          <a:endParaRPr lang="en-US"/>
        </a:p>
      </dgm:t>
    </dgm:pt>
    <dgm:pt modelId="{6DB5FE42-106A-481E-B4AB-8BC3A5E0B444}">
      <dgm:prSet phldrT="[Text]"/>
      <dgm:spPr/>
      <dgm:t>
        <a:bodyPr/>
        <a:lstStyle/>
        <a:p>
          <a:r>
            <a:rPr lang="en-US" dirty="0"/>
            <a:t>October 4, 2022</a:t>
          </a:r>
        </a:p>
      </dgm:t>
    </dgm:pt>
    <dgm:pt modelId="{502E1027-A100-4A36-A19E-4C9BCA5C0273}" type="parTrans" cxnId="{9C422651-1BCC-4133-B85A-5193F87DE524}">
      <dgm:prSet/>
      <dgm:spPr/>
      <dgm:t>
        <a:bodyPr/>
        <a:lstStyle/>
        <a:p>
          <a:endParaRPr lang="en-US"/>
        </a:p>
      </dgm:t>
    </dgm:pt>
    <dgm:pt modelId="{A864D596-45DE-42FE-8BF1-5DA41CF960F6}" type="sibTrans" cxnId="{9C422651-1BCC-4133-B85A-5193F87DE524}">
      <dgm:prSet/>
      <dgm:spPr/>
      <dgm:t>
        <a:bodyPr/>
        <a:lstStyle/>
        <a:p>
          <a:endParaRPr lang="en-US"/>
        </a:p>
      </dgm:t>
    </dgm:pt>
    <dgm:pt modelId="{29CF285C-C2A3-42B9-ACBC-44E485AF0CDF}" type="pres">
      <dgm:prSet presAssocID="{84B94773-82A6-414C-934D-A8A8C8522883}" presName="Name0" presStyleCnt="0">
        <dgm:presLayoutVars>
          <dgm:dir/>
          <dgm:resizeHandles val="exact"/>
        </dgm:presLayoutVars>
      </dgm:prSet>
      <dgm:spPr/>
    </dgm:pt>
    <dgm:pt modelId="{DC1578E5-B534-4E65-9163-C0CDF3E90CB5}" type="pres">
      <dgm:prSet presAssocID="{84B94773-82A6-414C-934D-A8A8C8522883}" presName="arrow" presStyleLbl="bgShp" presStyleIdx="0" presStyleCnt="1" custLinFactNeighborX="-757" custLinFactNeighborY="2798"/>
      <dgm:spPr/>
    </dgm:pt>
    <dgm:pt modelId="{09AB2472-9A25-4371-A497-9841FE55473D}" type="pres">
      <dgm:prSet presAssocID="{84B94773-82A6-414C-934D-A8A8C8522883}" presName="points" presStyleCnt="0"/>
      <dgm:spPr/>
    </dgm:pt>
    <dgm:pt modelId="{BB493E0C-A625-4B36-A57E-0A79D17C4B9F}" type="pres">
      <dgm:prSet presAssocID="{2AD15A2D-3914-4538-9400-E2C8EAC5929D}" presName="compositeA" presStyleCnt="0"/>
      <dgm:spPr/>
    </dgm:pt>
    <dgm:pt modelId="{301EE860-FCB4-44B4-9729-7062F5272819}" type="pres">
      <dgm:prSet presAssocID="{2AD15A2D-3914-4538-9400-E2C8EAC5929D}" presName="textA" presStyleLbl="revTx" presStyleIdx="0" presStyleCnt="4">
        <dgm:presLayoutVars>
          <dgm:bulletEnabled val="1"/>
        </dgm:presLayoutVars>
      </dgm:prSet>
      <dgm:spPr/>
    </dgm:pt>
    <dgm:pt modelId="{BE2CCD38-4564-414E-BC8B-B8F38718523B}" type="pres">
      <dgm:prSet presAssocID="{2AD15A2D-3914-4538-9400-E2C8EAC5929D}" presName="circleA" presStyleLbl="node1" presStyleIdx="0" presStyleCnt="4"/>
      <dgm:spPr/>
    </dgm:pt>
    <dgm:pt modelId="{632CEAB5-027A-4086-9F3A-B0AB4131B899}" type="pres">
      <dgm:prSet presAssocID="{2AD15A2D-3914-4538-9400-E2C8EAC5929D}" presName="spaceA" presStyleCnt="0"/>
      <dgm:spPr/>
    </dgm:pt>
    <dgm:pt modelId="{B6C1F35C-4D9C-4B96-B8F4-6FB3360F90B0}" type="pres">
      <dgm:prSet presAssocID="{5A65F83D-9503-492C-A444-508D04C23766}" presName="space" presStyleCnt="0"/>
      <dgm:spPr/>
    </dgm:pt>
    <dgm:pt modelId="{1BBA6E62-8051-498D-9210-035DEC740AFD}" type="pres">
      <dgm:prSet presAssocID="{3FF1C192-77D2-4565-B95C-A3CF60D632F2}" presName="compositeB" presStyleCnt="0"/>
      <dgm:spPr/>
    </dgm:pt>
    <dgm:pt modelId="{71103F70-5052-437C-B1B7-3C0AB2743F9A}" type="pres">
      <dgm:prSet presAssocID="{3FF1C192-77D2-4565-B95C-A3CF60D632F2}" presName="textB" presStyleLbl="revTx" presStyleIdx="1" presStyleCnt="4">
        <dgm:presLayoutVars>
          <dgm:bulletEnabled val="1"/>
        </dgm:presLayoutVars>
      </dgm:prSet>
      <dgm:spPr/>
    </dgm:pt>
    <dgm:pt modelId="{553F9F92-2AF7-46D7-BB3D-48BEADDE082D}" type="pres">
      <dgm:prSet presAssocID="{3FF1C192-77D2-4565-B95C-A3CF60D632F2}" presName="circleB" presStyleLbl="node1" presStyleIdx="1" presStyleCnt="4"/>
      <dgm:spPr/>
    </dgm:pt>
    <dgm:pt modelId="{5577715B-4F74-4CBC-93F6-E357C6764FCD}" type="pres">
      <dgm:prSet presAssocID="{3FF1C192-77D2-4565-B95C-A3CF60D632F2}" presName="spaceB" presStyleCnt="0"/>
      <dgm:spPr/>
    </dgm:pt>
    <dgm:pt modelId="{28EA34CB-622C-4271-83BC-8055B78280A0}" type="pres">
      <dgm:prSet presAssocID="{62809CEF-FFD5-4256-9BD6-B021C4C80AF5}" presName="space" presStyleCnt="0"/>
      <dgm:spPr/>
    </dgm:pt>
    <dgm:pt modelId="{AE5639D1-B4F4-4E72-BA70-DA8CE8661774}" type="pres">
      <dgm:prSet presAssocID="{747D731F-9268-4CAD-9CC0-70A238D48064}" presName="compositeA" presStyleCnt="0"/>
      <dgm:spPr/>
    </dgm:pt>
    <dgm:pt modelId="{711D9AB5-BE59-4E7E-9C49-AC0766D856C2}" type="pres">
      <dgm:prSet presAssocID="{747D731F-9268-4CAD-9CC0-70A238D48064}" presName="textA" presStyleLbl="revTx" presStyleIdx="2" presStyleCnt="4">
        <dgm:presLayoutVars>
          <dgm:bulletEnabled val="1"/>
        </dgm:presLayoutVars>
      </dgm:prSet>
      <dgm:spPr/>
    </dgm:pt>
    <dgm:pt modelId="{DEF8B295-C1CC-4A90-B705-5AA8C93CDED9}" type="pres">
      <dgm:prSet presAssocID="{747D731F-9268-4CAD-9CC0-70A238D48064}" presName="circleA" presStyleLbl="node1" presStyleIdx="2" presStyleCnt="4"/>
      <dgm:spPr/>
    </dgm:pt>
    <dgm:pt modelId="{D786A69D-0FEC-401F-9673-1A4FB971F102}" type="pres">
      <dgm:prSet presAssocID="{747D731F-9268-4CAD-9CC0-70A238D48064}" presName="spaceA" presStyleCnt="0"/>
      <dgm:spPr/>
    </dgm:pt>
    <dgm:pt modelId="{0AB07C49-FD20-48D6-85E5-A7A602BA4CAA}" type="pres">
      <dgm:prSet presAssocID="{F9786769-CC96-4708-91FB-C3DB1D2321CA}" presName="space" presStyleCnt="0"/>
      <dgm:spPr/>
    </dgm:pt>
    <dgm:pt modelId="{6825717A-6A31-4666-96A0-80B6AEEB1C70}" type="pres">
      <dgm:prSet presAssocID="{01152A44-6244-4949-A7B8-52AAA3751801}" presName="compositeB" presStyleCnt="0"/>
      <dgm:spPr/>
    </dgm:pt>
    <dgm:pt modelId="{263B938D-BFEF-4D07-8FF1-C371802F9847}" type="pres">
      <dgm:prSet presAssocID="{01152A44-6244-4949-A7B8-52AAA3751801}" presName="textB" presStyleLbl="revTx" presStyleIdx="3" presStyleCnt="4">
        <dgm:presLayoutVars>
          <dgm:bulletEnabled val="1"/>
        </dgm:presLayoutVars>
      </dgm:prSet>
      <dgm:spPr/>
    </dgm:pt>
    <dgm:pt modelId="{109B327E-BE50-4D3D-B7AA-C12D5B455CEA}" type="pres">
      <dgm:prSet presAssocID="{01152A44-6244-4949-A7B8-52AAA3751801}" presName="circleB" presStyleLbl="node1" presStyleIdx="3" presStyleCnt="4"/>
      <dgm:spPr/>
    </dgm:pt>
    <dgm:pt modelId="{3BC6E95E-0CC5-42C0-B635-24FCE2BC89AF}" type="pres">
      <dgm:prSet presAssocID="{01152A44-6244-4949-A7B8-52AAA3751801}" presName="spaceB" presStyleCnt="0"/>
      <dgm:spPr/>
    </dgm:pt>
  </dgm:ptLst>
  <dgm:cxnLst>
    <dgm:cxn modelId="{C7A36A0D-D3AD-4263-B947-3DD85491375B}" type="presOf" srcId="{747D731F-9268-4CAD-9CC0-70A238D48064}" destId="{711D9AB5-BE59-4E7E-9C49-AC0766D856C2}" srcOrd="0" destOrd="0" presId="urn:microsoft.com/office/officeart/2005/8/layout/hProcess11"/>
    <dgm:cxn modelId="{4300FD10-A5A8-4821-988B-71CE11623F10}" type="presOf" srcId="{2ACE75C5-1CC5-4C20-978C-3265D3A9874D}" destId="{301EE860-FCB4-44B4-9729-7062F5272819}" srcOrd="0" destOrd="1" presId="urn:microsoft.com/office/officeart/2005/8/layout/hProcess11"/>
    <dgm:cxn modelId="{259A7B17-9133-427E-A7DF-2C7DAAAD4A39}" type="presOf" srcId="{CE1EDF96-371D-4688-9523-F8244751A9CD}" destId="{263B938D-BFEF-4D07-8FF1-C371802F9847}" srcOrd="0" destOrd="1" presId="urn:microsoft.com/office/officeart/2005/8/layout/hProcess11"/>
    <dgm:cxn modelId="{84B0E12B-330E-49D1-8030-4C0B93C54213}" type="presOf" srcId="{2AD15A2D-3914-4538-9400-E2C8EAC5929D}" destId="{301EE860-FCB4-44B4-9729-7062F5272819}" srcOrd="0" destOrd="0" presId="urn:microsoft.com/office/officeart/2005/8/layout/hProcess11"/>
    <dgm:cxn modelId="{81D74249-0836-47B9-8DEA-333B0D5F31E9}" type="presOf" srcId="{84B94773-82A6-414C-934D-A8A8C8522883}" destId="{29CF285C-C2A3-42B9-ACBC-44E485AF0CDF}" srcOrd="0" destOrd="0" presId="urn:microsoft.com/office/officeart/2005/8/layout/hProcess11"/>
    <dgm:cxn modelId="{2EB3EB4C-CC32-4593-BC1F-4ACBBDB87F17}" srcId="{2AD15A2D-3914-4538-9400-E2C8EAC5929D}" destId="{2ACE75C5-1CC5-4C20-978C-3265D3A9874D}" srcOrd="0" destOrd="0" parTransId="{CC88D14E-F983-4654-A26C-020651CD0287}" sibTransId="{E3ACA679-7EB2-49B5-8BCB-E606DBB015A8}"/>
    <dgm:cxn modelId="{9C422651-1BCC-4133-B85A-5193F87DE524}" srcId="{747D731F-9268-4CAD-9CC0-70A238D48064}" destId="{6DB5FE42-106A-481E-B4AB-8BC3A5E0B444}" srcOrd="0" destOrd="0" parTransId="{502E1027-A100-4A36-A19E-4C9BCA5C0273}" sibTransId="{A864D596-45DE-42FE-8BF1-5DA41CF960F6}"/>
    <dgm:cxn modelId="{03600DA0-3D16-4974-AE18-D626BEEAB52E}" type="presOf" srcId="{6DB5FE42-106A-481E-B4AB-8BC3A5E0B444}" destId="{711D9AB5-BE59-4E7E-9C49-AC0766D856C2}" srcOrd="0" destOrd="1" presId="urn:microsoft.com/office/officeart/2005/8/layout/hProcess11"/>
    <dgm:cxn modelId="{B21A14B9-660A-472A-A78A-1D9BCFA19A9D}" srcId="{01152A44-6244-4949-A7B8-52AAA3751801}" destId="{CE1EDF96-371D-4688-9523-F8244751A9CD}" srcOrd="0" destOrd="0" parTransId="{3DA8E2E3-EAFF-4C9D-B783-616D32B50CFB}" sibTransId="{5BCF577E-30F9-4FB5-960C-F2EF06332C05}"/>
    <dgm:cxn modelId="{29E926BF-7901-44AD-AB5C-5400FE0C7B94}" srcId="{84B94773-82A6-414C-934D-A8A8C8522883}" destId="{747D731F-9268-4CAD-9CC0-70A238D48064}" srcOrd="2" destOrd="0" parTransId="{40E2020C-E0F4-403D-9A40-4E710400494A}" sibTransId="{F9786769-CC96-4708-91FB-C3DB1D2321CA}"/>
    <dgm:cxn modelId="{C235CEC3-3C8F-40A7-9CA0-AA6138D777F4}" srcId="{84B94773-82A6-414C-934D-A8A8C8522883}" destId="{2AD15A2D-3914-4538-9400-E2C8EAC5929D}" srcOrd="0" destOrd="0" parTransId="{637B8E18-25A3-4292-BFAD-34AAF4694F3D}" sibTransId="{5A65F83D-9503-492C-A444-508D04C23766}"/>
    <dgm:cxn modelId="{79CC49D4-4B64-4704-B3FD-629AF2480FBD}" srcId="{3FF1C192-77D2-4565-B95C-A3CF60D632F2}" destId="{D949F944-62A4-45AB-B2ED-03E29832B4AA}" srcOrd="0" destOrd="0" parTransId="{25651B11-96FD-4D88-B73F-9C3C8CA539EC}" sibTransId="{A05F9989-662C-47EB-B8D6-303294CD23BE}"/>
    <dgm:cxn modelId="{781FE7DA-C9D3-4377-804A-B24EF2C69AF6}" srcId="{84B94773-82A6-414C-934D-A8A8C8522883}" destId="{3FF1C192-77D2-4565-B95C-A3CF60D632F2}" srcOrd="1" destOrd="0" parTransId="{54761CC2-DBF9-4F16-A329-BEBE65103E56}" sibTransId="{62809CEF-FFD5-4256-9BD6-B021C4C80AF5}"/>
    <dgm:cxn modelId="{EAC524DE-C47C-41B9-B4D2-9041EFE0FBD0}" type="presOf" srcId="{01152A44-6244-4949-A7B8-52AAA3751801}" destId="{263B938D-BFEF-4D07-8FF1-C371802F9847}" srcOrd="0" destOrd="0" presId="urn:microsoft.com/office/officeart/2005/8/layout/hProcess11"/>
    <dgm:cxn modelId="{E5DADDE9-B9F4-4C70-AC27-74AC5AC4425D}" type="presOf" srcId="{3FF1C192-77D2-4565-B95C-A3CF60D632F2}" destId="{71103F70-5052-437C-B1B7-3C0AB2743F9A}" srcOrd="0" destOrd="0" presId="urn:microsoft.com/office/officeart/2005/8/layout/hProcess11"/>
    <dgm:cxn modelId="{F5480EED-1D28-4536-8C79-F7596CA22B99}" type="presOf" srcId="{D949F944-62A4-45AB-B2ED-03E29832B4AA}" destId="{71103F70-5052-437C-B1B7-3C0AB2743F9A}" srcOrd="0" destOrd="1" presId="urn:microsoft.com/office/officeart/2005/8/layout/hProcess11"/>
    <dgm:cxn modelId="{9601C1F2-4E1F-481E-9F75-1FD3F02CD414}" srcId="{84B94773-82A6-414C-934D-A8A8C8522883}" destId="{01152A44-6244-4949-A7B8-52AAA3751801}" srcOrd="3" destOrd="0" parTransId="{4E4DD65C-33D3-42D1-87A8-8379F3D16628}" sibTransId="{7C43B8AD-6338-48D1-BB15-E618F0D5CB99}"/>
    <dgm:cxn modelId="{86204DDB-AA32-4789-A615-FFD0A194FE4A}" type="presParOf" srcId="{29CF285C-C2A3-42B9-ACBC-44E485AF0CDF}" destId="{DC1578E5-B534-4E65-9163-C0CDF3E90CB5}" srcOrd="0" destOrd="0" presId="urn:microsoft.com/office/officeart/2005/8/layout/hProcess11"/>
    <dgm:cxn modelId="{17B499FC-E6AD-4298-AC54-E9F5E11750A1}" type="presParOf" srcId="{29CF285C-C2A3-42B9-ACBC-44E485AF0CDF}" destId="{09AB2472-9A25-4371-A497-9841FE55473D}" srcOrd="1" destOrd="0" presId="urn:microsoft.com/office/officeart/2005/8/layout/hProcess11"/>
    <dgm:cxn modelId="{97DFFCA9-D7B2-41F8-996D-903064DB3436}" type="presParOf" srcId="{09AB2472-9A25-4371-A497-9841FE55473D}" destId="{BB493E0C-A625-4B36-A57E-0A79D17C4B9F}" srcOrd="0" destOrd="0" presId="urn:microsoft.com/office/officeart/2005/8/layout/hProcess11"/>
    <dgm:cxn modelId="{2BABBF52-8599-462E-9630-38F8C3B25297}" type="presParOf" srcId="{BB493E0C-A625-4B36-A57E-0A79D17C4B9F}" destId="{301EE860-FCB4-44B4-9729-7062F5272819}" srcOrd="0" destOrd="0" presId="urn:microsoft.com/office/officeart/2005/8/layout/hProcess11"/>
    <dgm:cxn modelId="{AF2A1905-AF1A-4136-9B28-2D21E46DBDC5}" type="presParOf" srcId="{BB493E0C-A625-4B36-A57E-0A79D17C4B9F}" destId="{BE2CCD38-4564-414E-BC8B-B8F38718523B}" srcOrd="1" destOrd="0" presId="urn:microsoft.com/office/officeart/2005/8/layout/hProcess11"/>
    <dgm:cxn modelId="{5735C3E3-9BB7-4359-84AD-ABECB8BD8E1B}" type="presParOf" srcId="{BB493E0C-A625-4B36-A57E-0A79D17C4B9F}" destId="{632CEAB5-027A-4086-9F3A-B0AB4131B899}" srcOrd="2" destOrd="0" presId="urn:microsoft.com/office/officeart/2005/8/layout/hProcess11"/>
    <dgm:cxn modelId="{D4EB18A7-C941-4272-9BBA-D5A5544427B2}" type="presParOf" srcId="{09AB2472-9A25-4371-A497-9841FE55473D}" destId="{B6C1F35C-4D9C-4B96-B8F4-6FB3360F90B0}" srcOrd="1" destOrd="0" presId="urn:microsoft.com/office/officeart/2005/8/layout/hProcess11"/>
    <dgm:cxn modelId="{C6B778FE-30EF-4B92-BD93-BFDD3239878B}" type="presParOf" srcId="{09AB2472-9A25-4371-A497-9841FE55473D}" destId="{1BBA6E62-8051-498D-9210-035DEC740AFD}" srcOrd="2" destOrd="0" presId="urn:microsoft.com/office/officeart/2005/8/layout/hProcess11"/>
    <dgm:cxn modelId="{E8ADCFBD-04D6-4593-8BD5-FEA64377B69D}" type="presParOf" srcId="{1BBA6E62-8051-498D-9210-035DEC740AFD}" destId="{71103F70-5052-437C-B1B7-3C0AB2743F9A}" srcOrd="0" destOrd="0" presId="urn:microsoft.com/office/officeart/2005/8/layout/hProcess11"/>
    <dgm:cxn modelId="{88E42F93-FBED-4BF2-8F1C-4E6D82BA3185}" type="presParOf" srcId="{1BBA6E62-8051-498D-9210-035DEC740AFD}" destId="{553F9F92-2AF7-46D7-BB3D-48BEADDE082D}" srcOrd="1" destOrd="0" presId="urn:microsoft.com/office/officeart/2005/8/layout/hProcess11"/>
    <dgm:cxn modelId="{4921B89A-121C-451D-BC48-C055868B1DCE}" type="presParOf" srcId="{1BBA6E62-8051-498D-9210-035DEC740AFD}" destId="{5577715B-4F74-4CBC-93F6-E357C6764FCD}" srcOrd="2" destOrd="0" presId="urn:microsoft.com/office/officeart/2005/8/layout/hProcess11"/>
    <dgm:cxn modelId="{C44AE96E-299F-472E-8FB9-E6F130BB9F16}" type="presParOf" srcId="{09AB2472-9A25-4371-A497-9841FE55473D}" destId="{28EA34CB-622C-4271-83BC-8055B78280A0}" srcOrd="3" destOrd="0" presId="urn:microsoft.com/office/officeart/2005/8/layout/hProcess11"/>
    <dgm:cxn modelId="{A3634476-1CDC-499F-8350-FBE6E9115953}" type="presParOf" srcId="{09AB2472-9A25-4371-A497-9841FE55473D}" destId="{AE5639D1-B4F4-4E72-BA70-DA8CE8661774}" srcOrd="4" destOrd="0" presId="urn:microsoft.com/office/officeart/2005/8/layout/hProcess11"/>
    <dgm:cxn modelId="{239E0979-7081-450B-B92E-F7DA6A07084B}" type="presParOf" srcId="{AE5639D1-B4F4-4E72-BA70-DA8CE8661774}" destId="{711D9AB5-BE59-4E7E-9C49-AC0766D856C2}" srcOrd="0" destOrd="0" presId="urn:microsoft.com/office/officeart/2005/8/layout/hProcess11"/>
    <dgm:cxn modelId="{68D91D38-A397-445F-AD05-0BE1719C663D}" type="presParOf" srcId="{AE5639D1-B4F4-4E72-BA70-DA8CE8661774}" destId="{DEF8B295-C1CC-4A90-B705-5AA8C93CDED9}" srcOrd="1" destOrd="0" presId="urn:microsoft.com/office/officeart/2005/8/layout/hProcess11"/>
    <dgm:cxn modelId="{84890CF0-F25C-4232-9A9F-F2853B17D07A}" type="presParOf" srcId="{AE5639D1-B4F4-4E72-BA70-DA8CE8661774}" destId="{D786A69D-0FEC-401F-9673-1A4FB971F102}" srcOrd="2" destOrd="0" presId="urn:microsoft.com/office/officeart/2005/8/layout/hProcess11"/>
    <dgm:cxn modelId="{C4F904F2-4513-4A6A-9885-FF3625E62483}" type="presParOf" srcId="{09AB2472-9A25-4371-A497-9841FE55473D}" destId="{0AB07C49-FD20-48D6-85E5-A7A602BA4CAA}" srcOrd="5" destOrd="0" presId="urn:microsoft.com/office/officeart/2005/8/layout/hProcess11"/>
    <dgm:cxn modelId="{4F577908-D920-40C4-9E4C-302FBDA3A605}" type="presParOf" srcId="{09AB2472-9A25-4371-A497-9841FE55473D}" destId="{6825717A-6A31-4666-96A0-80B6AEEB1C70}" srcOrd="6" destOrd="0" presId="urn:microsoft.com/office/officeart/2005/8/layout/hProcess11"/>
    <dgm:cxn modelId="{C17CAB32-F12E-4154-B7CB-EF1E921F9438}" type="presParOf" srcId="{6825717A-6A31-4666-96A0-80B6AEEB1C70}" destId="{263B938D-BFEF-4D07-8FF1-C371802F9847}" srcOrd="0" destOrd="0" presId="urn:microsoft.com/office/officeart/2005/8/layout/hProcess11"/>
    <dgm:cxn modelId="{CEDB64B7-D778-44C6-87A0-D84A72CC2950}" type="presParOf" srcId="{6825717A-6A31-4666-96A0-80B6AEEB1C70}" destId="{109B327E-BE50-4D3D-B7AA-C12D5B455CEA}" srcOrd="1" destOrd="0" presId="urn:microsoft.com/office/officeart/2005/8/layout/hProcess11"/>
    <dgm:cxn modelId="{2E178EF8-69C5-4248-940A-475269782CD5}" type="presParOf" srcId="{6825717A-6A31-4666-96A0-80B6AEEB1C70}" destId="{3BC6E95E-0CC5-42C0-B635-24FCE2BC89A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578E5-B534-4E65-9163-C0CDF3E90CB5}">
      <dsp:nvSpPr>
        <dsp:cNvPr id="0" name=""/>
        <dsp:cNvSpPr/>
      </dsp:nvSpPr>
      <dsp:spPr>
        <a:xfrm>
          <a:off x="0" y="1468866"/>
          <a:ext cx="11727400" cy="1888051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EE860-FCB4-44B4-9729-7062F5272819}">
      <dsp:nvSpPr>
        <dsp:cNvPr id="0" name=""/>
        <dsp:cNvSpPr/>
      </dsp:nvSpPr>
      <dsp:spPr>
        <a:xfrm>
          <a:off x="5282" y="0"/>
          <a:ext cx="2540746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Presentation to Board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July, 2022</a:t>
          </a:r>
        </a:p>
      </dsp:txBody>
      <dsp:txXfrm>
        <a:off x="5282" y="0"/>
        <a:ext cx="2540746" cy="1888051"/>
      </dsp:txXfrm>
    </dsp:sp>
    <dsp:sp modelId="{BE2CCD38-4564-414E-BC8B-B8F38718523B}">
      <dsp:nvSpPr>
        <dsp:cNvPr id="0" name=""/>
        <dsp:cNvSpPr/>
      </dsp:nvSpPr>
      <dsp:spPr>
        <a:xfrm>
          <a:off x="1039649" y="2124058"/>
          <a:ext cx="472012" cy="472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03F70-5052-437C-B1B7-3C0AB2743F9A}">
      <dsp:nvSpPr>
        <dsp:cNvPr id="0" name=""/>
        <dsp:cNvSpPr/>
      </dsp:nvSpPr>
      <dsp:spPr>
        <a:xfrm>
          <a:off x="2673065" y="2832077"/>
          <a:ext cx="2540746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SWAN Quarterly Presentation to Membership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September 1, 2022</a:t>
          </a:r>
        </a:p>
      </dsp:txBody>
      <dsp:txXfrm>
        <a:off x="2673065" y="2832077"/>
        <a:ext cx="2540746" cy="1888051"/>
      </dsp:txXfrm>
    </dsp:sp>
    <dsp:sp modelId="{553F9F92-2AF7-46D7-BB3D-48BEADDE082D}">
      <dsp:nvSpPr>
        <dsp:cNvPr id="0" name=""/>
        <dsp:cNvSpPr/>
      </dsp:nvSpPr>
      <dsp:spPr>
        <a:xfrm>
          <a:off x="3707432" y="2124058"/>
          <a:ext cx="472012" cy="472012"/>
        </a:xfrm>
        <a:prstGeom prst="ellipse">
          <a:avLst/>
        </a:prstGeom>
        <a:solidFill>
          <a:schemeClr val="accent4">
            <a:hueOff val="-2758078"/>
            <a:satOff val="-654"/>
            <a:lumOff val="1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D9AB5-BE59-4E7E-9C49-AC0766D856C2}">
      <dsp:nvSpPr>
        <dsp:cNvPr id="0" name=""/>
        <dsp:cNvSpPr/>
      </dsp:nvSpPr>
      <dsp:spPr>
        <a:xfrm>
          <a:off x="5340849" y="0"/>
          <a:ext cx="2540746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COW meeting &amp; Presentation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October 4, 2022</a:t>
          </a:r>
        </a:p>
      </dsp:txBody>
      <dsp:txXfrm>
        <a:off x="5340849" y="0"/>
        <a:ext cx="2540746" cy="1888051"/>
      </dsp:txXfrm>
    </dsp:sp>
    <dsp:sp modelId="{DEF8B295-C1CC-4A90-B705-5AA8C93CDED9}">
      <dsp:nvSpPr>
        <dsp:cNvPr id="0" name=""/>
        <dsp:cNvSpPr/>
      </dsp:nvSpPr>
      <dsp:spPr>
        <a:xfrm>
          <a:off x="6375215" y="2124058"/>
          <a:ext cx="472012" cy="472012"/>
        </a:xfrm>
        <a:prstGeom prst="ellipse">
          <a:avLst/>
        </a:prstGeom>
        <a:solidFill>
          <a:schemeClr val="accent4">
            <a:hueOff val="-5516156"/>
            <a:satOff val="-1307"/>
            <a:lumOff val="27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B938D-BFEF-4D07-8FF1-C371802F9847}">
      <dsp:nvSpPr>
        <dsp:cNvPr id="0" name=""/>
        <dsp:cNvSpPr/>
      </dsp:nvSpPr>
      <dsp:spPr>
        <a:xfrm>
          <a:off x="8008632" y="2832077"/>
          <a:ext cx="2540746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Vote at SWAN Quarterly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December 1, 2022</a:t>
          </a:r>
        </a:p>
      </dsp:txBody>
      <dsp:txXfrm>
        <a:off x="8008632" y="2832077"/>
        <a:ext cx="2540746" cy="1888051"/>
      </dsp:txXfrm>
    </dsp:sp>
    <dsp:sp modelId="{109B327E-BE50-4D3D-B7AA-C12D5B455CEA}">
      <dsp:nvSpPr>
        <dsp:cNvPr id="0" name=""/>
        <dsp:cNvSpPr/>
      </dsp:nvSpPr>
      <dsp:spPr>
        <a:xfrm>
          <a:off x="9042998" y="2124058"/>
          <a:ext cx="472012" cy="472012"/>
        </a:xfrm>
        <a:prstGeom prst="ellipse">
          <a:avLst/>
        </a:prstGeom>
        <a:solidFill>
          <a:schemeClr val="accent4">
            <a:hueOff val="-8274234"/>
            <a:satOff val="-1961"/>
            <a:lumOff val="4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D6F0-E438-46B6-B633-E9A40D8E40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241B8-F974-4DC8-829B-E3DD63222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D6F0-E438-46B6-B633-E9A40D8E40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0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1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October 4,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October 4,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8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October 4,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October 4,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October 4,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October 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2" r:id="rId8"/>
    <p:sldLayoutId id="2147484001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4006" r:id="rId17"/>
    <p:sldLayoutId id="2147484007" r:id="rId18"/>
    <p:sldLayoutId id="2147484008" r:id="rId19"/>
    <p:sldLayoutId id="2147484005" r:id="rId20"/>
    <p:sldLayoutId id="2147483999" r:id="rId21"/>
    <p:sldLayoutId id="2147483992" r:id="rId22"/>
    <p:sldLayoutId id="2147484009" r:id="rId23"/>
    <p:sldLayoutId id="2147484012" r:id="rId24"/>
    <p:sldLayoutId id="2147484011" r:id="rId25"/>
    <p:sldLayoutId id="214748401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SWAN Committee of the Whole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98948"/>
            <a:ext cx="7406184" cy="1655762"/>
          </a:xfrm>
        </p:spPr>
        <p:txBody>
          <a:bodyPr/>
          <a:lstStyle/>
          <a:p>
            <a:r>
              <a:rPr lang="en-US" dirty="0"/>
              <a:t>October 4,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FE19-7A7E-FB05-B7C6-448BBD1E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email Notices continued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87683A-D48F-A641-382A-F54EA91065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2264" y="1825625"/>
            <a:ext cx="3593472" cy="4351338"/>
          </a:xfrm>
          <a:ln>
            <a:solidFill>
              <a:srgbClr val="2D8375"/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C2E99C-1F24-632C-FD3C-47668ED1D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23055" y="1825625"/>
            <a:ext cx="3679889" cy="4351338"/>
          </a:xfrm>
          <a:ln>
            <a:solidFill>
              <a:srgbClr val="385550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AA23-F0EF-410E-459D-09C1E875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58BEB-C223-3592-D999-ABD74A35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5CB38-5BC9-151C-2396-5916FA68377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October 4,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6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F8F5-3EE3-777A-9155-CD09AE50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email Notices continued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892AD9-F4EC-E50D-F358-F905E94817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1018" y="1658355"/>
            <a:ext cx="2916736" cy="4572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698BB2F-C697-12A7-F547-B0C09B314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64042" y="1658355"/>
            <a:ext cx="2734636" cy="4572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4C4DF-BF86-256A-98A5-7C558DE8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C3D68-1178-B3AB-420F-E8C3A620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2FE30-0C6F-6A2D-5049-DCB9318247B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October 4,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45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4C4DF-BF86-256A-98A5-7C558DE8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C3D68-1178-B3AB-420F-E8C3A620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2FE30-0C6F-6A2D-5049-DCB9318247B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13" name="Picture 12" descr="Chart&#10;&#10;Description automatically generated with low confidence">
            <a:extLst>
              <a:ext uri="{FF2B5EF4-FFF2-40B4-BE49-F238E27FC236}">
                <a16:creationId xmlns:a16="http://schemas.microsoft.com/office/drawing/2014/main" id="{19067296-7415-C808-59DC-EBE5524B2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56" y="77978"/>
            <a:ext cx="2761905" cy="1009524"/>
          </a:xfrm>
          <a:prstGeom prst="rect">
            <a:avLst/>
          </a:prstGeom>
        </p:spPr>
      </p:pic>
      <p:pic>
        <p:nvPicPr>
          <p:cNvPr id="15" name="Picture 14" descr="A picture containing text, dishware&#10;&#10;Description automatically generated">
            <a:extLst>
              <a:ext uri="{FF2B5EF4-FFF2-40B4-BE49-F238E27FC236}">
                <a16:creationId xmlns:a16="http://schemas.microsoft.com/office/drawing/2014/main" id="{B7DFFA83-57B5-DE5D-DDCC-B0DF415F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52" y="5289311"/>
            <a:ext cx="2628571" cy="48571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39EC46-591E-200A-17D5-35B1A52EC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2" y="3703176"/>
            <a:ext cx="2628571" cy="990476"/>
          </a:xfrm>
          <a:prstGeom prst="rect">
            <a:avLst/>
          </a:prstGeom>
        </p:spPr>
      </p:pic>
      <p:pic>
        <p:nvPicPr>
          <p:cNvPr id="19" name="Picture 18" descr="A picture containing gambling house, room&#10;&#10;Description automatically generated">
            <a:extLst>
              <a:ext uri="{FF2B5EF4-FFF2-40B4-BE49-F238E27FC236}">
                <a16:creationId xmlns:a16="http://schemas.microsoft.com/office/drawing/2014/main" id="{3912E0ED-D704-9BB9-08B5-E2B858C32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70" y="4708343"/>
            <a:ext cx="2638095" cy="55238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C299203-0771-5139-DD56-1BB730DD8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2" y="1930766"/>
            <a:ext cx="2552381" cy="695238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D3B9DF7-87A9-AA66-42AF-9D566A76A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2" y="3112561"/>
            <a:ext cx="2523809" cy="523810"/>
          </a:xfrm>
          <a:prstGeom prst="rect">
            <a:avLst/>
          </a:prstGeom>
        </p:spPr>
      </p:pic>
      <p:pic>
        <p:nvPicPr>
          <p:cNvPr id="25" name="Picture 2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47B0216-DF39-CB2D-C378-7D6C9399A5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52" y="5769877"/>
            <a:ext cx="2514286" cy="61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3166CC-1D8F-4C9B-DF75-EBE6C4B84E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6260" y="144832"/>
            <a:ext cx="3882440" cy="6091693"/>
          </a:xfrm>
          <a:prstGeom prst="rect">
            <a:avLst/>
          </a:prstGeom>
        </p:spPr>
      </p:pic>
      <p:pic>
        <p:nvPicPr>
          <p:cNvPr id="30" name="Picture 29" descr="A picture containing text, clipart, seat&#10;&#10;Description automatically generated">
            <a:extLst>
              <a:ext uri="{FF2B5EF4-FFF2-40B4-BE49-F238E27FC236}">
                <a16:creationId xmlns:a16="http://schemas.microsoft.com/office/drawing/2014/main" id="{263CAF76-80C2-35CC-1920-C1553C1BBE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27" y="1154615"/>
            <a:ext cx="2504762" cy="74285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DC226F7-D0C3-A508-9752-8F619F0D2534}"/>
              </a:ext>
            </a:extLst>
          </p:cNvPr>
          <p:cNvSpPr/>
          <p:nvPr/>
        </p:nvSpPr>
        <p:spPr>
          <a:xfrm>
            <a:off x="6955523" y="2552700"/>
            <a:ext cx="4449077" cy="1346200"/>
          </a:xfrm>
          <a:prstGeom prst="rect">
            <a:avLst/>
          </a:prstGeom>
          <a:noFill/>
          <a:ln w="34925">
            <a:solidFill>
              <a:srgbClr val="7E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BF2E2E-E49A-2253-AC89-D4DDCE1E2294}"/>
              </a:ext>
            </a:extLst>
          </p:cNvPr>
          <p:cNvSpPr/>
          <p:nvPr/>
        </p:nvSpPr>
        <p:spPr>
          <a:xfrm>
            <a:off x="6972141" y="5499100"/>
            <a:ext cx="4449077" cy="613899"/>
          </a:xfrm>
          <a:prstGeom prst="rect">
            <a:avLst/>
          </a:prstGeom>
          <a:noFill/>
          <a:ln w="34925">
            <a:solidFill>
              <a:srgbClr val="C6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F67B4B-05D8-4383-29D8-2C8D3D3E9E84}"/>
              </a:ext>
            </a:extLst>
          </p:cNvPr>
          <p:cNvSpPr/>
          <p:nvPr/>
        </p:nvSpPr>
        <p:spPr>
          <a:xfrm>
            <a:off x="6959600" y="3961576"/>
            <a:ext cx="4444999" cy="1444666"/>
          </a:xfrm>
          <a:prstGeom prst="rect">
            <a:avLst/>
          </a:prstGeom>
          <a:noFill/>
          <a:ln w="34925">
            <a:solidFill>
              <a:srgbClr val="89E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08A927-D091-D25A-2D65-85897C0B33E8}"/>
              </a:ext>
            </a:extLst>
          </p:cNvPr>
          <p:cNvSpPr/>
          <p:nvPr/>
        </p:nvSpPr>
        <p:spPr>
          <a:xfrm>
            <a:off x="6972141" y="469900"/>
            <a:ext cx="4449077" cy="151575"/>
          </a:xfrm>
          <a:prstGeom prst="rect">
            <a:avLst/>
          </a:prstGeom>
          <a:noFill/>
          <a:ln w="34925">
            <a:solidFill>
              <a:srgbClr val="ED4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209CC8-1766-FAA2-22C8-8F461A8178CC}"/>
              </a:ext>
            </a:extLst>
          </p:cNvPr>
          <p:cNvSpPr/>
          <p:nvPr/>
        </p:nvSpPr>
        <p:spPr>
          <a:xfrm>
            <a:off x="6955522" y="1855233"/>
            <a:ext cx="4449077" cy="558406"/>
          </a:xfrm>
          <a:prstGeom prst="rect">
            <a:avLst/>
          </a:prstGeom>
          <a:noFill/>
          <a:ln w="34925">
            <a:solidFill>
              <a:srgbClr val="FAE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4D8753-11CB-03D3-BBE5-C0546B5515C9}"/>
              </a:ext>
            </a:extLst>
          </p:cNvPr>
          <p:cNvSpPr/>
          <p:nvPr/>
        </p:nvSpPr>
        <p:spPr>
          <a:xfrm>
            <a:off x="6955522" y="695649"/>
            <a:ext cx="4449077" cy="1066725"/>
          </a:xfrm>
          <a:prstGeom prst="rect">
            <a:avLst/>
          </a:prstGeom>
          <a:noFill/>
          <a:ln w="34925">
            <a:solidFill>
              <a:srgbClr val="E69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1130AB-0E84-0C07-1E45-3607DB745BA1}"/>
              </a:ext>
            </a:extLst>
          </p:cNvPr>
          <p:cNvSpPr/>
          <p:nvPr/>
        </p:nvSpPr>
        <p:spPr>
          <a:xfrm>
            <a:off x="6672189" y="82503"/>
            <a:ext cx="4873817" cy="6305597"/>
          </a:xfrm>
          <a:prstGeom prst="rect">
            <a:avLst/>
          </a:prstGeom>
          <a:noFill/>
          <a:ln w="34925">
            <a:solidFill>
              <a:srgbClr val="E69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5B0278F8-9D71-CD42-CA96-226DCA871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2" y="2580482"/>
            <a:ext cx="2523809" cy="52381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847EE8E7-74CD-2747-566F-2E6BD7F1B107}"/>
              </a:ext>
            </a:extLst>
          </p:cNvPr>
          <p:cNvSpPr/>
          <p:nvPr/>
        </p:nvSpPr>
        <p:spPr>
          <a:xfrm>
            <a:off x="6733272" y="967301"/>
            <a:ext cx="444500" cy="444500"/>
          </a:xfrm>
          <a:prstGeom prst="ellipse">
            <a:avLst/>
          </a:prstGeom>
          <a:solidFill>
            <a:srgbClr val="E69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C7DAE5C-12FF-65F2-5CA1-7C63F97E0C32}"/>
              </a:ext>
            </a:extLst>
          </p:cNvPr>
          <p:cNvSpPr/>
          <p:nvPr/>
        </p:nvSpPr>
        <p:spPr>
          <a:xfrm>
            <a:off x="6733272" y="263464"/>
            <a:ext cx="444500" cy="444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48B70F-12A7-9687-3FBF-A2FF23C1251E}"/>
              </a:ext>
            </a:extLst>
          </p:cNvPr>
          <p:cNvSpPr/>
          <p:nvPr/>
        </p:nvSpPr>
        <p:spPr>
          <a:xfrm>
            <a:off x="6710146" y="1893384"/>
            <a:ext cx="444500" cy="444500"/>
          </a:xfrm>
          <a:prstGeom prst="ellipse">
            <a:avLst/>
          </a:prstGeom>
          <a:solidFill>
            <a:srgbClr val="FAE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8048637-CF0D-E1F4-DEA0-147F1A4AB486}"/>
              </a:ext>
            </a:extLst>
          </p:cNvPr>
          <p:cNvSpPr/>
          <p:nvPr/>
        </p:nvSpPr>
        <p:spPr>
          <a:xfrm>
            <a:off x="6733272" y="2973144"/>
            <a:ext cx="444500" cy="444500"/>
          </a:xfrm>
          <a:prstGeom prst="ellipse">
            <a:avLst/>
          </a:prstGeom>
          <a:solidFill>
            <a:srgbClr val="7E3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51EBD7D-3E16-BBC8-8240-4B9EE249095B}"/>
              </a:ext>
            </a:extLst>
          </p:cNvPr>
          <p:cNvSpPr/>
          <p:nvPr/>
        </p:nvSpPr>
        <p:spPr>
          <a:xfrm>
            <a:off x="6710146" y="4471402"/>
            <a:ext cx="444500" cy="444500"/>
          </a:xfrm>
          <a:prstGeom prst="ellipse">
            <a:avLst/>
          </a:prstGeom>
          <a:solidFill>
            <a:srgbClr val="89E5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72118A-AF52-C6FF-3C51-323A346C7410}"/>
              </a:ext>
            </a:extLst>
          </p:cNvPr>
          <p:cNvSpPr/>
          <p:nvPr/>
        </p:nvSpPr>
        <p:spPr>
          <a:xfrm>
            <a:off x="6718157" y="5590520"/>
            <a:ext cx="444500" cy="444500"/>
          </a:xfrm>
          <a:prstGeom prst="ellipse">
            <a:avLst/>
          </a:prstGeom>
          <a:solidFill>
            <a:srgbClr val="C60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611EC9-46D0-4F5C-F2D0-C87DB2029D67}"/>
              </a:ext>
            </a:extLst>
          </p:cNvPr>
          <p:cNvSpPr txBox="1"/>
          <p:nvPr/>
        </p:nvSpPr>
        <p:spPr>
          <a:xfrm>
            <a:off x="444499" y="825500"/>
            <a:ext cx="31141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Unique works with SWAN to bake the bread – template matching logo and color scheme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Library picks your favorite toppings for the menu bar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Library can add some special flavor/messaging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SWAN/Symphony provides the meat – the transactions drive the communication and template 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Library adds seasonal topics that can be time sensitive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Library provides the base condiment </a:t>
            </a:r>
            <a:r>
              <a:rPr lang="en-US"/>
              <a:t>for consistency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43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10505-C9DD-B3C8-DD42-8C0D96EE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70D73-C3BF-CD10-079E-72CDA75D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39F1A9-5647-247A-9859-0CAF35DB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Portal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304CF2-1B2A-B1A6-DE1F-652DAC7463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47B5E-7EAB-E1D0-E62B-03169D37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1485"/>
            <a:ext cx="12192000" cy="5456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05E70-2494-7F81-CC02-0046ADA01AA2}"/>
              </a:ext>
            </a:extLst>
          </p:cNvPr>
          <p:cNvSpPr txBox="1"/>
          <p:nvPr/>
        </p:nvSpPr>
        <p:spPr>
          <a:xfrm>
            <a:off x="7002966" y="156702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Channel – Email, Voice, Text</a:t>
            </a:r>
          </a:p>
          <a:p>
            <a:pPr marL="342900" indent="-342900">
              <a:buAutoNum type="arabicPeriod"/>
            </a:pPr>
            <a:r>
              <a:rPr lang="en-US" dirty="0"/>
              <a:t>Time period</a:t>
            </a:r>
          </a:p>
          <a:p>
            <a:pPr marL="342900" indent="-342900">
              <a:buAutoNum type="arabicPeriod"/>
            </a:pPr>
            <a:r>
              <a:rPr lang="en-US" dirty="0"/>
              <a:t>Notification Type (hold, courtesy, overdue)</a:t>
            </a:r>
          </a:p>
          <a:p>
            <a:pPr marL="342900" indent="-342900">
              <a:buAutoNum type="arabicPeriod"/>
            </a:pPr>
            <a:r>
              <a:rPr lang="en-US" dirty="0"/>
              <a:t>Notification Sub-Type (voice, email, text)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33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2058E-E183-84B1-5CB1-A69B084A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6C1F5-29D3-0890-1CC2-D940B81A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7E5E4B-5479-C529-5CE7-95910ECD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Tracking Delivery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789D15-161F-CE68-B341-7FDE606612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5D660-0581-6C19-F871-5B8F5E27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6356"/>
            <a:ext cx="12192000" cy="5921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1A8730-75E8-6914-241D-2DABA72A0DD2}"/>
              </a:ext>
            </a:extLst>
          </p:cNvPr>
          <p:cNvSpPr txBox="1"/>
          <p:nvPr/>
        </p:nvSpPr>
        <p:spPr>
          <a:xfrm>
            <a:off x="1717288" y="4427619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Search by Email, Phone #, or Barcode</a:t>
            </a:r>
          </a:p>
          <a:p>
            <a:pPr marL="342900" indent="-342900">
              <a:buAutoNum type="arabicPeriod"/>
            </a:pPr>
            <a:r>
              <a:rPr lang="en-US" dirty="0"/>
              <a:t>Search terms</a:t>
            </a:r>
          </a:p>
          <a:p>
            <a:pPr marL="342900" indent="-342900">
              <a:buAutoNum type="arabicPeriod"/>
            </a:pPr>
            <a:r>
              <a:rPr lang="en-US" dirty="0"/>
              <a:t>Notification Type (hold, courtesy, overdue)</a:t>
            </a:r>
          </a:p>
          <a:p>
            <a:pPr marL="342900" indent="-342900">
              <a:buAutoNum type="arabicPeriod"/>
            </a:pPr>
            <a:r>
              <a:rPr lang="en-US" dirty="0"/>
              <a:t>Time span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52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6935A4-1BC0-FFC9-AB6D-4F78C4BD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MessageBee </a:t>
            </a:r>
            <a:r>
              <a:rPr lang="en-US" dirty="0"/>
              <a:t>text messaging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067CF7-7FFA-4DB6-9251-6D64ABDD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2811"/>
            <a:ext cx="5157787" cy="823912"/>
          </a:xfrm>
        </p:spPr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33782A-AF6D-B407-ED70-5D53CD83C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36723"/>
            <a:ext cx="5157787" cy="3684588"/>
          </a:xfrm>
        </p:spPr>
        <p:txBody>
          <a:bodyPr/>
          <a:lstStyle/>
          <a:p>
            <a:r>
              <a:rPr lang="en-US" dirty="0"/>
              <a:t>Libraries receive daily email from SirsiDynix with Excel attachment (contains barcode and phone number of patrons)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E1BD2F-C7DD-A4BF-0EEE-A9BF711A2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2811"/>
            <a:ext cx="5183188" cy="823912"/>
          </a:xfrm>
        </p:spPr>
        <p:txBody>
          <a:bodyPr/>
          <a:lstStyle/>
          <a:p>
            <a:r>
              <a:rPr lang="en-US" dirty="0"/>
              <a:t>MessageBee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AE2331E-4E4C-E054-EEBF-669C3AEDD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6723"/>
            <a:ext cx="5183188" cy="3684588"/>
          </a:xfrm>
        </p:spPr>
        <p:txBody>
          <a:bodyPr/>
          <a:lstStyle/>
          <a:p>
            <a:r>
              <a:rPr lang="en-US" dirty="0"/>
              <a:t>Reported within </a:t>
            </a:r>
            <a:r>
              <a:rPr lang="en-US" dirty="0" err="1"/>
              <a:t>MessageBee</a:t>
            </a:r>
            <a:r>
              <a:rPr lang="en-US" dirty="0"/>
              <a:t> portal</a:t>
            </a:r>
          </a:p>
          <a:p>
            <a:r>
              <a:rPr lang="en-US" dirty="0"/>
              <a:t>Cumulative archive of notifications, searchable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04766-F223-6148-06D2-620752E0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D93E9-F2E3-3BA6-8565-8FE7A761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148AB9-0067-51C6-4A16-AE537DE6261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3354A-C98B-C969-CFB8-C1E296433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43" y="3879017"/>
            <a:ext cx="3605448" cy="2347547"/>
          </a:xfrm>
          <a:prstGeom prst="rect">
            <a:avLst/>
          </a:prstGeom>
        </p:spPr>
      </p:pic>
      <p:pic>
        <p:nvPicPr>
          <p:cNvPr id="13" name="Graphic 12" descr="Comment Like with solid fill">
            <a:extLst>
              <a:ext uri="{FF2B5EF4-FFF2-40B4-BE49-F238E27FC236}">
                <a16:creationId xmlns:a16="http://schemas.microsoft.com/office/drawing/2014/main" id="{0861EEFD-2494-7E37-B524-D165864C4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5815" y="4499517"/>
            <a:ext cx="914400" cy="914400"/>
          </a:xfrm>
          <a:prstGeom prst="rect">
            <a:avLst/>
          </a:prstGeom>
        </p:spPr>
      </p:pic>
      <p:pic>
        <p:nvPicPr>
          <p:cNvPr id="15" name="Graphic 14" descr="Comment Dislike with solid fill">
            <a:extLst>
              <a:ext uri="{FF2B5EF4-FFF2-40B4-BE49-F238E27FC236}">
                <a16:creationId xmlns:a16="http://schemas.microsoft.com/office/drawing/2014/main" id="{75600451-2581-2AA0-3977-73F99F736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1566" y="448641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80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B0B28A5-36D1-380A-1068-D241EE97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Bounced Emails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518E7E-7B19-8297-7DFB-5EDDA455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0371"/>
            <a:ext cx="5157787" cy="823912"/>
          </a:xfrm>
        </p:spPr>
        <p:txBody>
          <a:bodyPr anchor="t">
            <a:normAutofit/>
          </a:bodyPr>
          <a:lstStyle/>
          <a:p>
            <a:r>
              <a:rPr lang="en-US" dirty="0"/>
              <a:t>Current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9CB1361-83D5-D91E-B8DE-3611F661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7406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SWAN staff generate daily reports emailed to libraries to the library’s SWAN email account (called aliased account)</a:t>
            </a:r>
          </a:p>
          <a:p>
            <a:r>
              <a:rPr lang="en-US" dirty="0"/>
              <a:t>SWAN provided instructions to follow at the library</a:t>
            </a:r>
          </a:p>
          <a:p>
            <a:r>
              <a:rPr lang="en-US" dirty="0"/>
              <a:t>Library can take action, or no action, on report list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3DCFE5-AA52-2922-9E1B-F5DC3796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0371"/>
            <a:ext cx="5183188" cy="823912"/>
          </a:xfrm>
        </p:spPr>
        <p:txBody>
          <a:bodyPr anchor="t">
            <a:normAutofit/>
          </a:bodyPr>
          <a:lstStyle/>
          <a:p>
            <a:r>
              <a:rPr lang="en-US" dirty="0"/>
              <a:t>MessageBee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D3B717-7D1D-5B34-1FD2-CC7B93F35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867406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Library staff can log into the own MessageBee portal at any time as assigned duties</a:t>
            </a:r>
          </a:p>
          <a:p>
            <a:r>
              <a:rPr lang="en-US" dirty="0"/>
              <a:t>View the status of emails within a date range</a:t>
            </a:r>
          </a:p>
          <a:p>
            <a:r>
              <a:rPr lang="en-US" dirty="0"/>
              <a:t>Unsuccessful reasons listed</a:t>
            </a:r>
          </a:p>
          <a:p>
            <a:r>
              <a:rPr lang="en-US" dirty="0"/>
              <a:t>Library can take action, or no action, on these unsuccessful notices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50A9E-BEB7-F1E3-A07B-FA229524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E252-4885-1923-9294-0493EACA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AD31C-D30B-4740-1ACC-3473CB22B4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October 4,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32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00BCC5-EE73-2B18-C39F-77C99E68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call notifications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0D717-8F5B-1751-88E4-0BF4B0C70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467F2E-594F-BE73-B1C9-A8CE9F4C64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SWAN has been using MessageBee voice notification since July 2021</a:t>
            </a:r>
          </a:p>
          <a:p>
            <a:r>
              <a:rPr lang="en-US" dirty="0"/>
              <a:t>Single portal SWAN staff use to track usage, generate reports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8E46DC-D7A0-0076-E04F-331A8B832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MessageBee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EFA9B80-8068-545C-7189-37CA5934EC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Goal is to have all library’s voice notifications appear in their library’s MessageBee portal</a:t>
            </a:r>
          </a:p>
          <a:p>
            <a:r>
              <a:rPr lang="en-US" dirty="0"/>
              <a:t>When completed, each SWAN library will see email, text, and phone notices under a single web interface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41276-5C4A-CD7C-64A6-6B1E6F9A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00B67D-22ED-36CE-F7A9-24BF516B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17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E4F210-FCB9-B73B-D055-703836E66D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October 4,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34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887EB8-155B-2D3A-77DB-970AE8D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2376FD-1865-AE6B-885F-834BF742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14B3B-8A07-BEA0-FC36-CC07E145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8B730A5-B881-1D40-6FDD-DB29611D2D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C79F3-07EF-4FE8-D366-234467724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9" y="1204818"/>
            <a:ext cx="12116322" cy="5653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7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36935C5-A5B7-2709-6259-0E5F48F5C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93141"/>
              </p:ext>
            </p:extLst>
          </p:nvPr>
        </p:nvGraphicFramePr>
        <p:xfrm>
          <a:off x="745603" y="1608951"/>
          <a:ext cx="10515600" cy="1121283"/>
        </p:xfrm>
        <a:graphic>
          <a:graphicData uri="http://schemas.openxmlformats.org/drawingml/2006/table">
            <a:tbl>
              <a:tblPr lastRow="1">
                <a:tableStyleId>{073A0DAA-6AF3-43AB-8588-CEC1D06C72B9}</a:tableStyleId>
              </a:tblPr>
              <a:tblGrid>
                <a:gridCol w="8778423">
                  <a:extLst>
                    <a:ext uri="{9D8B030D-6E8A-4147-A177-3AD203B41FA5}">
                      <a16:colId xmlns:a16="http://schemas.microsoft.com/office/drawing/2014/main" val="3748766929"/>
                    </a:ext>
                  </a:extLst>
                </a:gridCol>
                <a:gridCol w="1737177">
                  <a:extLst>
                    <a:ext uri="{9D8B030D-6E8A-4147-A177-3AD203B41FA5}">
                      <a16:colId xmlns:a16="http://schemas.microsoft.com/office/drawing/2014/main" val="29941624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One-time Setup Costs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$     10,000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0776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FY23 Budget Total MessageBee Operating Cost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$     27,257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336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#5860 Notification &amp; Collection Additional Expense for FY23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$     37,257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6520836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72E5FB-8502-A10B-F2FD-C2C643A5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7AA871-E38F-4BB0-5850-7B0C63BD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5CB3C-AB30-DA06-A048-D2C0DCA1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costs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AA6AC9-C46D-A48A-8605-90871C08A8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October 4, 2022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1E7B293-FD77-0B66-D858-78D3CC3BB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18706"/>
              </p:ext>
            </p:extLst>
          </p:nvPr>
        </p:nvGraphicFramePr>
        <p:xfrm>
          <a:off x="838200" y="3715544"/>
          <a:ext cx="10515600" cy="1121283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8778423">
                  <a:extLst>
                    <a:ext uri="{9D8B030D-6E8A-4147-A177-3AD203B41FA5}">
                      <a16:colId xmlns:a16="http://schemas.microsoft.com/office/drawing/2014/main" val="337836260"/>
                    </a:ext>
                  </a:extLst>
                </a:gridCol>
                <a:gridCol w="1737177">
                  <a:extLst>
                    <a:ext uri="{9D8B030D-6E8A-4147-A177-3AD203B41FA5}">
                      <a16:colId xmlns:a16="http://schemas.microsoft.com/office/drawing/2014/main" val="704484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FY24 #5860 MessageBee Expenses (HTML Notices/SMS&amp;Text)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$     76,686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2803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SirsiDynix SMS/Text service subscription cancelled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$  (13,000)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848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MessageBee Additional Annual Costs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$     63,686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5927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2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2A9-E514-41CB-8FB1-1F70EBE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930-0162-4E4F-8F37-5CED659EC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MessageBee</a:t>
            </a: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proposal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Announcements &amp;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5946-1A9D-4A44-AF3C-EFF5886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70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9693D7-7D18-47B5-809D-FAAE449C2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627940"/>
              </p:ext>
            </p:extLst>
          </p:nvPr>
        </p:nvGraphicFramePr>
        <p:xfrm>
          <a:off x="161926" y="1446495"/>
          <a:ext cx="11727401" cy="472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FBB1C-B2BF-40E7-869E-56E82865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ECA7E-6222-4183-8EB1-D6393D50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approval process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F81B9-8B99-8FAB-40E1-4FDDCF126B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4BE095-C5FC-454D-9227-778AED03604E}" type="datetime4">
              <a:rPr lang="en-US" smtClean="0"/>
              <a:t>October 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34C12-E057-E943-4516-5BA52315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18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F64-CAE6-45FC-B560-580FBDCEA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Ted Bodewes, SWAN Board President</a:t>
            </a:r>
          </a:p>
          <a:p>
            <a:r>
              <a:rPr lang="en-US" dirty="0"/>
              <a:t>Thomas Ford Memorial Library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9D62-391E-4BDA-A471-0EDABF75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dirty="0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60817D6-8478-4285-8080-AE0BABA9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for SWAN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249AFD-6570-4762-AD3B-5B8205131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Aaron Skog, SWAN</a:t>
            </a:r>
          </a:p>
          <a:p>
            <a:r>
              <a:rPr lang="en-US" dirty="0"/>
              <a:t>Crystal Vela, SWAN</a:t>
            </a:r>
          </a:p>
          <a:p>
            <a:r>
              <a:rPr lang="en-US" dirty="0"/>
              <a:t>Michael Szarmach, SWAN</a:t>
            </a:r>
          </a:p>
          <a:p>
            <a:r>
              <a:rPr lang="en-US" dirty="0"/>
              <a:t>Rob Klaus, </a:t>
            </a:r>
            <a:r>
              <a:rPr lang="en-US"/>
              <a:t>Unique Management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7727D-61B7-424F-88A6-A2F01737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79DAE-4DBE-4BFD-ACB1-646149303E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October 4,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5652-47FC-418C-B1A8-978A5D2E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89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5CC76-791B-7F5F-2EA3-0E148F0A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25E16E-A877-7C8D-0673-B37AA75DC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 Service provided by Unique</a:t>
            </a:r>
          </a:p>
          <a:p>
            <a:r>
              <a:rPr lang="en-US" dirty="0"/>
              <a:t>SWAN currently uses it for phone notification and is proposing the use for HTML and SMS notices</a:t>
            </a:r>
          </a:p>
          <a:p>
            <a:r>
              <a:rPr lang="en-US" dirty="0"/>
              <a:t>Patron notices would be under “one roof” in MessageBee Portal</a:t>
            </a:r>
          </a:p>
          <a:p>
            <a:r>
              <a:rPr lang="en-US" dirty="0"/>
              <a:t>Approval process (in progress)</a:t>
            </a:r>
          </a:p>
          <a:p>
            <a:pPr lvl="1"/>
            <a:r>
              <a:rPr lang="en-US" dirty="0"/>
              <a:t>If approved, it will be for all SWAN libraries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450116-02D4-3F86-06E3-8CC6DF67E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497806" cy="2439988"/>
          </a:xfrm>
        </p:spPr>
        <p:txBody>
          <a:bodyPr/>
          <a:lstStyle/>
          <a:p>
            <a:r>
              <a:rPr lang="en-US" dirty="0"/>
              <a:t>Proposal for membership vote in December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752F4-6D22-23C2-457E-DC0D08EB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69ADA-FFAA-B256-2378-74ADD251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C04181-7829-FDC3-A26C-2EA13282B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22ABD-29BD-2C65-9562-4BB82262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329693"/>
            <a:ext cx="4960231" cy="565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54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2A9-E514-41CB-8FB1-1F70EBE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Research: What’s out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930-0162-4E4F-8F37-5CED659EC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Waterloo Public Library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Using SD HTML templates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CCS consortia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Brooklyn Public Library (BPL)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5946-1A9D-4A44-AF3C-EFF5886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E4E74C-A1D4-927E-8C30-59512FC94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40065" y="1492864"/>
            <a:ext cx="2409166" cy="159375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DCFB09-3BE2-108F-BE86-B3CB1AB04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91" y="2885373"/>
            <a:ext cx="2380952" cy="1171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82595-4480-E82A-8410-2D4370E84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899" y="3771381"/>
            <a:ext cx="4095238" cy="1352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54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DF3F-A329-99C1-AF14-CA94C5CF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Examples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6FEC7-FD46-9260-5C26-0E26F3AD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B392-06E8-46C7-AD27-56049558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B20AC-B340-B8BA-2B69-EC47D56E5FD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DA978C8-BDA2-F4AF-1656-B324590FD5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57600" y="1285423"/>
            <a:ext cx="5181600" cy="3210181"/>
          </a:xfr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F304B-9913-2B7C-F4B4-A76CF13B4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73" y="1418562"/>
            <a:ext cx="4124908" cy="4020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7C4CAE-4C2E-D78C-9F70-79A610870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632" y="2145671"/>
            <a:ext cx="3182599" cy="4031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25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92B4-575D-877E-BE10-E2956523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6337" cy="1325563"/>
          </a:xfrm>
        </p:spPr>
        <p:txBody>
          <a:bodyPr/>
          <a:lstStyle/>
          <a:p>
            <a:r>
              <a:rPr lang="en-US" dirty="0"/>
              <a:t>Brooklyn PL–  Using Behavioral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2FA9-9315-474E-3E62-707C199A8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8654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Planning prompts</a:t>
            </a:r>
          </a:p>
          <a:p>
            <a:pPr marL="457200" lvl="1" indent="0">
              <a:buNone/>
            </a:pPr>
            <a:r>
              <a:rPr lang="en-US" i="1" dirty="0"/>
              <a:t>Your nearest drop box is at Central Library and you can return books there 24/7! What day this week can you do this?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C53FB-8199-E962-07CC-C10C623D0D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Promote prosocial behavior and positive social norms</a:t>
            </a:r>
          </a:p>
          <a:p>
            <a:pPr marL="457200" lvl="1" indent="0">
              <a:buNone/>
            </a:pPr>
            <a:r>
              <a:rPr lang="en-US" i="1" dirty="0"/>
              <a:t>Please return your books on time so families like yours can enjoy those books next.</a:t>
            </a:r>
            <a:br>
              <a:rPr lang="en-US" i="1" dirty="0"/>
            </a:br>
            <a:r>
              <a:rPr lang="en-US" dirty="0"/>
              <a:t>-or-</a:t>
            </a:r>
            <a:br>
              <a:rPr lang="en-US" i="1" dirty="0"/>
            </a:br>
            <a:r>
              <a:rPr lang="en-US" i="1" dirty="0"/>
              <a:t>90% of patrons at this branch return their books on time.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41D78-6F46-3EC4-0359-83B8C7E4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FF5F-637F-1FB6-52B8-053DFA29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6598F-D4BB-ABDC-AB84-5D3B088FBD7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October 4, 2022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AA406-A7D4-095D-342D-27FFBC853E79}"/>
              </a:ext>
            </a:extLst>
          </p:cNvPr>
          <p:cNvSpPr/>
          <p:nvPr/>
        </p:nvSpPr>
        <p:spPr>
          <a:xfrm>
            <a:off x="838199" y="4014439"/>
            <a:ext cx="5181600" cy="186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adjusting courtesy reminder to 3 days before due date (previously 1 day), promoting positive language, and including book cover images:</a:t>
            </a:r>
            <a:br>
              <a:rPr lang="en-US" dirty="0"/>
            </a:br>
            <a:endParaRPr lang="en-US" dirty="0"/>
          </a:p>
          <a:p>
            <a:pPr algn="ctr"/>
            <a:r>
              <a:rPr lang="en-US" b="1" dirty="0"/>
              <a:t>Timely returns increased by almost 10%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52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E98893-8C2F-020D-DDD7-9B22F947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MessageBee integrates cover artwork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A1B5D-E638-9C2D-5F3C-F91EFAB5B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R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“Before the intervention, about 59 percent of individuals receiving the standard courtesy notice — which were non personalized, with blunt language — returned their book on time.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Behaviorally informed courtesy notices with enhanced information about checked-out items, including the book titles and images of book covers, increased timely return by almost 10 percent.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BPL has made changes to reflect their findings, including a photo of the book jacket on overdue notices, with more engaging outreach and translations in four different languages.”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 Brooklyn Public Library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DF5B-855B-D79A-0864-5C9479EA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CCE0D-F266-A556-C2B2-A624E6F8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B02584-151E-23BD-933A-6C6F812563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7F209-92F6-DE0C-37C6-5A0853781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r="3168" b="3998"/>
          <a:stretch/>
        </p:blipFill>
        <p:spPr>
          <a:xfrm>
            <a:off x="6857999" y="1311440"/>
            <a:ext cx="3746811" cy="5181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3C7847-3E9A-6FEB-81CD-E5F48B9FB310}"/>
              </a:ext>
            </a:extLst>
          </p:cNvPr>
          <p:cNvCxnSpPr>
            <a:cxnSpLocks/>
          </p:cNvCxnSpPr>
          <p:nvPr/>
        </p:nvCxnSpPr>
        <p:spPr>
          <a:xfrm>
            <a:off x="5832088" y="4237463"/>
            <a:ext cx="1605775" cy="0"/>
          </a:xfrm>
          <a:prstGeom prst="straightConnector1">
            <a:avLst/>
          </a:prstGeom>
          <a:ln w="1206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796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3EA7B2-C2EB-07A2-FAFA-F3C02952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</a:t>
            </a:r>
            <a:r>
              <a:rPr lang="en-US"/>
              <a:t>emails notices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7CBB5-8BAC-15E8-4894-629C8D938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8491"/>
            <a:ext cx="5157787" cy="823912"/>
          </a:xfrm>
        </p:spPr>
        <p:txBody>
          <a:bodyPr anchor="t"/>
          <a:lstStyle/>
          <a:p>
            <a:r>
              <a:rPr lang="en-US" dirty="0"/>
              <a:t>Current email notice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CDDC0B-B602-4A76-D315-741B61679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8491"/>
            <a:ext cx="5183188" cy="823912"/>
          </a:xfrm>
        </p:spPr>
        <p:txBody>
          <a:bodyPr anchor="t"/>
          <a:lstStyle/>
          <a:p>
            <a:r>
              <a:rPr lang="en-US" dirty="0"/>
              <a:t>MessageBee email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5154B-4B97-09E8-D878-DC2BBAA2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C4C6-39FD-A07D-7E6F-54AD67C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D5B15-4CBF-FC79-D54B-2F57F5B854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October 4, 2022</a:t>
            </a:fld>
            <a:endParaRPr lang="en-US"/>
          </a:p>
        </p:txBody>
      </p:sp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CD420E-48EB-2370-4FAE-FA49F74F48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7035" y="1939585"/>
            <a:ext cx="4483292" cy="368458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2" name="Content Placeholder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5F06BD-F930-9687-52A8-4A99B081F4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32" y="1939583"/>
            <a:ext cx="1759923" cy="36845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64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6" ma:contentTypeDescription="Create a new document." ma:contentTypeScope="" ma:versionID="63733f954283ed179e420f17767ce573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1a88a393afc10e6ce662d66fd2d45a69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21891D-9B9E-4305-AD6A-40E0D04C9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89855B-151A-4C35-9D9C-A3D647EBE73F}">
  <ds:schemaRefs>
    <ds:schemaRef ds:uri="13f1bf54-b3b9-4f6e-ab24-51a0268d9c4c"/>
    <ds:schemaRef ds:uri="http://www.w3.org/XML/1998/namespace"/>
    <ds:schemaRef ds:uri="6d2841a4-3d51-4a73-8a6d-9ab7925a3ac0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D6DBCB5-0D90-48D3-AA64-7006A1D8C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170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Source Sans Pro</vt:lpstr>
      <vt:lpstr>Source Sans Pro SemiBold</vt:lpstr>
      <vt:lpstr>Times New Roman</vt:lpstr>
      <vt:lpstr>SWAN-PPT-2020</vt:lpstr>
      <vt:lpstr>SWAN Committee of the Whole</vt:lpstr>
      <vt:lpstr>Agenda</vt:lpstr>
      <vt:lpstr>MessageBee for SWAN</vt:lpstr>
      <vt:lpstr>MessageBee</vt:lpstr>
      <vt:lpstr>Research: What’s out there?</vt:lpstr>
      <vt:lpstr>Notice Examples </vt:lpstr>
      <vt:lpstr>Brooklyn PL–  Using Behavioral Science</vt:lpstr>
      <vt:lpstr>MessageBee integrates cover artwork</vt:lpstr>
      <vt:lpstr>MessageBee emails notices</vt:lpstr>
      <vt:lpstr>MessageBee email Notices continued</vt:lpstr>
      <vt:lpstr>MessageBee email Notices continued</vt:lpstr>
      <vt:lpstr>PowerPoint Presentation</vt:lpstr>
      <vt:lpstr>MessageBee Portal</vt:lpstr>
      <vt:lpstr>Tracking Delivery</vt:lpstr>
      <vt:lpstr>MessageBee text messaging</vt:lpstr>
      <vt:lpstr>Bounced Emails</vt:lpstr>
      <vt:lpstr>Voice call notifications</vt:lpstr>
      <vt:lpstr>Project timeline</vt:lpstr>
      <vt:lpstr>Notification costs</vt:lpstr>
      <vt:lpstr>Proposed approval process</vt:lpstr>
      <vt:lpstr>Announcements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Quarterly Meeting</dc:title>
  <dc:creator/>
  <cp:lastModifiedBy/>
  <cp:revision>169</cp:revision>
  <dcterms:created xsi:type="dcterms:W3CDTF">2021-12-03T17:37:01Z</dcterms:created>
  <dcterms:modified xsi:type="dcterms:W3CDTF">2022-10-04T16:58:17Z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ArticulateGUID">
    <vt:lpwstr>D1B39070-BB8C-435E-8538-D63DF5746AC7</vt:lpwstr>
  </property>
  <property fmtid="{D5CDD505-2E9C-101B-9397-08002B2CF9AE}" pid="4" name="ArticulatePath">
    <vt:lpwstr>https://swanlibraries.sharepoint.com/SharedDocs/Administration/Governance/Quarterly/2022/SWAN-2022-Q1-Presentation</vt:lpwstr>
  </property>
  <property fmtid="{D5CDD505-2E9C-101B-9397-08002B2CF9AE}" pid="5" name="MediaServiceImageTags">
    <vt:lpwstr/>
  </property>
</Properties>
</file>