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83" r:id="rId4"/>
  </p:sldMasterIdLst>
  <p:notesMasterIdLst>
    <p:notesMasterId r:id="rId54"/>
  </p:notesMasterIdLst>
  <p:sldIdLst>
    <p:sldId id="256" r:id="rId5"/>
    <p:sldId id="470" r:id="rId6"/>
    <p:sldId id="3047" r:id="rId7"/>
    <p:sldId id="2703" r:id="rId8"/>
    <p:sldId id="3035" r:id="rId9"/>
    <p:sldId id="3034" r:id="rId10"/>
    <p:sldId id="3036" r:id="rId11"/>
    <p:sldId id="3037" r:id="rId12"/>
    <p:sldId id="3038" r:id="rId13"/>
    <p:sldId id="3049" r:id="rId14"/>
    <p:sldId id="3039" r:id="rId15"/>
    <p:sldId id="3040" r:id="rId16"/>
    <p:sldId id="3041" r:id="rId17"/>
    <p:sldId id="3042" r:id="rId18"/>
    <p:sldId id="3043" r:id="rId19"/>
    <p:sldId id="3044" r:id="rId20"/>
    <p:sldId id="3045" r:id="rId21"/>
    <p:sldId id="3046" r:id="rId22"/>
    <p:sldId id="2890" r:id="rId23"/>
    <p:sldId id="2897" r:id="rId24"/>
    <p:sldId id="2891" r:id="rId25"/>
    <p:sldId id="3078" r:id="rId26"/>
    <p:sldId id="2898" r:id="rId27"/>
    <p:sldId id="3048" r:id="rId28"/>
    <p:sldId id="2892" r:id="rId29"/>
    <p:sldId id="2899" r:id="rId30"/>
    <p:sldId id="2876" r:id="rId31"/>
    <p:sldId id="3063" r:id="rId32"/>
    <p:sldId id="3064" r:id="rId33"/>
    <p:sldId id="3068" r:id="rId34"/>
    <p:sldId id="3069" r:id="rId35"/>
    <p:sldId id="3070" r:id="rId36"/>
    <p:sldId id="3071" r:id="rId37"/>
    <p:sldId id="3072" r:id="rId38"/>
    <p:sldId id="3073" r:id="rId39"/>
    <p:sldId id="3065" r:id="rId40"/>
    <p:sldId id="3076" r:id="rId41"/>
    <p:sldId id="3077" r:id="rId42"/>
    <p:sldId id="3066" r:id="rId43"/>
    <p:sldId id="3074" r:id="rId44"/>
    <p:sldId id="3075" r:id="rId45"/>
    <p:sldId id="2879" r:id="rId46"/>
    <p:sldId id="2887" r:id="rId47"/>
    <p:sldId id="2888" r:id="rId48"/>
    <p:sldId id="2893" r:id="rId49"/>
    <p:sldId id="2894" r:id="rId50"/>
    <p:sldId id="2895" r:id="rId51"/>
    <p:sldId id="2896" r:id="rId52"/>
    <p:sldId id="270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1DCF3DE-72A3-4C80-9CCE-D6A154286148}">
          <p14:sldIdLst>
            <p14:sldId id="256"/>
            <p14:sldId id="470"/>
          </p14:sldIdLst>
        </p14:section>
        <p14:section name="MessageBee - COW" id="{2E5B2C46-9B0A-48E1-B7B3-6631FD611B11}">
          <p14:sldIdLst>
            <p14:sldId id="3047"/>
            <p14:sldId id="2703"/>
            <p14:sldId id="3035"/>
            <p14:sldId id="3034"/>
            <p14:sldId id="3036"/>
            <p14:sldId id="3037"/>
            <p14:sldId id="3038"/>
            <p14:sldId id="3049"/>
            <p14:sldId id="3039"/>
            <p14:sldId id="3040"/>
            <p14:sldId id="3041"/>
            <p14:sldId id="3042"/>
            <p14:sldId id="3043"/>
            <p14:sldId id="3044"/>
            <p14:sldId id="3045"/>
            <p14:sldId id="3046"/>
          </p14:sldIdLst>
        </p14:section>
        <p14:section name="Amend FY23 budget" id="{5AA16D19-9424-42CF-9314-B1961DB545B8}">
          <p14:sldIdLst>
            <p14:sldId id="2890"/>
            <p14:sldId id="2897"/>
          </p14:sldIdLst>
        </p14:section>
        <p14:section name="Addison" id="{96581766-2EB8-49DF-8EFD-1F1074F91EF0}">
          <p14:sldIdLst>
            <p14:sldId id="2891"/>
            <p14:sldId id="3078"/>
            <p14:sldId id="2898"/>
            <p14:sldId id="3048"/>
          </p14:sldIdLst>
        </p14:section>
        <p14:section name="FY24 Budget" id="{6AF1FD21-932D-45DD-B24A-8B78E2B3937A}">
          <p14:sldIdLst>
            <p14:sldId id="2892"/>
            <p14:sldId id="2899"/>
          </p14:sldIdLst>
        </p14:section>
        <p14:section name="GIS maps" id="{ED466AA4-281C-4394-A005-FDB8819B0370}">
          <p14:sldIdLst>
            <p14:sldId id="2876"/>
            <p14:sldId id="3063"/>
            <p14:sldId id="3064"/>
            <p14:sldId id="3068"/>
            <p14:sldId id="3069"/>
            <p14:sldId id="3070"/>
            <p14:sldId id="3071"/>
            <p14:sldId id="3072"/>
            <p14:sldId id="3073"/>
            <p14:sldId id="3065"/>
            <p14:sldId id="3076"/>
            <p14:sldId id="3077"/>
            <p14:sldId id="3066"/>
            <p14:sldId id="3074"/>
            <p14:sldId id="3075"/>
            <p14:sldId id="2879"/>
            <p14:sldId id="2887"/>
            <p14:sldId id="2888"/>
          </p14:sldIdLst>
        </p14:section>
        <p14:section name="Aspen &amp; Holds" id="{ABF3430C-871D-40B0-9BB3-07C04666D20B}">
          <p14:sldIdLst>
            <p14:sldId id="2893"/>
            <p14:sldId id="2894"/>
            <p14:sldId id="2895"/>
            <p14:sldId id="2896"/>
          </p14:sldIdLst>
        </p14:section>
        <p14:section name="End" id="{A9A3321D-5B1D-4247-A264-F1F28D2A36BA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8E"/>
    <a:srgbClr val="D0DDDF"/>
    <a:srgbClr val="AD1457"/>
    <a:srgbClr val="F9C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9C9EC-1863-4A4C-B7AA-666B30D6CC49}" v="13" dt="2023-02-14T16:32:31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1" autoAdjust="0"/>
    <p:restoredTop sz="78329" autoAdjust="0"/>
  </p:normalViewPr>
  <p:slideViewPr>
    <p:cSldViewPr snapToGrid="0">
      <p:cViewPr varScale="1">
        <p:scale>
          <a:sx n="83" d="100"/>
          <a:sy n="83" d="100"/>
        </p:scale>
        <p:origin x="13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94773-82A6-414C-934D-A8A8C8522883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</dgm:pt>
    <dgm:pt modelId="{2AD15A2D-3914-4538-9400-E2C8EAC5929D}">
      <dgm:prSet phldrT="[Text]"/>
      <dgm:spPr/>
      <dgm:t>
        <a:bodyPr/>
        <a:lstStyle/>
        <a:p>
          <a:r>
            <a:rPr lang="en-US" dirty="0"/>
            <a:t>Presentation to Board</a:t>
          </a:r>
        </a:p>
      </dgm:t>
    </dgm:pt>
    <dgm:pt modelId="{637B8E18-25A3-4292-BFAD-34AAF4694F3D}" type="parTrans" cxnId="{C235CEC3-3C8F-40A7-9CA0-AA6138D777F4}">
      <dgm:prSet/>
      <dgm:spPr/>
      <dgm:t>
        <a:bodyPr/>
        <a:lstStyle/>
        <a:p>
          <a:endParaRPr lang="en-US"/>
        </a:p>
      </dgm:t>
    </dgm:pt>
    <dgm:pt modelId="{5A65F83D-9503-492C-A444-508D04C23766}" type="sibTrans" cxnId="{C235CEC3-3C8F-40A7-9CA0-AA6138D777F4}">
      <dgm:prSet/>
      <dgm:spPr/>
      <dgm:t>
        <a:bodyPr/>
        <a:lstStyle/>
        <a:p>
          <a:endParaRPr lang="en-US"/>
        </a:p>
      </dgm:t>
    </dgm:pt>
    <dgm:pt modelId="{3FF1C192-77D2-4565-B95C-A3CF60D632F2}">
      <dgm:prSet phldrT="[Text]"/>
      <dgm:spPr/>
      <dgm:t>
        <a:bodyPr/>
        <a:lstStyle/>
        <a:p>
          <a:r>
            <a:rPr lang="en-US" dirty="0"/>
            <a:t>SWAN Quarterly Presentation to Membership</a:t>
          </a:r>
        </a:p>
      </dgm:t>
    </dgm:pt>
    <dgm:pt modelId="{54761CC2-DBF9-4F16-A329-BEBE65103E56}" type="parTrans" cxnId="{781FE7DA-C9D3-4377-804A-B24EF2C69AF6}">
      <dgm:prSet/>
      <dgm:spPr/>
      <dgm:t>
        <a:bodyPr/>
        <a:lstStyle/>
        <a:p>
          <a:endParaRPr lang="en-US"/>
        </a:p>
      </dgm:t>
    </dgm:pt>
    <dgm:pt modelId="{62809CEF-FFD5-4256-9BD6-B021C4C80AF5}" type="sibTrans" cxnId="{781FE7DA-C9D3-4377-804A-B24EF2C69AF6}">
      <dgm:prSet/>
      <dgm:spPr/>
      <dgm:t>
        <a:bodyPr/>
        <a:lstStyle/>
        <a:p>
          <a:endParaRPr lang="en-US"/>
        </a:p>
      </dgm:t>
    </dgm:pt>
    <dgm:pt modelId="{01152A44-6244-4949-A7B8-52AAA3751801}">
      <dgm:prSet phldrT="[Text]"/>
      <dgm:spPr/>
      <dgm:t>
        <a:bodyPr/>
        <a:lstStyle/>
        <a:p>
          <a:r>
            <a:rPr lang="en-US" dirty="0"/>
            <a:t>Vote at SWAN Quarterly</a:t>
          </a:r>
        </a:p>
      </dgm:t>
    </dgm:pt>
    <dgm:pt modelId="{4E4DD65C-33D3-42D1-87A8-8379F3D16628}" type="parTrans" cxnId="{9601C1F2-4E1F-481E-9F75-1FD3F02CD414}">
      <dgm:prSet/>
      <dgm:spPr/>
      <dgm:t>
        <a:bodyPr/>
        <a:lstStyle/>
        <a:p>
          <a:endParaRPr lang="en-US"/>
        </a:p>
      </dgm:t>
    </dgm:pt>
    <dgm:pt modelId="{7C43B8AD-6338-48D1-BB15-E618F0D5CB99}" type="sibTrans" cxnId="{9601C1F2-4E1F-481E-9F75-1FD3F02CD414}">
      <dgm:prSet/>
      <dgm:spPr/>
      <dgm:t>
        <a:bodyPr/>
        <a:lstStyle/>
        <a:p>
          <a:endParaRPr lang="en-US"/>
        </a:p>
      </dgm:t>
    </dgm:pt>
    <dgm:pt modelId="{2ACE75C5-1CC5-4C20-978C-3265D3A9874D}">
      <dgm:prSet phldrT="[Text]"/>
      <dgm:spPr/>
      <dgm:t>
        <a:bodyPr/>
        <a:lstStyle/>
        <a:p>
          <a:r>
            <a:rPr lang="en-US" dirty="0"/>
            <a:t>July 2022</a:t>
          </a:r>
        </a:p>
      </dgm:t>
    </dgm:pt>
    <dgm:pt modelId="{CC88D14E-F983-4654-A26C-020651CD0287}" type="parTrans" cxnId="{2EB3EB4C-CC32-4593-BC1F-4ACBBDB87F17}">
      <dgm:prSet/>
      <dgm:spPr/>
      <dgm:t>
        <a:bodyPr/>
        <a:lstStyle/>
        <a:p>
          <a:endParaRPr lang="en-US"/>
        </a:p>
      </dgm:t>
    </dgm:pt>
    <dgm:pt modelId="{E3ACA679-7EB2-49B5-8BCB-E606DBB015A8}" type="sibTrans" cxnId="{2EB3EB4C-CC32-4593-BC1F-4ACBBDB87F17}">
      <dgm:prSet/>
      <dgm:spPr/>
      <dgm:t>
        <a:bodyPr/>
        <a:lstStyle/>
        <a:p>
          <a:endParaRPr lang="en-US"/>
        </a:p>
      </dgm:t>
    </dgm:pt>
    <dgm:pt modelId="{D949F944-62A4-45AB-B2ED-03E29832B4AA}">
      <dgm:prSet phldrT="[Text]"/>
      <dgm:spPr/>
      <dgm:t>
        <a:bodyPr/>
        <a:lstStyle/>
        <a:p>
          <a:r>
            <a:rPr lang="en-US" dirty="0"/>
            <a:t>September 1, 2022</a:t>
          </a:r>
        </a:p>
      </dgm:t>
    </dgm:pt>
    <dgm:pt modelId="{25651B11-96FD-4D88-B73F-9C3C8CA539EC}" type="parTrans" cxnId="{79CC49D4-4B64-4704-B3FD-629AF2480FBD}">
      <dgm:prSet/>
      <dgm:spPr/>
      <dgm:t>
        <a:bodyPr/>
        <a:lstStyle/>
        <a:p>
          <a:endParaRPr lang="en-US"/>
        </a:p>
      </dgm:t>
    </dgm:pt>
    <dgm:pt modelId="{A05F9989-662C-47EB-B8D6-303294CD23BE}" type="sibTrans" cxnId="{79CC49D4-4B64-4704-B3FD-629AF2480FBD}">
      <dgm:prSet/>
      <dgm:spPr/>
      <dgm:t>
        <a:bodyPr/>
        <a:lstStyle/>
        <a:p>
          <a:endParaRPr lang="en-US"/>
        </a:p>
      </dgm:t>
    </dgm:pt>
    <dgm:pt modelId="{CE1EDF96-371D-4688-9523-F8244751A9CD}">
      <dgm:prSet phldrT="[Text]"/>
      <dgm:spPr/>
      <dgm:t>
        <a:bodyPr/>
        <a:lstStyle/>
        <a:p>
          <a:r>
            <a:rPr lang="en-US" dirty="0"/>
            <a:t>December 1, 2022</a:t>
          </a:r>
        </a:p>
      </dgm:t>
    </dgm:pt>
    <dgm:pt modelId="{3DA8E2E3-EAFF-4C9D-B783-616D32B50CFB}" type="parTrans" cxnId="{B21A14B9-660A-472A-A78A-1D9BCFA19A9D}">
      <dgm:prSet/>
      <dgm:spPr/>
      <dgm:t>
        <a:bodyPr/>
        <a:lstStyle/>
        <a:p>
          <a:endParaRPr lang="en-US"/>
        </a:p>
      </dgm:t>
    </dgm:pt>
    <dgm:pt modelId="{5BCF577E-30F9-4FB5-960C-F2EF06332C05}" type="sibTrans" cxnId="{B21A14B9-660A-472A-A78A-1D9BCFA19A9D}">
      <dgm:prSet/>
      <dgm:spPr/>
      <dgm:t>
        <a:bodyPr/>
        <a:lstStyle/>
        <a:p>
          <a:endParaRPr lang="en-US"/>
        </a:p>
      </dgm:t>
    </dgm:pt>
    <dgm:pt modelId="{747D731F-9268-4CAD-9CC0-70A238D48064}">
      <dgm:prSet phldrT="[Text]"/>
      <dgm:spPr/>
      <dgm:t>
        <a:bodyPr/>
        <a:lstStyle/>
        <a:p>
          <a:r>
            <a:rPr lang="en-US" dirty="0"/>
            <a:t>COW meeting &amp; Presentation</a:t>
          </a:r>
        </a:p>
      </dgm:t>
    </dgm:pt>
    <dgm:pt modelId="{40E2020C-E0F4-403D-9A40-4E710400494A}" type="parTrans" cxnId="{29E926BF-7901-44AD-AB5C-5400FE0C7B94}">
      <dgm:prSet/>
      <dgm:spPr/>
      <dgm:t>
        <a:bodyPr/>
        <a:lstStyle/>
        <a:p>
          <a:endParaRPr lang="en-US"/>
        </a:p>
      </dgm:t>
    </dgm:pt>
    <dgm:pt modelId="{F9786769-CC96-4708-91FB-C3DB1D2321CA}" type="sibTrans" cxnId="{29E926BF-7901-44AD-AB5C-5400FE0C7B94}">
      <dgm:prSet/>
      <dgm:spPr/>
      <dgm:t>
        <a:bodyPr/>
        <a:lstStyle/>
        <a:p>
          <a:endParaRPr lang="en-US"/>
        </a:p>
      </dgm:t>
    </dgm:pt>
    <dgm:pt modelId="{6DB5FE42-106A-481E-B4AB-8BC3A5E0B444}">
      <dgm:prSet phldrT="[Text]"/>
      <dgm:spPr/>
      <dgm:t>
        <a:bodyPr/>
        <a:lstStyle/>
        <a:p>
          <a:r>
            <a:rPr lang="en-US" dirty="0"/>
            <a:t>October 4, 2022</a:t>
          </a:r>
        </a:p>
      </dgm:t>
    </dgm:pt>
    <dgm:pt modelId="{502E1027-A100-4A36-A19E-4C9BCA5C0273}" type="parTrans" cxnId="{9C422651-1BCC-4133-B85A-5193F87DE524}">
      <dgm:prSet/>
      <dgm:spPr/>
      <dgm:t>
        <a:bodyPr/>
        <a:lstStyle/>
        <a:p>
          <a:endParaRPr lang="en-US"/>
        </a:p>
      </dgm:t>
    </dgm:pt>
    <dgm:pt modelId="{A864D596-45DE-42FE-8BF1-5DA41CF960F6}" type="sibTrans" cxnId="{9C422651-1BCC-4133-B85A-5193F87DE524}">
      <dgm:prSet/>
      <dgm:spPr/>
      <dgm:t>
        <a:bodyPr/>
        <a:lstStyle/>
        <a:p>
          <a:endParaRPr lang="en-US"/>
        </a:p>
      </dgm:t>
    </dgm:pt>
    <dgm:pt modelId="{29CF285C-C2A3-42B9-ACBC-44E485AF0CDF}" type="pres">
      <dgm:prSet presAssocID="{84B94773-82A6-414C-934D-A8A8C8522883}" presName="Name0" presStyleCnt="0">
        <dgm:presLayoutVars>
          <dgm:dir/>
          <dgm:resizeHandles val="exact"/>
        </dgm:presLayoutVars>
      </dgm:prSet>
      <dgm:spPr/>
    </dgm:pt>
    <dgm:pt modelId="{DC1578E5-B534-4E65-9163-C0CDF3E90CB5}" type="pres">
      <dgm:prSet presAssocID="{84B94773-82A6-414C-934D-A8A8C8522883}" presName="arrow" presStyleLbl="bgShp" presStyleIdx="0" presStyleCnt="1" custLinFactNeighborX="-757" custLinFactNeighborY="2798"/>
      <dgm:spPr/>
    </dgm:pt>
    <dgm:pt modelId="{09AB2472-9A25-4371-A497-9841FE55473D}" type="pres">
      <dgm:prSet presAssocID="{84B94773-82A6-414C-934D-A8A8C8522883}" presName="points" presStyleCnt="0"/>
      <dgm:spPr/>
    </dgm:pt>
    <dgm:pt modelId="{BB493E0C-A625-4B36-A57E-0A79D17C4B9F}" type="pres">
      <dgm:prSet presAssocID="{2AD15A2D-3914-4538-9400-E2C8EAC5929D}" presName="compositeA" presStyleCnt="0"/>
      <dgm:spPr/>
    </dgm:pt>
    <dgm:pt modelId="{301EE860-FCB4-44B4-9729-7062F5272819}" type="pres">
      <dgm:prSet presAssocID="{2AD15A2D-3914-4538-9400-E2C8EAC5929D}" presName="textA" presStyleLbl="revTx" presStyleIdx="0" presStyleCnt="4">
        <dgm:presLayoutVars>
          <dgm:bulletEnabled val="1"/>
        </dgm:presLayoutVars>
      </dgm:prSet>
      <dgm:spPr/>
    </dgm:pt>
    <dgm:pt modelId="{BE2CCD38-4564-414E-BC8B-B8F38718523B}" type="pres">
      <dgm:prSet presAssocID="{2AD15A2D-3914-4538-9400-E2C8EAC5929D}" presName="circleA" presStyleLbl="node1" presStyleIdx="0" presStyleCnt="4"/>
      <dgm:spPr/>
    </dgm:pt>
    <dgm:pt modelId="{632CEAB5-027A-4086-9F3A-B0AB4131B899}" type="pres">
      <dgm:prSet presAssocID="{2AD15A2D-3914-4538-9400-E2C8EAC5929D}" presName="spaceA" presStyleCnt="0"/>
      <dgm:spPr/>
    </dgm:pt>
    <dgm:pt modelId="{B6C1F35C-4D9C-4B96-B8F4-6FB3360F90B0}" type="pres">
      <dgm:prSet presAssocID="{5A65F83D-9503-492C-A444-508D04C23766}" presName="space" presStyleCnt="0"/>
      <dgm:spPr/>
    </dgm:pt>
    <dgm:pt modelId="{1BBA6E62-8051-498D-9210-035DEC740AFD}" type="pres">
      <dgm:prSet presAssocID="{3FF1C192-77D2-4565-B95C-A3CF60D632F2}" presName="compositeB" presStyleCnt="0"/>
      <dgm:spPr/>
    </dgm:pt>
    <dgm:pt modelId="{71103F70-5052-437C-B1B7-3C0AB2743F9A}" type="pres">
      <dgm:prSet presAssocID="{3FF1C192-77D2-4565-B95C-A3CF60D632F2}" presName="textB" presStyleLbl="revTx" presStyleIdx="1" presStyleCnt="4">
        <dgm:presLayoutVars>
          <dgm:bulletEnabled val="1"/>
        </dgm:presLayoutVars>
      </dgm:prSet>
      <dgm:spPr/>
    </dgm:pt>
    <dgm:pt modelId="{553F9F92-2AF7-46D7-BB3D-48BEADDE082D}" type="pres">
      <dgm:prSet presAssocID="{3FF1C192-77D2-4565-B95C-A3CF60D632F2}" presName="circleB" presStyleLbl="node1" presStyleIdx="1" presStyleCnt="4"/>
      <dgm:spPr/>
    </dgm:pt>
    <dgm:pt modelId="{5577715B-4F74-4CBC-93F6-E357C6764FCD}" type="pres">
      <dgm:prSet presAssocID="{3FF1C192-77D2-4565-B95C-A3CF60D632F2}" presName="spaceB" presStyleCnt="0"/>
      <dgm:spPr/>
    </dgm:pt>
    <dgm:pt modelId="{28EA34CB-622C-4271-83BC-8055B78280A0}" type="pres">
      <dgm:prSet presAssocID="{62809CEF-FFD5-4256-9BD6-B021C4C80AF5}" presName="space" presStyleCnt="0"/>
      <dgm:spPr/>
    </dgm:pt>
    <dgm:pt modelId="{AE5639D1-B4F4-4E72-BA70-DA8CE8661774}" type="pres">
      <dgm:prSet presAssocID="{747D731F-9268-4CAD-9CC0-70A238D48064}" presName="compositeA" presStyleCnt="0"/>
      <dgm:spPr/>
    </dgm:pt>
    <dgm:pt modelId="{711D9AB5-BE59-4E7E-9C49-AC0766D856C2}" type="pres">
      <dgm:prSet presAssocID="{747D731F-9268-4CAD-9CC0-70A238D48064}" presName="textA" presStyleLbl="revTx" presStyleIdx="2" presStyleCnt="4">
        <dgm:presLayoutVars>
          <dgm:bulletEnabled val="1"/>
        </dgm:presLayoutVars>
      </dgm:prSet>
      <dgm:spPr/>
    </dgm:pt>
    <dgm:pt modelId="{DEF8B295-C1CC-4A90-B705-5AA8C93CDED9}" type="pres">
      <dgm:prSet presAssocID="{747D731F-9268-4CAD-9CC0-70A238D48064}" presName="circleA" presStyleLbl="node1" presStyleIdx="2" presStyleCnt="4"/>
      <dgm:spPr/>
    </dgm:pt>
    <dgm:pt modelId="{D786A69D-0FEC-401F-9673-1A4FB971F102}" type="pres">
      <dgm:prSet presAssocID="{747D731F-9268-4CAD-9CC0-70A238D48064}" presName="spaceA" presStyleCnt="0"/>
      <dgm:spPr/>
    </dgm:pt>
    <dgm:pt modelId="{0AB07C49-FD20-48D6-85E5-A7A602BA4CAA}" type="pres">
      <dgm:prSet presAssocID="{F9786769-CC96-4708-91FB-C3DB1D2321CA}" presName="space" presStyleCnt="0"/>
      <dgm:spPr/>
    </dgm:pt>
    <dgm:pt modelId="{6825717A-6A31-4666-96A0-80B6AEEB1C70}" type="pres">
      <dgm:prSet presAssocID="{01152A44-6244-4949-A7B8-52AAA3751801}" presName="compositeB" presStyleCnt="0"/>
      <dgm:spPr/>
    </dgm:pt>
    <dgm:pt modelId="{263B938D-BFEF-4D07-8FF1-C371802F9847}" type="pres">
      <dgm:prSet presAssocID="{01152A44-6244-4949-A7B8-52AAA3751801}" presName="textB" presStyleLbl="revTx" presStyleIdx="3" presStyleCnt="4">
        <dgm:presLayoutVars>
          <dgm:bulletEnabled val="1"/>
        </dgm:presLayoutVars>
      </dgm:prSet>
      <dgm:spPr/>
    </dgm:pt>
    <dgm:pt modelId="{109B327E-BE50-4D3D-B7AA-C12D5B455CEA}" type="pres">
      <dgm:prSet presAssocID="{01152A44-6244-4949-A7B8-52AAA3751801}" presName="circleB" presStyleLbl="node1" presStyleIdx="3" presStyleCnt="4"/>
      <dgm:spPr/>
    </dgm:pt>
    <dgm:pt modelId="{3BC6E95E-0CC5-42C0-B635-24FCE2BC89AF}" type="pres">
      <dgm:prSet presAssocID="{01152A44-6244-4949-A7B8-52AAA3751801}" presName="spaceB" presStyleCnt="0"/>
      <dgm:spPr/>
    </dgm:pt>
  </dgm:ptLst>
  <dgm:cxnLst>
    <dgm:cxn modelId="{C7A36A0D-D3AD-4263-B947-3DD85491375B}" type="presOf" srcId="{747D731F-9268-4CAD-9CC0-70A238D48064}" destId="{711D9AB5-BE59-4E7E-9C49-AC0766D856C2}" srcOrd="0" destOrd="0" presId="urn:microsoft.com/office/officeart/2005/8/layout/hProcess11"/>
    <dgm:cxn modelId="{4300FD10-A5A8-4821-988B-71CE11623F10}" type="presOf" srcId="{2ACE75C5-1CC5-4C20-978C-3265D3A9874D}" destId="{301EE860-FCB4-44B4-9729-7062F5272819}" srcOrd="0" destOrd="1" presId="urn:microsoft.com/office/officeart/2005/8/layout/hProcess11"/>
    <dgm:cxn modelId="{259A7B17-9133-427E-A7DF-2C7DAAAD4A39}" type="presOf" srcId="{CE1EDF96-371D-4688-9523-F8244751A9CD}" destId="{263B938D-BFEF-4D07-8FF1-C371802F9847}" srcOrd="0" destOrd="1" presId="urn:microsoft.com/office/officeart/2005/8/layout/hProcess11"/>
    <dgm:cxn modelId="{84B0E12B-330E-49D1-8030-4C0B93C54213}" type="presOf" srcId="{2AD15A2D-3914-4538-9400-E2C8EAC5929D}" destId="{301EE860-FCB4-44B4-9729-7062F5272819}" srcOrd="0" destOrd="0" presId="urn:microsoft.com/office/officeart/2005/8/layout/hProcess11"/>
    <dgm:cxn modelId="{81D74249-0836-47B9-8DEA-333B0D5F31E9}" type="presOf" srcId="{84B94773-82A6-414C-934D-A8A8C8522883}" destId="{29CF285C-C2A3-42B9-ACBC-44E485AF0CDF}" srcOrd="0" destOrd="0" presId="urn:microsoft.com/office/officeart/2005/8/layout/hProcess11"/>
    <dgm:cxn modelId="{2EB3EB4C-CC32-4593-BC1F-4ACBBDB87F17}" srcId="{2AD15A2D-3914-4538-9400-E2C8EAC5929D}" destId="{2ACE75C5-1CC5-4C20-978C-3265D3A9874D}" srcOrd="0" destOrd="0" parTransId="{CC88D14E-F983-4654-A26C-020651CD0287}" sibTransId="{E3ACA679-7EB2-49B5-8BCB-E606DBB015A8}"/>
    <dgm:cxn modelId="{9C422651-1BCC-4133-B85A-5193F87DE524}" srcId="{747D731F-9268-4CAD-9CC0-70A238D48064}" destId="{6DB5FE42-106A-481E-B4AB-8BC3A5E0B444}" srcOrd="0" destOrd="0" parTransId="{502E1027-A100-4A36-A19E-4C9BCA5C0273}" sibTransId="{A864D596-45DE-42FE-8BF1-5DA41CF960F6}"/>
    <dgm:cxn modelId="{03600DA0-3D16-4974-AE18-D626BEEAB52E}" type="presOf" srcId="{6DB5FE42-106A-481E-B4AB-8BC3A5E0B444}" destId="{711D9AB5-BE59-4E7E-9C49-AC0766D856C2}" srcOrd="0" destOrd="1" presId="urn:microsoft.com/office/officeart/2005/8/layout/hProcess11"/>
    <dgm:cxn modelId="{B21A14B9-660A-472A-A78A-1D9BCFA19A9D}" srcId="{01152A44-6244-4949-A7B8-52AAA3751801}" destId="{CE1EDF96-371D-4688-9523-F8244751A9CD}" srcOrd="0" destOrd="0" parTransId="{3DA8E2E3-EAFF-4C9D-B783-616D32B50CFB}" sibTransId="{5BCF577E-30F9-4FB5-960C-F2EF06332C05}"/>
    <dgm:cxn modelId="{29E926BF-7901-44AD-AB5C-5400FE0C7B94}" srcId="{84B94773-82A6-414C-934D-A8A8C8522883}" destId="{747D731F-9268-4CAD-9CC0-70A238D48064}" srcOrd="2" destOrd="0" parTransId="{40E2020C-E0F4-403D-9A40-4E710400494A}" sibTransId="{F9786769-CC96-4708-91FB-C3DB1D2321CA}"/>
    <dgm:cxn modelId="{C235CEC3-3C8F-40A7-9CA0-AA6138D777F4}" srcId="{84B94773-82A6-414C-934D-A8A8C8522883}" destId="{2AD15A2D-3914-4538-9400-E2C8EAC5929D}" srcOrd="0" destOrd="0" parTransId="{637B8E18-25A3-4292-BFAD-34AAF4694F3D}" sibTransId="{5A65F83D-9503-492C-A444-508D04C23766}"/>
    <dgm:cxn modelId="{79CC49D4-4B64-4704-B3FD-629AF2480FBD}" srcId="{3FF1C192-77D2-4565-B95C-A3CF60D632F2}" destId="{D949F944-62A4-45AB-B2ED-03E29832B4AA}" srcOrd="0" destOrd="0" parTransId="{25651B11-96FD-4D88-B73F-9C3C8CA539EC}" sibTransId="{A05F9989-662C-47EB-B8D6-303294CD23BE}"/>
    <dgm:cxn modelId="{781FE7DA-C9D3-4377-804A-B24EF2C69AF6}" srcId="{84B94773-82A6-414C-934D-A8A8C8522883}" destId="{3FF1C192-77D2-4565-B95C-A3CF60D632F2}" srcOrd="1" destOrd="0" parTransId="{54761CC2-DBF9-4F16-A329-BEBE65103E56}" sibTransId="{62809CEF-FFD5-4256-9BD6-B021C4C80AF5}"/>
    <dgm:cxn modelId="{EAC524DE-C47C-41B9-B4D2-9041EFE0FBD0}" type="presOf" srcId="{01152A44-6244-4949-A7B8-52AAA3751801}" destId="{263B938D-BFEF-4D07-8FF1-C371802F9847}" srcOrd="0" destOrd="0" presId="urn:microsoft.com/office/officeart/2005/8/layout/hProcess11"/>
    <dgm:cxn modelId="{E5DADDE9-B9F4-4C70-AC27-74AC5AC4425D}" type="presOf" srcId="{3FF1C192-77D2-4565-B95C-A3CF60D632F2}" destId="{71103F70-5052-437C-B1B7-3C0AB2743F9A}" srcOrd="0" destOrd="0" presId="urn:microsoft.com/office/officeart/2005/8/layout/hProcess11"/>
    <dgm:cxn modelId="{F5480EED-1D28-4536-8C79-F7596CA22B99}" type="presOf" srcId="{D949F944-62A4-45AB-B2ED-03E29832B4AA}" destId="{71103F70-5052-437C-B1B7-3C0AB2743F9A}" srcOrd="0" destOrd="1" presId="urn:microsoft.com/office/officeart/2005/8/layout/hProcess11"/>
    <dgm:cxn modelId="{9601C1F2-4E1F-481E-9F75-1FD3F02CD414}" srcId="{84B94773-82A6-414C-934D-A8A8C8522883}" destId="{01152A44-6244-4949-A7B8-52AAA3751801}" srcOrd="3" destOrd="0" parTransId="{4E4DD65C-33D3-42D1-87A8-8379F3D16628}" sibTransId="{7C43B8AD-6338-48D1-BB15-E618F0D5CB99}"/>
    <dgm:cxn modelId="{86204DDB-AA32-4789-A615-FFD0A194FE4A}" type="presParOf" srcId="{29CF285C-C2A3-42B9-ACBC-44E485AF0CDF}" destId="{DC1578E5-B534-4E65-9163-C0CDF3E90CB5}" srcOrd="0" destOrd="0" presId="urn:microsoft.com/office/officeart/2005/8/layout/hProcess11"/>
    <dgm:cxn modelId="{17B499FC-E6AD-4298-AC54-E9F5E11750A1}" type="presParOf" srcId="{29CF285C-C2A3-42B9-ACBC-44E485AF0CDF}" destId="{09AB2472-9A25-4371-A497-9841FE55473D}" srcOrd="1" destOrd="0" presId="urn:microsoft.com/office/officeart/2005/8/layout/hProcess11"/>
    <dgm:cxn modelId="{97DFFCA9-D7B2-41F8-996D-903064DB3436}" type="presParOf" srcId="{09AB2472-9A25-4371-A497-9841FE55473D}" destId="{BB493E0C-A625-4B36-A57E-0A79D17C4B9F}" srcOrd="0" destOrd="0" presId="urn:microsoft.com/office/officeart/2005/8/layout/hProcess11"/>
    <dgm:cxn modelId="{2BABBF52-8599-462E-9630-38F8C3B25297}" type="presParOf" srcId="{BB493E0C-A625-4B36-A57E-0A79D17C4B9F}" destId="{301EE860-FCB4-44B4-9729-7062F5272819}" srcOrd="0" destOrd="0" presId="urn:microsoft.com/office/officeart/2005/8/layout/hProcess11"/>
    <dgm:cxn modelId="{AF2A1905-AF1A-4136-9B28-2D21E46DBDC5}" type="presParOf" srcId="{BB493E0C-A625-4B36-A57E-0A79D17C4B9F}" destId="{BE2CCD38-4564-414E-BC8B-B8F38718523B}" srcOrd="1" destOrd="0" presId="urn:microsoft.com/office/officeart/2005/8/layout/hProcess11"/>
    <dgm:cxn modelId="{5735C3E3-9BB7-4359-84AD-ABECB8BD8E1B}" type="presParOf" srcId="{BB493E0C-A625-4B36-A57E-0A79D17C4B9F}" destId="{632CEAB5-027A-4086-9F3A-B0AB4131B899}" srcOrd="2" destOrd="0" presId="urn:microsoft.com/office/officeart/2005/8/layout/hProcess11"/>
    <dgm:cxn modelId="{D4EB18A7-C941-4272-9BBA-D5A5544427B2}" type="presParOf" srcId="{09AB2472-9A25-4371-A497-9841FE55473D}" destId="{B6C1F35C-4D9C-4B96-B8F4-6FB3360F90B0}" srcOrd="1" destOrd="0" presId="urn:microsoft.com/office/officeart/2005/8/layout/hProcess11"/>
    <dgm:cxn modelId="{C6B778FE-30EF-4B92-BD93-BFDD3239878B}" type="presParOf" srcId="{09AB2472-9A25-4371-A497-9841FE55473D}" destId="{1BBA6E62-8051-498D-9210-035DEC740AFD}" srcOrd="2" destOrd="0" presId="urn:microsoft.com/office/officeart/2005/8/layout/hProcess11"/>
    <dgm:cxn modelId="{E8ADCFBD-04D6-4593-8BD5-FEA64377B69D}" type="presParOf" srcId="{1BBA6E62-8051-498D-9210-035DEC740AFD}" destId="{71103F70-5052-437C-B1B7-3C0AB2743F9A}" srcOrd="0" destOrd="0" presId="urn:microsoft.com/office/officeart/2005/8/layout/hProcess11"/>
    <dgm:cxn modelId="{88E42F93-FBED-4BF2-8F1C-4E6D82BA3185}" type="presParOf" srcId="{1BBA6E62-8051-498D-9210-035DEC740AFD}" destId="{553F9F92-2AF7-46D7-BB3D-48BEADDE082D}" srcOrd="1" destOrd="0" presId="urn:microsoft.com/office/officeart/2005/8/layout/hProcess11"/>
    <dgm:cxn modelId="{4921B89A-121C-451D-BC48-C055868B1DCE}" type="presParOf" srcId="{1BBA6E62-8051-498D-9210-035DEC740AFD}" destId="{5577715B-4F74-4CBC-93F6-E357C6764FCD}" srcOrd="2" destOrd="0" presId="urn:microsoft.com/office/officeart/2005/8/layout/hProcess11"/>
    <dgm:cxn modelId="{C44AE96E-299F-472E-8FB9-E6F130BB9F16}" type="presParOf" srcId="{09AB2472-9A25-4371-A497-9841FE55473D}" destId="{28EA34CB-622C-4271-83BC-8055B78280A0}" srcOrd="3" destOrd="0" presId="urn:microsoft.com/office/officeart/2005/8/layout/hProcess11"/>
    <dgm:cxn modelId="{A3634476-1CDC-499F-8350-FBE6E9115953}" type="presParOf" srcId="{09AB2472-9A25-4371-A497-9841FE55473D}" destId="{AE5639D1-B4F4-4E72-BA70-DA8CE8661774}" srcOrd="4" destOrd="0" presId="urn:microsoft.com/office/officeart/2005/8/layout/hProcess11"/>
    <dgm:cxn modelId="{239E0979-7081-450B-B92E-F7DA6A07084B}" type="presParOf" srcId="{AE5639D1-B4F4-4E72-BA70-DA8CE8661774}" destId="{711D9AB5-BE59-4E7E-9C49-AC0766D856C2}" srcOrd="0" destOrd="0" presId="urn:microsoft.com/office/officeart/2005/8/layout/hProcess11"/>
    <dgm:cxn modelId="{68D91D38-A397-445F-AD05-0BE1719C663D}" type="presParOf" srcId="{AE5639D1-B4F4-4E72-BA70-DA8CE8661774}" destId="{DEF8B295-C1CC-4A90-B705-5AA8C93CDED9}" srcOrd="1" destOrd="0" presId="urn:microsoft.com/office/officeart/2005/8/layout/hProcess11"/>
    <dgm:cxn modelId="{84890CF0-F25C-4232-9A9F-F2853B17D07A}" type="presParOf" srcId="{AE5639D1-B4F4-4E72-BA70-DA8CE8661774}" destId="{D786A69D-0FEC-401F-9673-1A4FB971F102}" srcOrd="2" destOrd="0" presId="urn:microsoft.com/office/officeart/2005/8/layout/hProcess11"/>
    <dgm:cxn modelId="{C4F904F2-4513-4A6A-9885-FF3625E62483}" type="presParOf" srcId="{09AB2472-9A25-4371-A497-9841FE55473D}" destId="{0AB07C49-FD20-48D6-85E5-A7A602BA4CAA}" srcOrd="5" destOrd="0" presId="urn:microsoft.com/office/officeart/2005/8/layout/hProcess11"/>
    <dgm:cxn modelId="{4F577908-D920-40C4-9E4C-302FBDA3A605}" type="presParOf" srcId="{09AB2472-9A25-4371-A497-9841FE55473D}" destId="{6825717A-6A31-4666-96A0-80B6AEEB1C70}" srcOrd="6" destOrd="0" presId="urn:microsoft.com/office/officeart/2005/8/layout/hProcess11"/>
    <dgm:cxn modelId="{C17CAB32-F12E-4154-B7CB-EF1E921F9438}" type="presParOf" srcId="{6825717A-6A31-4666-96A0-80B6AEEB1C70}" destId="{263B938D-BFEF-4D07-8FF1-C371802F9847}" srcOrd="0" destOrd="0" presId="urn:microsoft.com/office/officeart/2005/8/layout/hProcess11"/>
    <dgm:cxn modelId="{CEDB64B7-D778-44C6-87A0-D84A72CC2950}" type="presParOf" srcId="{6825717A-6A31-4666-96A0-80B6AEEB1C70}" destId="{109B327E-BE50-4D3D-B7AA-C12D5B455CEA}" srcOrd="1" destOrd="0" presId="urn:microsoft.com/office/officeart/2005/8/layout/hProcess11"/>
    <dgm:cxn modelId="{2E178EF8-69C5-4248-940A-475269782CD5}" type="presParOf" srcId="{6825717A-6A31-4666-96A0-80B6AEEB1C70}" destId="{3BC6E95E-0CC5-42C0-B635-24FCE2BC89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578E5-B534-4E65-9163-C0CDF3E90CB5}">
      <dsp:nvSpPr>
        <dsp:cNvPr id="0" name=""/>
        <dsp:cNvSpPr/>
      </dsp:nvSpPr>
      <dsp:spPr>
        <a:xfrm>
          <a:off x="0" y="1468866"/>
          <a:ext cx="11727400" cy="1888051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EE860-FCB4-44B4-9729-7062F5272819}">
      <dsp:nvSpPr>
        <dsp:cNvPr id="0" name=""/>
        <dsp:cNvSpPr/>
      </dsp:nvSpPr>
      <dsp:spPr>
        <a:xfrm>
          <a:off x="5282" y="0"/>
          <a:ext cx="2540746" cy="188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Presentation to Board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July 2022</a:t>
          </a:r>
        </a:p>
      </dsp:txBody>
      <dsp:txXfrm>
        <a:off x="5282" y="0"/>
        <a:ext cx="2540746" cy="1888051"/>
      </dsp:txXfrm>
    </dsp:sp>
    <dsp:sp modelId="{BE2CCD38-4564-414E-BC8B-B8F38718523B}">
      <dsp:nvSpPr>
        <dsp:cNvPr id="0" name=""/>
        <dsp:cNvSpPr/>
      </dsp:nvSpPr>
      <dsp:spPr>
        <a:xfrm>
          <a:off x="1039649" y="2124058"/>
          <a:ext cx="472012" cy="472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03F70-5052-437C-B1B7-3C0AB2743F9A}">
      <dsp:nvSpPr>
        <dsp:cNvPr id="0" name=""/>
        <dsp:cNvSpPr/>
      </dsp:nvSpPr>
      <dsp:spPr>
        <a:xfrm>
          <a:off x="2673065" y="2832077"/>
          <a:ext cx="2540746" cy="188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SWAN Quarterly Presentation to Membership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September 1, 2022</a:t>
          </a:r>
        </a:p>
      </dsp:txBody>
      <dsp:txXfrm>
        <a:off x="2673065" y="2832077"/>
        <a:ext cx="2540746" cy="1888051"/>
      </dsp:txXfrm>
    </dsp:sp>
    <dsp:sp modelId="{553F9F92-2AF7-46D7-BB3D-48BEADDE082D}">
      <dsp:nvSpPr>
        <dsp:cNvPr id="0" name=""/>
        <dsp:cNvSpPr/>
      </dsp:nvSpPr>
      <dsp:spPr>
        <a:xfrm>
          <a:off x="3707432" y="2124058"/>
          <a:ext cx="472012" cy="472012"/>
        </a:xfrm>
        <a:prstGeom prst="ellipse">
          <a:avLst/>
        </a:prstGeom>
        <a:solidFill>
          <a:schemeClr val="accent4">
            <a:hueOff val="-2758078"/>
            <a:satOff val="-654"/>
            <a:lumOff val="136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D9AB5-BE59-4E7E-9C49-AC0766D856C2}">
      <dsp:nvSpPr>
        <dsp:cNvPr id="0" name=""/>
        <dsp:cNvSpPr/>
      </dsp:nvSpPr>
      <dsp:spPr>
        <a:xfrm>
          <a:off x="5340849" y="0"/>
          <a:ext cx="2540746" cy="188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COW meeting &amp; Presentation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October 4, 2022</a:t>
          </a:r>
        </a:p>
      </dsp:txBody>
      <dsp:txXfrm>
        <a:off x="5340849" y="0"/>
        <a:ext cx="2540746" cy="1888051"/>
      </dsp:txXfrm>
    </dsp:sp>
    <dsp:sp modelId="{DEF8B295-C1CC-4A90-B705-5AA8C93CDED9}">
      <dsp:nvSpPr>
        <dsp:cNvPr id="0" name=""/>
        <dsp:cNvSpPr/>
      </dsp:nvSpPr>
      <dsp:spPr>
        <a:xfrm>
          <a:off x="6375215" y="2124058"/>
          <a:ext cx="472012" cy="472012"/>
        </a:xfrm>
        <a:prstGeom prst="ellipse">
          <a:avLst/>
        </a:prstGeom>
        <a:solidFill>
          <a:schemeClr val="accent4">
            <a:hueOff val="-5516156"/>
            <a:satOff val="-1307"/>
            <a:lumOff val="273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B938D-BFEF-4D07-8FF1-C371802F9847}">
      <dsp:nvSpPr>
        <dsp:cNvPr id="0" name=""/>
        <dsp:cNvSpPr/>
      </dsp:nvSpPr>
      <dsp:spPr>
        <a:xfrm>
          <a:off x="8008632" y="2832077"/>
          <a:ext cx="2540746" cy="1888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Vote at SWAN Quarterly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December 1, 2022</a:t>
          </a:r>
        </a:p>
      </dsp:txBody>
      <dsp:txXfrm>
        <a:off x="8008632" y="2832077"/>
        <a:ext cx="2540746" cy="1888051"/>
      </dsp:txXfrm>
    </dsp:sp>
    <dsp:sp modelId="{109B327E-BE50-4D3D-B7AA-C12D5B455CEA}">
      <dsp:nvSpPr>
        <dsp:cNvPr id="0" name=""/>
        <dsp:cNvSpPr/>
      </dsp:nvSpPr>
      <dsp:spPr>
        <a:xfrm>
          <a:off x="9042998" y="2124058"/>
          <a:ext cx="472012" cy="472012"/>
        </a:xfrm>
        <a:prstGeom prst="ellipse">
          <a:avLst/>
        </a:prstGeom>
        <a:solidFill>
          <a:schemeClr val="accent4">
            <a:hueOff val="-8274234"/>
            <a:satOff val="-1961"/>
            <a:lumOff val="4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B190-A7EB-4083-8550-ADF73D5DD4E6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7912A-FAF4-4A7E-9049-202369FF8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AD6F0-E438-46B6-B633-E9A40D8E40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6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42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5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60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241B8-F974-4DC8-829B-E3DD632222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7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5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2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02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7912A-FAF4-4A7E-9049-202369FF83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7AC19-F7E6-4684-8584-99BB39F5AF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1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E9165-5CC1-4F12-AEF1-811395C85A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4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BCD6B62-7F68-4708-8957-3244A9350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29B648E-B581-423D-9B17-BE3736B2CEBE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7E4A8F-FAA6-4762-87E0-555B2B99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-12700" y="1709739"/>
            <a:ext cx="11360150" cy="2785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CCFDCA-74D4-4C1C-A353-E3C0E55D0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E6A1D7-6A4F-4489-BB2F-F593FA3F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62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70EE-147A-4FAA-8281-D44B5A0C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474C4-475C-4D86-A1B7-A96807F22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B98D6-2618-46F2-B8FD-EA3BCC54C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3A2DB-C3D8-402C-9D5E-58BF4932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6CF35-4B17-4345-A226-163A4E70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A9F8449-E76C-4854-9644-24E6E0A6F4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F071-E411-41CC-92CE-D63EDE14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1F0FE-5788-4775-8A10-5B91DFA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D8AF7-6D29-4167-AF67-CB296B6A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4022A-F48A-41E0-9F88-AA63D5FC2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8D0C1-D1A4-4F0C-943E-126C8F04D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5BE40-DC62-42A8-97A6-34ACA610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6EAF5-0ADA-4CFD-B7BF-9FC51FF1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94A939-17CE-4BFF-AE7A-567853F204A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F5C9A9B-D1AA-4AC1-8FB5-7E3684919E9D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1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49A0-70D5-45EE-BB58-A3319E86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045F6-B494-4F18-A1E4-40EB6E00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D6364-4603-447D-89F8-990CFDCE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07131D5-03EB-4766-95D1-C17D7CC99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8A104C2-794D-408E-B7D4-19D0A0004167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9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CD0FC-9FE5-45EC-AE9A-0BE0C56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F80AA-12AE-42BC-87FB-85DA288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31F2D5-72B0-436C-85CB-AE3347719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EE7B571-5521-4B40-BCCB-691A46A883E4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27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2A5DE8-42C1-407B-BA04-8B9A349390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074083B-4733-4ACF-B281-F35F5563A786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1" y="-109182"/>
            <a:ext cx="5183188" cy="6981423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85889">
                <a:moveTo>
                  <a:pt x="0" y="6858000"/>
                </a:moveTo>
                <a:lnTo>
                  <a:pt x="0" y="0"/>
                </a:lnTo>
                <a:lnTo>
                  <a:pt x="4235355" y="27017"/>
                </a:lnTo>
                <a:lnTo>
                  <a:pt x="6318913" y="6885295"/>
                </a:lnTo>
                <a:cubicBezTo>
                  <a:pt x="6328012" y="6889844"/>
                  <a:pt x="2106304" y="6867098"/>
                  <a:pt x="0" y="685800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6E3962-0AAA-4D55-AF36-7BA40C1D57B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7EE3EF2-A7B1-4F23-8584-F0BBB5D3EC1A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4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245659"/>
            <a:ext cx="5278723" cy="7301552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4 h 6913463"/>
              <a:gd name="connsiteX1" fmla="*/ 0 w 6318927"/>
              <a:gd name="connsiteY1" fmla="*/ 27574 h 6913463"/>
              <a:gd name="connsiteX2" fmla="*/ 4218630 w 6318927"/>
              <a:gd name="connsiteY2" fmla="*/ 0 h 6913463"/>
              <a:gd name="connsiteX3" fmla="*/ 6318913 w 6318927"/>
              <a:gd name="connsiteY3" fmla="*/ 6912869 h 6913463"/>
              <a:gd name="connsiteX4" fmla="*/ 0 w 6318927"/>
              <a:gd name="connsiteY4" fmla="*/ 6885574 h 69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3">
                <a:moveTo>
                  <a:pt x="0" y="6885574"/>
                </a:moveTo>
                <a:lnTo>
                  <a:pt x="0" y="27574"/>
                </a:lnTo>
                <a:lnTo>
                  <a:pt x="4218630" y="0"/>
                </a:lnTo>
                <a:lnTo>
                  <a:pt x="6318913" y="6912869"/>
                </a:lnTo>
                <a:cubicBezTo>
                  <a:pt x="6328012" y="6917418"/>
                  <a:pt x="2106304" y="6894672"/>
                  <a:pt x="0" y="68855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0F92AF-669D-41AF-B6FF-91C79CD0018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D110A1-1339-49BC-A0D7-38CE24E36754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3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245659"/>
            <a:ext cx="5278723" cy="7301552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4 h 6913463"/>
              <a:gd name="connsiteX1" fmla="*/ 0 w 6318927"/>
              <a:gd name="connsiteY1" fmla="*/ 27574 h 6913463"/>
              <a:gd name="connsiteX2" fmla="*/ 4218630 w 6318927"/>
              <a:gd name="connsiteY2" fmla="*/ 0 h 6913463"/>
              <a:gd name="connsiteX3" fmla="*/ 6318913 w 6318927"/>
              <a:gd name="connsiteY3" fmla="*/ 6912869 h 6913463"/>
              <a:gd name="connsiteX4" fmla="*/ 0 w 6318927"/>
              <a:gd name="connsiteY4" fmla="*/ 6885574 h 69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3">
                <a:moveTo>
                  <a:pt x="0" y="6885574"/>
                </a:moveTo>
                <a:lnTo>
                  <a:pt x="0" y="27574"/>
                </a:lnTo>
                <a:lnTo>
                  <a:pt x="4218630" y="0"/>
                </a:lnTo>
                <a:lnTo>
                  <a:pt x="6318913" y="6912869"/>
                </a:lnTo>
                <a:cubicBezTo>
                  <a:pt x="6328012" y="6917418"/>
                  <a:pt x="2106304" y="6894672"/>
                  <a:pt x="0" y="68855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CD2F8CE-F11B-40F1-ACBE-B6F1A7D3300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C271E5E-31FA-4190-9796-0C03067BB122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7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6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-95534" y="-163772"/>
            <a:ext cx="5278723" cy="7124130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940166 h 6968055"/>
              <a:gd name="connsiteX1" fmla="*/ 0 w 6318927"/>
              <a:gd name="connsiteY1" fmla="*/ 82166 h 6968055"/>
              <a:gd name="connsiteX2" fmla="*/ 4201905 w 6318927"/>
              <a:gd name="connsiteY2" fmla="*/ 0 h 6968055"/>
              <a:gd name="connsiteX3" fmla="*/ 6318913 w 6318927"/>
              <a:gd name="connsiteY3" fmla="*/ 6967461 h 6968055"/>
              <a:gd name="connsiteX4" fmla="*/ 0 w 6318927"/>
              <a:gd name="connsiteY4" fmla="*/ 6940166 h 6968055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01905 w 6318927"/>
              <a:gd name="connsiteY2" fmla="*/ 13368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85575 h 6913464"/>
              <a:gd name="connsiteX1" fmla="*/ 0 w 6318927"/>
              <a:gd name="connsiteY1" fmla="*/ 27575 h 6913464"/>
              <a:gd name="connsiteX2" fmla="*/ 4201905 w 6318927"/>
              <a:gd name="connsiteY2" fmla="*/ 0 h 6913464"/>
              <a:gd name="connsiteX3" fmla="*/ 6318913 w 6318927"/>
              <a:gd name="connsiteY3" fmla="*/ 6912870 h 6913464"/>
              <a:gd name="connsiteX4" fmla="*/ 0 w 6318927"/>
              <a:gd name="connsiteY4" fmla="*/ 6885575 h 691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913464">
                <a:moveTo>
                  <a:pt x="0" y="6885575"/>
                </a:moveTo>
                <a:lnTo>
                  <a:pt x="0" y="27575"/>
                </a:lnTo>
                <a:lnTo>
                  <a:pt x="4201905" y="0"/>
                </a:lnTo>
                <a:lnTo>
                  <a:pt x="6318913" y="6912870"/>
                </a:lnTo>
                <a:cubicBezTo>
                  <a:pt x="6328012" y="6917419"/>
                  <a:pt x="2106304" y="6894673"/>
                  <a:pt x="0" y="68855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BA174E-F461-44FF-9093-638F5322483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3AFE120-1EFF-41FA-8DCA-880638A36A9F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7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AB3359-EB6E-4BED-85C6-48C868971F7E}"/>
              </a:ext>
            </a:extLst>
          </p:cNvPr>
          <p:cNvSpPr/>
          <p:nvPr/>
        </p:nvSpPr>
        <p:spPr>
          <a:xfrm>
            <a:off x="1" y="-13927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C18-749C-4B0A-A09E-F4929619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3" y="1712794"/>
            <a:ext cx="3111690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54BED-E682-4FF9-957A-FBF5EB3F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45DE-70C7-4D20-87A7-954F546E2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4116932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7331-CFF6-480C-929A-82D15DD8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309" y="6339849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CA49-3834-4A21-8CDC-F1AA4E3F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60E5A65-AFDD-421E-B9F6-6AAE0B3A626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B511C61-DAC0-4F98-B858-B71E6CBFB21D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56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E27B1D-0F20-4BA9-BD15-B2B92382E44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00A8E1-0A42-40AD-892D-AD4C7B5434E8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4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-94129" y="-94129"/>
            <a:ext cx="5277317" cy="7100047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FA6EEB-0B96-45FA-91D8-D1923F3D25C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1554CBD-DA7E-40C6-8F02-2CE20B2B70F3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8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AAF6FE6-2586-42F8-8971-BDC5EC55EF2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AE53F9F-27FB-41CD-95B8-B1520CC1B6AE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7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-121024" y="-147919"/>
            <a:ext cx="5304212" cy="7140389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89A5A5-D94A-404D-A669-1A64C32D40C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0058C57-3F4D-48F0-88DD-D716F564CC29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21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9">
            <a:extLst>
              <a:ext uri="{FF2B5EF4-FFF2-40B4-BE49-F238E27FC236}">
                <a16:creationId xmlns:a16="http://schemas.microsoft.com/office/drawing/2014/main" id="{3A2B8FCD-D57E-49F5-AAFB-F203512F5B39}"/>
              </a:ext>
            </a:extLst>
          </p:cNvPr>
          <p:cNvSpPr/>
          <p:nvPr/>
        </p:nvSpPr>
        <p:spPr>
          <a:xfrm>
            <a:off x="0" y="0"/>
            <a:ext cx="5183188" cy="6899816"/>
          </a:xfrm>
          <a:custGeom>
            <a:avLst/>
            <a:gdLst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5663821 w 5663821"/>
              <a:gd name="connsiteY2" fmla="*/ 6858000 h 6858000"/>
              <a:gd name="connsiteX3" fmla="*/ 0 w 5663821"/>
              <a:gd name="connsiteY3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22913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2502089 w 5663821"/>
              <a:gd name="connsiteY2" fmla="*/ 231733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5663821"/>
              <a:gd name="connsiteY0" fmla="*/ 6858000 h 6858000"/>
              <a:gd name="connsiteX1" fmla="*/ 0 w 5663821"/>
              <a:gd name="connsiteY1" fmla="*/ 0 h 6858000"/>
              <a:gd name="connsiteX2" fmla="*/ 4235355 w 5663821"/>
              <a:gd name="connsiteY2" fmla="*/ 27017 h 6858000"/>
              <a:gd name="connsiteX3" fmla="*/ 5663821 w 5663821"/>
              <a:gd name="connsiteY3" fmla="*/ 6858000 h 6858000"/>
              <a:gd name="connsiteX4" fmla="*/ 0 w 5663821"/>
              <a:gd name="connsiteY4" fmla="*/ 6858000 h 6858000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6885295"/>
              <a:gd name="connsiteX1" fmla="*/ 0 w 6318913"/>
              <a:gd name="connsiteY1" fmla="*/ 0 h 6885295"/>
              <a:gd name="connsiteX2" fmla="*/ 4235355 w 6318913"/>
              <a:gd name="connsiteY2" fmla="*/ 27017 h 6885295"/>
              <a:gd name="connsiteX3" fmla="*/ 6318913 w 6318913"/>
              <a:gd name="connsiteY3" fmla="*/ 6885295 h 6885295"/>
              <a:gd name="connsiteX4" fmla="*/ 0 w 6318913"/>
              <a:gd name="connsiteY4" fmla="*/ 6858000 h 6885295"/>
              <a:gd name="connsiteX0" fmla="*/ 0 w 6318913"/>
              <a:gd name="connsiteY0" fmla="*/ 6858000 h 7167442"/>
              <a:gd name="connsiteX1" fmla="*/ 0 w 6318913"/>
              <a:gd name="connsiteY1" fmla="*/ 0 h 7167442"/>
              <a:gd name="connsiteX2" fmla="*/ 4235355 w 6318913"/>
              <a:gd name="connsiteY2" fmla="*/ 27017 h 7167442"/>
              <a:gd name="connsiteX3" fmla="*/ 6318913 w 6318913"/>
              <a:gd name="connsiteY3" fmla="*/ 6885295 h 7167442"/>
              <a:gd name="connsiteX4" fmla="*/ 0 w 6318913"/>
              <a:gd name="connsiteY4" fmla="*/ 6858000 h 7167442"/>
              <a:gd name="connsiteX0" fmla="*/ 0 w 6318927"/>
              <a:gd name="connsiteY0" fmla="*/ 6858000 h 6885889"/>
              <a:gd name="connsiteX1" fmla="*/ 0 w 6318927"/>
              <a:gd name="connsiteY1" fmla="*/ 0 h 6885889"/>
              <a:gd name="connsiteX2" fmla="*/ 4235355 w 6318927"/>
              <a:gd name="connsiteY2" fmla="*/ 27017 h 6885889"/>
              <a:gd name="connsiteX3" fmla="*/ 6318913 w 6318927"/>
              <a:gd name="connsiteY3" fmla="*/ 6885295 h 6885889"/>
              <a:gd name="connsiteX4" fmla="*/ 0 w 6318927"/>
              <a:gd name="connsiteY4" fmla="*/ 6858000 h 6885889"/>
              <a:gd name="connsiteX0" fmla="*/ 0 w 6318927"/>
              <a:gd name="connsiteY0" fmla="*/ 6871927 h 6899816"/>
              <a:gd name="connsiteX1" fmla="*/ 0 w 6318927"/>
              <a:gd name="connsiteY1" fmla="*/ 13927 h 6899816"/>
              <a:gd name="connsiteX2" fmla="*/ 4235356 w 6318927"/>
              <a:gd name="connsiteY2" fmla="*/ 0 h 6899816"/>
              <a:gd name="connsiteX3" fmla="*/ 6318913 w 6318927"/>
              <a:gd name="connsiteY3" fmla="*/ 6899222 h 6899816"/>
              <a:gd name="connsiteX4" fmla="*/ 0 w 6318927"/>
              <a:gd name="connsiteY4" fmla="*/ 6871927 h 689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8927" h="6899816">
                <a:moveTo>
                  <a:pt x="0" y="6871927"/>
                </a:moveTo>
                <a:lnTo>
                  <a:pt x="0" y="13927"/>
                </a:lnTo>
                <a:lnTo>
                  <a:pt x="4235356" y="0"/>
                </a:lnTo>
                <a:lnTo>
                  <a:pt x="6318913" y="6899222"/>
                </a:lnTo>
                <a:cubicBezTo>
                  <a:pt x="6328012" y="6903771"/>
                  <a:pt x="2106304" y="6881025"/>
                  <a:pt x="0" y="6871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77C04-4A50-4C4B-AA95-192C4B0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310185"/>
            <a:ext cx="2820988" cy="163363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A6BC5-E925-458F-85C4-60399C80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D9D04-90B1-4518-A02F-17DFC3D9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39508"/>
            <a:ext cx="3322779" cy="3098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177E-AF31-43FE-8624-264903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088" y="6329382"/>
            <a:ext cx="4114800" cy="365125"/>
          </a:xfrm>
        </p:spPr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DA81C-9F81-4F4C-8D4F-EC49162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DE87F0-FDA3-4FB0-ADC9-CD108984D8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9A6078-8DFC-4B18-8A7E-32B506F12B8C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5" y="0"/>
            <a:ext cx="4481015" cy="68580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8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8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E85-9FCB-4CD8-A587-B5DBC47D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991" y="2150492"/>
            <a:ext cx="740618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BEA46-D9AF-4EB0-A234-8DE326DB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07508"/>
            <a:ext cx="740618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0317738-FF21-47C7-BA4C-E2EC43F9B334}"/>
              </a:ext>
            </a:extLst>
          </p:cNvPr>
          <p:cNvSpPr/>
          <p:nvPr/>
        </p:nvSpPr>
        <p:spPr>
          <a:xfrm flipH="1" flipV="1">
            <a:off x="7710984" y="0"/>
            <a:ext cx="4481015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7322D7-2E8F-4B8C-9745-7236C0768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6" y="740281"/>
            <a:ext cx="1751315" cy="1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2DC7B-633D-48CE-8692-749FA60A8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D194A-9AC6-43D0-B5EC-2ACD23E3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8383E-4531-4F02-9CF7-FDD0AE6F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A81105-84AC-494D-95F4-BC910DBF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3FDD12-27FA-4A61-8C72-3334D4E70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 userDrawn="1"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E72D5E-E03C-4FC7-8731-E2196ED23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3396ADE-9909-4D89-85AF-2BEE99A3BE82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7D384A-F7E8-4567-BA95-00691C9E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59C5715-F3E7-4D38-8EB4-FB5A7CD49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38D10E8-F5EF-4030-9DD4-58F7E5E696F1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3F4682-70F7-47FD-9D78-36447294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00A4-A0AB-4044-9167-74A9737CA2BC}"/>
              </a:ext>
            </a:extLst>
          </p:cNvPr>
          <p:cNvSpPr/>
          <p:nvPr/>
        </p:nvSpPr>
        <p:spPr>
          <a:xfrm>
            <a:off x="0" y="1709739"/>
            <a:ext cx="11360150" cy="2785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D280C-DDF5-4D3E-81C7-4A036BF3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62006"/>
          </a:xfrm>
        </p:spPr>
        <p:txBody>
          <a:bodyPr anchor="b"/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3DD7-7945-497B-A62C-583B78AF0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9296"/>
            <a:ext cx="10515600" cy="142211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1A10-E1FA-4A6B-AC65-A28DA3C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FFE8B7-AC69-42B9-9B36-E352CE095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ADB9304-2271-43F1-84BE-A04666C2680B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1ABEB1-A9F1-4315-B8B7-365CA954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6006" y="6329381"/>
            <a:ext cx="53226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4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F449A-758A-4296-A93B-B1F55F70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5C32-29DA-4B8E-9CB7-D898F32AC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33256-9D2E-4147-B784-5AB6832EF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329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SWAN Library Services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0BA4F24-E363-4102-AE6A-B8348B2CA01E}"/>
              </a:ext>
            </a:extLst>
          </p:cNvPr>
          <p:cNvSpPr/>
          <p:nvPr/>
        </p:nvSpPr>
        <p:spPr>
          <a:xfrm rot="5400000" flipH="1" flipV="1">
            <a:off x="10606588" y="5272587"/>
            <a:ext cx="1842448" cy="1328380"/>
          </a:xfrm>
          <a:prstGeom prst="rt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004CB-3916-4B2C-93CE-D019A4B5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006" y="6329381"/>
            <a:ext cx="53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1FAA610F-65FB-4D76-A9F7-0135426F9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FE394-EB20-449A-855A-8C51B7CAD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FA3ECAF-574B-4E90-9C13-32DCAA13B527}" type="datetime4">
              <a:rPr lang="en-US" smtClean="0"/>
              <a:t>February 14,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7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4013" r:id="rId2"/>
    <p:sldLayoutId id="2147484014" r:id="rId3"/>
    <p:sldLayoutId id="2147484015" r:id="rId4"/>
    <p:sldLayoutId id="2147484016" r:id="rId5"/>
    <p:sldLayoutId id="2147483985" r:id="rId6"/>
    <p:sldLayoutId id="2147483986" r:id="rId7"/>
    <p:sldLayoutId id="2147484002" r:id="rId8"/>
    <p:sldLayoutId id="2147484001" r:id="rId9"/>
    <p:sldLayoutId id="2147484003" r:id="rId10"/>
    <p:sldLayoutId id="2147484004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4006" r:id="rId17"/>
    <p:sldLayoutId id="2147484007" r:id="rId18"/>
    <p:sldLayoutId id="2147484008" r:id="rId19"/>
    <p:sldLayoutId id="2147484005" r:id="rId20"/>
    <p:sldLayoutId id="2147483999" r:id="rId21"/>
    <p:sldLayoutId id="2147483992" r:id="rId22"/>
    <p:sldLayoutId id="2147484009" r:id="rId23"/>
    <p:sldLayoutId id="2147484012" r:id="rId24"/>
    <p:sldLayoutId id="2147484011" r:id="rId25"/>
    <p:sldLayoutId id="2147484010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freepngimg.com/png/84346-solving-question-thought-chin-professional-proble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8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5" Type="http://schemas.openxmlformats.org/officeDocument/2006/relationships/hyperlink" Target="https://www.pexels.com/photo/money-pink-coins-pig-9660/" TargetMode="External"/><Relationship Id="rId4" Type="http://schemas.openxmlformats.org/officeDocument/2006/relationships/image" Target="../media/image6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0EF8-2200-4129-8424-313D11C3C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SWAN Quarterly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CB4E9-4212-4291-8E9F-7C29C2B60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91" y="4798948"/>
            <a:ext cx="7406184" cy="1655762"/>
          </a:xfrm>
        </p:spPr>
        <p:txBody>
          <a:bodyPr/>
          <a:lstStyle/>
          <a:p>
            <a:r>
              <a:rPr lang="en-US" dirty="0"/>
              <a:t>December 1,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03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A6300-E0EC-BA43-3F4F-0C23BB9A6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463" y="0"/>
            <a:ext cx="4731422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4C4DF-BF86-256A-98A5-7C558DE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3D68-1178-B3AB-420F-E8C3A620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F2FE30-0C6F-6A2D-5049-DCB9318247B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19067296-7415-C808-59DC-EBE5524B2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56" y="77978"/>
            <a:ext cx="2761905" cy="1009524"/>
          </a:xfrm>
          <a:prstGeom prst="rect">
            <a:avLst/>
          </a:prstGeom>
        </p:spPr>
      </p:pic>
      <p:pic>
        <p:nvPicPr>
          <p:cNvPr id="15" name="Picture 14" descr="A picture containing text, dishware&#10;&#10;Description automatically generated">
            <a:extLst>
              <a:ext uri="{FF2B5EF4-FFF2-40B4-BE49-F238E27FC236}">
                <a16:creationId xmlns:a16="http://schemas.microsoft.com/office/drawing/2014/main" id="{B7DFFA83-57B5-DE5D-DDCC-B0DF415F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52" y="5289311"/>
            <a:ext cx="2628571" cy="485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39EC46-591E-200A-17D5-35B1A52EC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3703176"/>
            <a:ext cx="2628571" cy="990476"/>
          </a:xfrm>
          <a:prstGeom prst="rect">
            <a:avLst/>
          </a:prstGeom>
        </p:spPr>
      </p:pic>
      <p:pic>
        <p:nvPicPr>
          <p:cNvPr id="19" name="Picture 18" descr="A picture containing gambling house, room&#10;&#10;Description automatically generated">
            <a:extLst>
              <a:ext uri="{FF2B5EF4-FFF2-40B4-BE49-F238E27FC236}">
                <a16:creationId xmlns:a16="http://schemas.microsoft.com/office/drawing/2014/main" id="{3912E0ED-D704-9BB9-08B5-E2B858C32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70" y="4708343"/>
            <a:ext cx="2638095" cy="55238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C299203-0771-5139-DD56-1BB730DD8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1930766"/>
            <a:ext cx="2552381" cy="695238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D3B9DF7-87A9-AA66-42AF-9D566A76A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3112561"/>
            <a:ext cx="2523809" cy="523810"/>
          </a:xfrm>
          <a:prstGeom prst="rect">
            <a:avLst/>
          </a:prstGeom>
        </p:spPr>
      </p:pic>
      <p:pic>
        <p:nvPicPr>
          <p:cNvPr id="25" name="Picture 2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47B0216-DF39-CB2D-C378-7D6C9399A5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52" y="5769877"/>
            <a:ext cx="2514286" cy="619048"/>
          </a:xfrm>
          <a:prstGeom prst="rect">
            <a:avLst/>
          </a:prstGeom>
        </p:spPr>
      </p:pic>
      <p:pic>
        <p:nvPicPr>
          <p:cNvPr id="30" name="Picture 29" descr="A picture containing text, clipart, seat&#10;&#10;Description automatically generated">
            <a:extLst>
              <a:ext uri="{FF2B5EF4-FFF2-40B4-BE49-F238E27FC236}">
                <a16:creationId xmlns:a16="http://schemas.microsoft.com/office/drawing/2014/main" id="{263CAF76-80C2-35CC-1920-C1553C1BB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27" y="1154615"/>
            <a:ext cx="2504762" cy="7428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DC226F7-D0C3-A508-9752-8F619F0D2534}"/>
              </a:ext>
            </a:extLst>
          </p:cNvPr>
          <p:cNvSpPr/>
          <p:nvPr/>
        </p:nvSpPr>
        <p:spPr>
          <a:xfrm>
            <a:off x="6955523" y="2753418"/>
            <a:ext cx="4449077" cy="1346200"/>
          </a:xfrm>
          <a:prstGeom prst="rect">
            <a:avLst/>
          </a:prstGeom>
          <a:noFill/>
          <a:ln w="34925">
            <a:solidFill>
              <a:srgbClr val="7E3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BF2E2E-E49A-2253-AC89-D4DDCE1E2294}"/>
              </a:ext>
            </a:extLst>
          </p:cNvPr>
          <p:cNvSpPr/>
          <p:nvPr/>
        </p:nvSpPr>
        <p:spPr>
          <a:xfrm>
            <a:off x="6972141" y="6212778"/>
            <a:ext cx="4449077" cy="613899"/>
          </a:xfrm>
          <a:prstGeom prst="rect">
            <a:avLst/>
          </a:prstGeom>
          <a:noFill/>
          <a:ln w="34925">
            <a:solidFill>
              <a:srgbClr val="C6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F67B4B-05D8-4383-29D8-2C8D3D3E9E84}"/>
              </a:ext>
            </a:extLst>
          </p:cNvPr>
          <p:cNvSpPr/>
          <p:nvPr/>
        </p:nvSpPr>
        <p:spPr>
          <a:xfrm>
            <a:off x="6959600" y="4697558"/>
            <a:ext cx="4444999" cy="1444666"/>
          </a:xfrm>
          <a:prstGeom prst="rect">
            <a:avLst/>
          </a:prstGeom>
          <a:noFill/>
          <a:ln w="34925">
            <a:solidFill>
              <a:srgbClr val="89E5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08A927-D091-D25A-2D65-85897C0B33E8}"/>
              </a:ext>
            </a:extLst>
          </p:cNvPr>
          <p:cNvSpPr/>
          <p:nvPr/>
        </p:nvSpPr>
        <p:spPr>
          <a:xfrm>
            <a:off x="6972141" y="1183576"/>
            <a:ext cx="4449077" cy="151575"/>
          </a:xfrm>
          <a:prstGeom prst="rect">
            <a:avLst/>
          </a:prstGeom>
          <a:noFill/>
          <a:ln w="34925">
            <a:solidFill>
              <a:srgbClr val="ED4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09CC8-1766-FAA2-22C8-8F461A8178CC}"/>
              </a:ext>
            </a:extLst>
          </p:cNvPr>
          <p:cNvSpPr/>
          <p:nvPr/>
        </p:nvSpPr>
        <p:spPr>
          <a:xfrm>
            <a:off x="6955522" y="2145161"/>
            <a:ext cx="4449077" cy="558406"/>
          </a:xfrm>
          <a:prstGeom prst="rect">
            <a:avLst/>
          </a:prstGeom>
          <a:noFill/>
          <a:ln w="34925">
            <a:solidFill>
              <a:srgbClr val="FAE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4D8753-11CB-03D3-BBE5-C0546B5515C9}"/>
              </a:ext>
            </a:extLst>
          </p:cNvPr>
          <p:cNvSpPr/>
          <p:nvPr/>
        </p:nvSpPr>
        <p:spPr>
          <a:xfrm>
            <a:off x="6955522" y="126940"/>
            <a:ext cx="4449077" cy="893144"/>
          </a:xfrm>
          <a:prstGeom prst="rect">
            <a:avLst/>
          </a:prstGeom>
          <a:noFill/>
          <a:ln w="34925">
            <a:solidFill>
              <a:srgbClr val="E69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1130AB-0E84-0C07-1E45-3607DB745BA1}"/>
              </a:ext>
            </a:extLst>
          </p:cNvPr>
          <p:cNvSpPr/>
          <p:nvPr/>
        </p:nvSpPr>
        <p:spPr>
          <a:xfrm>
            <a:off x="6672189" y="82503"/>
            <a:ext cx="4873817" cy="6775497"/>
          </a:xfrm>
          <a:prstGeom prst="rect">
            <a:avLst/>
          </a:prstGeom>
          <a:noFill/>
          <a:ln w="34925">
            <a:solidFill>
              <a:srgbClr val="E69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5B0278F8-9D71-CD42-CA96-226DCA871C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2580482"/>
            <a:ext cx="2523809" cy="52381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47EE8E7-74CD-2747-566F-2E6BD7F1B107}"/>
              </a:ext>
            </a:extLst>
          </p:cNvPr>
          <p:cNvSpPr/>
          <p:nvPr/>
        </p:nvSpPr>
        <p:spPr>
          <a:xfrm>
            <a:off x="6733272" y="331684"/>
            <a:ext cx="444500" cy="444500"/>
          </a:xfrm>
          <a:prstGeom prst="ellipse">
            <a:avLst/>
          </a:prstGeom>
          <a:solidFill>
            <a:srgbClr val="E69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7DAE5C-12FF-65F2-5CA1-7C63F97E0C32}"/>
              </a:ext>
            </a:extLst>
          </p:cNvPr>
          <p:cNvSpPr/>
          <p:nvPr/>
        </p:nvSpPr>
        <p:spPr>
          <a:xfrm>
            <a:off x="6733272" y="1077499"/>
            <a:ext cx="444500" cy="4445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748B70F-12A7-9687-3FBF-A2FF23C1251E}"/>
              </a:ext>
            </a:extLst>
          </p:cNvPr>
          <p:cNvSpPr/>
          <p:nvPr/>
        </p:nvSpPr>
        <p:spPr>
          <a:xfrm>
            <a:off x="6710146" y="2183312"/>
            <a:ext cx="444500" cy="444500"/>
          </a:xfrm>
          <a:prstGeom prst="ellipse">
            <a:avLst/>
          </a:prstGeom>
          <a:solidFill>
            <a:srgbClr val="FAE6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8048637-CF0D-E1F4-DEA0-147F1A4AB486}"/>
              </a:ext>
            </a:extLst>
          </p:cNvPr>
          <p:cNvSpPr/>
          <p:nvPr/>
        </p:nvSpPr>
        <p:spPr>
          <a:xfrm>
            <a:off x="6733272" y="3173862"/>
            <a:ext cx="444500" cy="444500"/>
          </a:xfrm>
          <a:prstGeom prst="ellipse">
            <a:avLst/>
          </a:prstGeom>
          <a:solidFill>
            <a:srgbClr val="7E3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51EBD7D-3E16-BBC8-8240-4B9EE249095B}"/>
              </a:ext>
            </a:extLst>
          </p:cNvPr>
          <p:cNvSpPr/>
          <p:nvPr/>
        </p:nvSpPr>
        <p:spPr>
          <a:xfrm>
            <a:off x="6710146" y="5207384"/>
            <a:ext cx="444500" cy="444500"/>
          </a:xfrm>
          <a:prstGeom prst="ellipse">
            <a:avLst/>
          </a:prstGeom>
          <a:solidFill>
            <a:srgbClr val="89E5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72118A-AF52-C6FF-3C51-323A346C7410}"/>
              </a:ext>
            </a:extLst>
          </p:cNvPr>
          <p:cNvSpPr/>
          <p:nvPr/>
        </p:nvSpPr>
        <p:spPr>
          <a:xfrm>
            <a:off x="6718157" y="6304198"/>
            <a:ext cx="444500" cy="444500"/>
          </a:xfrm>
          <a:prstGeom prst="ellipse">
            <a:avLst/>
          </a:prstGeom>
          <a:solidFill>
            <a:srgbClr val="C60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611EC9-46D0-4F5C-F2D0-C87DB2029D67}"/>
              </a:ext>
            </a:extLst>
          </p:cNvPr>
          <p:cNvSpPr txBox="1"/>
          <p:nvPr/>
        </p:nvSpPr>
        <p:spPr>
          <a:xfrm>
            <a:off x="443284" y="281311"/>
            <a:ext cx="31141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Initial templates will include library logo at top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 start, a link to your library catalog and website will be configured (up to 4 editable links allowed)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Default messaging configured, editable by library.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MEAT – not editable, comes from Symphony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Initially no image or promotional banner at bottom, library can add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Footer info will contain library address, phone, and Contact Us link. (If you have social media links on your website, we will gather those for inclusion)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91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10505-C9DD-B3C8-DD42-8C0D96EE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D73-C3BF-CD10-079E-72CDA75D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39F1A9-5647-247A-9859-0CAF35DB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 Portal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304CF2-1B2A-B1A6-DE1F-652DAC7463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247B5E-7EAB-E1D0-E62B-03169D37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1485"/>
            <a:ext cx="12192000" cy="54565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05E70-2494-7F81-CC02-0046ADA01AA2}"/>
              </a:ext>
            </a:extLst>
          </p:cNvPr>
          <p:cNvSpPr txBox="1"/>
          <p:nvPr/>
        </p:nvSpPr>
        <p:spPr>
          <a:xfrm>
            <a:off x="7002966" y="156702"/>
            <a:ext cx="4652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Channel – Email, Voice, Text</a:t>
            </a:r>
          </a:p>
          <a:p>
            <a:pPr marL="342900" indent="-342900">
              <a:buAutoNum type="arabicPeriod"/>
            </a:pPr>
            <a:r>
              <a:rPr lang="en-US" dirty="0"/>
              <a:t>Time period</a:t>
            </a:r>
          </a:p>
          <a:p>
            <a:pPr marL="342900" indent="-342900">
              <a:buAutoNum type="arabicPeriod"/>
            </a:pPr>
            <a:r>
              <a:rPr lang="en-US" dirty="0"/>
              <a:t>Notification Type (hold, courtesy, overdue)</a:t>
            </a:r>
          </a:p>
          <a:p>
            <a:pPr marL="342900" indent="-342900">
              <a:buAutoNum type="arabicPeriod"/>
            </a:pPr>
            <a:r>
              <a:rPr lang="en-US" dirty="0"/>
              <a:t>Notification Sub-Type (voice, email, text)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47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2058E-E183-84B1-5CB1-A69B084A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6C1F5-29D3-0890-1CC2-D940B81A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7E5E4B-5479-C529-5CE7-95910ECD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Tracking Delivery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789D15-161F-CE68-B341-7FDE606612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5D660-0581-6C19-F871-5B8F5E27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6356"/>
            <a:ext cx="12192000" cy="5921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1A8730-75E8-6914-241D-2DABA72A0DD2}"/>
              </a:ext>
            </a:extLst>
          </p:cNvPr>
          <p:cNvSpPr txBox="1"/>
          <p:nvPr/>
        </p:nvSpPr>
        <p:spPr>
          <a:xfrm>
            <a:off x="1717288" y="4427619"/>
            <a:ext cx="4652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Search by Email, Phone #, or Barcode</a:t>
            </a:r>
          </a:p>
          <a:p>
            <a:pPr marL="342900" indent="-342900">
              <a:buAutoNum type="arabicPeriod"/>
            </a:pPr>
            <a:r>
              <a:rPr lang="en-US" dirty="0"/>
              <a:t>Search terms</a:t>
            </a:r>
          </a:p>
          <a:p>
            <a:pPr marL="342900" indent="-342900">
              <a:buAutoNum type="arabicPeriod"/>
            </a:pPr>
            <a:r>
              <a:rPr lang="en-US" dirty="0"/>
              <a:t>Notification Type (hold, courtesy, overdue)</a:t>
            </a:r>
          </a:p>
          <a:p>
            <a:pPr marL="342900" indent="-342900">
              <a:buAutoNum type="arabicPeriod"/>
            </a:pPr>
            <a:r>
              <a:rPr lang="en-US" dirty="0"/>
              <a:t>Time span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57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6935A4-1BC0-FFC9-AB6D-4F78C4BD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MessageBee </a:t>
            </a:r>
            <a:r>
              <a:rPr lang="en-US" dirty="0"/>
              <a:t>text messaging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067CF7-7FFA-4DB6-9251-6D64ABDDB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2811"/>
            <a:ext cx="5157787" cy="823912"/>
          </a:xfrm>
        </p:spPr>
        <p:txBody>
          <a:bodyPr/>
          <a:lstStyle/>
          <a:p>
            <a:r>
              <a:rPr lang="en-US" dirty="0"/>
              <a:t>Current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33782A-AF6D-B407-ED70-5D53CD83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723"/>
            <a:ext cx="5157787" cy="3684588"/>
          </a:xfrm>
        </p:spPr>
        <p:txBody>
          <a:bodyPr/>
          <a:lstStyle/>
          <a:p>
            <a:r>
              <a:rPr lang="en-US" dirty="0"/>
              <a:t>Libraries receive daily email from SirsiDynix with Excel attachment (contains barcode and phone number of patrons)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E1BD2F-C7DD-A4BF-0EEE-A9BF711A2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2811"/>
            <a:ext cx="5183188" cy="823912"/>
          </a:xfrm>
        </p:spPr>
        <p:txBody>
          <a:bodyPr/>
          <a:lstStyle/>
          <a:p>
            <a:r>
              <a:rPr lang="en-US" dirty="0"/>
              <a:t>MessageBee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AE2331E-4E4C-E054-EEBF-669C3AEDD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36723"/>
            <a:ext cx="5183188" cy="3684588"/>
          </a:xfrm>
        </p:spPr>
        <p:txBody>
          <a:bodyPr/>
          <a:lstStyle/>
          <a:p>
            <a:r>
              <a:rPr lang="en-US" dirty="0"/>
              <a:t>Reported within </a:t>
            </a:r>
            <a:r>
              <a:rPr lang="en-US" dirty="0" err="1"/>
              <a:t>MessageBee</a:t>
            </a:r>
            <a:r>
              <a:rPr lang="en-US" dirty="0"/>
              <a:t> portal</a:t>
            </a:r>
          </a:p>
          <a:p>
            <a:r>
              <a:rPr lang="en-US" dirty="0"/>
              <a:t>Cumulative archive of notifications, searchable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04766-F223-6148-06D2-620752E0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D93E9-F2E3-3BA6-8565-8FE7A761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148AB9-0067-51C6-4A16-AE537DE6261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3354A-C98B-C969-CFB8-C1E29643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743" y="3879017"/>
            <a:ext cx="3605448" cy="234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Graphic 12" descr="Comment Like with solid fill">
            <a:extLst>
              <a:ext uri="{FF2B5EF4-FFF2-40B4-BE49-F238E27FC236}">
                <a16:creationId xmlns:a16="http://schemas.microsoft.com/office/drawing/2014/main" id="{0861EEFD-2494-7E37-B524-D165864C4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5815" y="4499517"/>
            <a:ext cx="914400" cy="914400"/>
          </a:xfrm>
          <a:prstGeom prst="rect">
            <a:avLst/>
          </a:prstGeom>
        </p:spPr>
      </p:pic>
      <p:pic>
        <p:nvPicPr>
          <p:cNvPr id="15" name="Graphic 14" descr="Comment Dislike with solid fill">
            <a:extLst>
              <a:ext uri="{FF2B5EF4-FFF2-40B4-BE49-F238E27FC236}">
                <a16:creationId xmlns:a16="http://schemas.microsoft.com/office/drawing/2014/main" id="{75600451-2581-2AA0-3977-73F99F736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01566" y="448641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014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B0B28A5-36D1-380A-1068-D241EE97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Bounced Emails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518E7E-7B19-8297-7DFB-5EDDA455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0371"/>
            <a:ext cx="5157787" cy="823912"/>
          </a:xfrm>
        </p:spPr>
        <p:txBody>
          <a:bodyPr anchor="t">
            <a:normAutofit/>
          </a:bodyPr>
          <a:lstStyle/>
          <a:p>
            <a:r>
              <a:rPr lang="en-US" dirty="0"/>
              <a:t>Current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9CB1361-83D5-D91E-B8DE-3611F6618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7406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SWAN staff generate daily reports emailed to libraries to the library’s SWAN email account (called aliased account)</a:t>
            </a:r>
          </a:p>
          <a:p>
            <a:r>
              <a:rPr lang="en-US" dirty="0"/>
              <a:t>SWAN provided instructions to follow at the library</a:t>
            </a:r>
          </a:p>
          <a:p>
            <a:r>
              <a:rPr lang="en-US" dirty="0"/>
              <a:t>Library can take action, or no action, on report list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43DCFE5-AA52-2922-9E1B-F5DC37963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0371"/>
            <a:ext cx="5183188" cy="823912"/>
          </a:xfrm>
        </p:spPr>
        <p:txBody>
          <a:bodyPr anchor="t">
            <a:normAutofit/>
          </a:bodyPr>
          <a:lstStyle/>
          <a:p>
            <a:r>
              <a:rPr lang="en-US" dirty="0"/>
              <a:t>MessageBee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CD3B717-7D1D-5B34-1FD2-CC7B93F35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1867406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Library staff can log into the own MessageBee portal at any time as assigned duties</a:t>
            </a:r>
          </a:p>
          <a:p>
            <a:r>
              <a:rPr lang="en-US" dirty="0"/>
              <a:t>View the status of emails within a date range</a:t>
            </a:r>
          </a:p>
          <a:p>
            <a:r>
              <a:rPr lang="en-US" dirty="0"/>
              <a:t>Unsuccessful reasons listed</a:t>
            </a:r>
          </a:p>
          <a:p>
            <a:r>
              <a:rPr lang="en-US" dirty="0"/>
              <a:t>Library can take action, or no action, on these unsuccessful notices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50A9E-BEB7-F1E3-A07B-FA229524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0E252-4885-1923-9294-0493EACA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AD31C-D30B-4740-1ACC-3473CB22B4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02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E00BCC5-EE73-2B18-C39F-77C99E68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call notifications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10D717-8F5B-1751-88E4-0BF4B0C70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467F2E-594F-BE73-B1C9-A8CE9F4C64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SWAN has been using MessageBee voice notification since July 2021</a:t>
            </a:r>
          </a:p>
          <a:p>
            <a:r>
              <a:rPr lang="en-US" dirty="0"/>
              <a:t>Single portal SWAN staff use to track usage, generate reports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8E46DC-D7A0-0076-E04F-331A8B832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MessageBee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EFA9B80-8068-545C-7189-37CA5934EC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Goal is to have all library’s voice notifications appear in their library’s MessageBee portal</a:t>
            </a:r>
          </a:p>
          <a:p>
            <a:r>
              <a:rPr lang="en-US" dirty="0"/>
              <a:t>When completed, each SWAN library will see email, text, and phone notices under a single web interface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341276-5C4A-CD7C-64A6-6B1E6F9A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00B67D-22ED-36CE-F7A9-24BF516B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15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E4F210-FCB9-B73B-D055-703836E66D2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F5C9A9B-D1AA-4AC1-8FB5-7E3684919E9D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98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887EB8-155B-2D3A-77DB-970AE8DE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2376FD-1865-AE6B-885F-834BF742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14B3B-8A07-BEA0-FC36-CC07E145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8B730A5-B881-1D40-6FDD-DB29611D2D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5C9A9B-D1AA-4AC1-8FB5-7E3684919E9D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4341E-5CCF-7B13-CEE5-1C8699F32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" y="1030146"/>
            <a:ext cx="12182741" cy="5827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71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36935C5-A5B7-2709-6259-0E5F48F5C1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5603" y="1608951"/>
          <a:ext cx="10515600" cy="1121283"/>
        </p:xfrm>
        <a:graphic>
          <a:graphicData uri="http://schemas.openxmlformats.org/drawingml/2006/table">
            <a:tbl>
              <a:tblPr lastRow="1">
                <a:tableStyleId>{073A0DAA-6AF3-43AB-8588-CEC1D06C72B9}</a:tableStyleId>
              </a:tblPr>
              <a:tblGrid>
                <a:gridCol w="8778423">
                  <a:extLst>
                    <a:ext uri="{9D8B030D-6E8A-4147-A177-3AD203B41FA5}">
                      <a16:colId xmlns:a16="http://schemas.microsoft.com/office/drawing/2014/main" val="3748766929"/>
                    </a:ext>
                  </a:extLst>
                </a:gridCol>
                <a:gridCol w="1737177">
                  <a:extLst>
                    <a:ext uri="{9D8B030D-6E8A-4147-A177-3AD203B41FA5}">
                      <a16:colId xmlns:a16="http://schemas.microsoft.com/office/drawing/2014/main" val="29941624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One-time Setup Costs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$     10,000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07760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FY23 Budget Total MessageBee Operating Cost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$     27,257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23368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#5860 Notification &amp; Collection Additional Expense for FY23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37,257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520836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72E5FB-8502-A10B-F2FD-C2C643A5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7AA871-E38F-4BB0-5850-7B0C63BD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5CB3C-AB30-DA06-A048-D2C0DCA1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costs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4AA6AC9-C46D-A48A-8605-90871C08A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5C9A9B-D1AA-4AC1-8FB5-7E3684919E9D}" type="datetime4">
              <a:rPr lang="en-US" smtClean="0"/>
              <a:t>February 14, 2023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1E7B293-FD77-0B66-D858-78D3CC3BB63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715544"/>
          <a:ext cx="10515600" cy="1121283"/>
        </p:xfrm>
        <a:graphic>
          <a:graphicData uri="http://schemas.openxmlformats.org/drawingml/2006/table">
            <a:tbl>
              <a:tblPr lastRow="1">
                <a:tableStyleId>{5C22544A-7EE6-4342-B048-85BDC9FD1C3A}</a:tableStyleId>
              </a:tblPr>
              <a:tblGrid>
                <a:gridCol w="8778423">
                  <a:extLst>
                    <a:ext uri="{9D8B030D-6E8A-4147-A177-3AD203B41FA5}">
                      <a16:colId xmlns:a16="http://schemas.microsoft.com/office/drawing/2014/main" val="337836260"/>
                    </a:ext>
                  </a:extLst>
                </a:gridCol>
                <a:gridCol w="1737177">
                  <a:extLst>
                    <a:ext uri="{9D8B030D-6E8A-4147-A177-3AD203B41FA5}">
                      <a16:colId xmlns:a16="http://schemas.microsoft.com/office/drawing/2014/main" val="704484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FY24 #5860 MessageBee Expenses (HTML Notices/SMS&amp;Text)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$     76,686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803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SirsiDynix SMS/Text service subscription cancelled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(13,000)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7848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MessageBee Additional Annual Costs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$     63,686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459277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3796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9693D7-7D18-47B5-809D-FAAE449C2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50242"/>
              </p:ext>
            </p:extLst>
          </p:nvPr>
        </p:nvGraphicFramePr>
        <p:xfrm>
          <a:off x="161926" y="1446495"/>
          <a:ext cx="11727401" cy="4720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FBB1C-B2BF-40E7-869E-56E82865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2-A4C9-4825-B6A7-DD4A52002440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ECA7E-6222-4183-8EB1-D6393D50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approval process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F81B9-8B99-8FAB-40E1-4FDDCF126B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4BE095-C5FC-454D-9227-778AED03604E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34C12-E057-E943-4516-5BA52315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038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CFFA68-7B20-8C46-6360-606AF99B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 current FY23 budget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6BA0D4-7D3F-A629-96D3-BE3F4B2AC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015AE-92BD-C342-C206-B4CB9C01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C82514-BBC2-F5B5-1ECB-ADDD5FD04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52613-8905-59B6-9D2C-CC9DAB0B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7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62A9-E514-41CB-8FB1-1F70EBE0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85930-0162-4E4F-8F37-5CED659EC4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Call to Order and Welcome</a:t>
            </a:r>
            <a:endParaRPr lang="en-US" sz="2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Public Comment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Introduction of new library directors</a:t>
            </a:r>
            <a:endParaRPr lang="en-US" sz="2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Approval of September 1, 2022 minutes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MessageBee proposal review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Amend the FY23 budget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8C3D9-C1F6-43C6-9D39-B3BB781DC6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Addison Public Library membership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Next year’s FY24 budget update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Data visualization with GIS maps presentation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Holds time to fill </a:t>
            </a:r>
            <a:r>
              <a:rPr lang="en-US" sz="24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&amp; Aspen presentation</a:t>
            </a:r>
            <a:endParaRPr lang="en-US" sz="2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Announcements &amp; Questions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8"/>
            </a:pP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45946-1A9D-4A44-AF3C-EFF5886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2-A4C9-4825-B6A7-DD4A52002440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708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E74C9DA-61F3-0CCB-033B-44077AFA6F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655615"/>
              </p:ext>
            </p:extLst>
          </p:nvPr>
        </p:nvGraphicFramePr>
        <p:xfrm>
          <a:off x="1030406" y="1846251"/>
          <a:ext cx="10515600" cy="1055116"/>
        </p:xfrm>
        <a:graphic>
          <a:graphicData uri="http://schemas.openxmlformats.org/drawingml/2006/table">
            <a:tbl>
              <a:tblPr lastRow="1">
                <a:tableStyleId>{8EC20E35-A176-4012-BC5E-935CFFF8708E}</a:tableStyleId>
              </a:tblPr>
              <a:tblGrid>
                <a:gridCol w="8778423">
                  <a:extLst>
                    <a:ext uri="{9D8B030D-6E8A-4147-A177-3AD203B41FA5}">
                      <a16:colId xmlns:a16="http://schemas.microsoft.com/office/drawing/2014/main" val="608744967"/>
                    </a:ext>
                  </a:extLst>
                </a:gridCol>
                <a:gridCol w="1737177">
                  <a:extLst>
                    <a:ext uri="{9D8B030D-6E8A-4147-A177-3AD203B41FA5}">
                      <a16:colId xmlns:a16="http://schemas.microsoft.com/office/drawing/2014/main" val="5341221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#5860 Notifications &amp; Collections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$16,900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2634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MessageBee one-time setup costs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$10,000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747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MessageBee operating cost through June 30, 2023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$27,257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745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Total budget for Notifications &amp; Collections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$54,157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746686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10ED4-A25C-9E74-BA2C-889F6BEE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64CF1-55AE-BC22-AB91-AA4BA05C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2C1679-B54A-81BB-BC18-5E4DE72C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 </a:t>
            </a:r>
            <a:r>
              <a:rPr lang="en-US"/>
              <a:t>FY23 budget</a:t>
            </a:r>
            <a:r>
              <a:rPr lang="en-US" dirty="0"/>
              <a:t> with roll call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8E1C1-7CA2-8F40-E460-B76C7E5BCA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38D10E8-F5EF-4030-9DD4-58F7E5E696F1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6A60B-D738-2CD3-C0FF-809BE0095078}"/>
              </a:ext>
            </a:extLst>
          </p:cNvPr>
          <p:cNvSpPr txBox="1"/>
          <p:nvPr/>
        </p:nvSpPr>
        <p:spPr>
          <a:xfrm>
            <a:off x="2795286" y="3029034"/>
            <a:ext cx="6099858" cy="211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budget vote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Resolved, the SWAN fiscal year 2023 budget line #5860 Notification &amp; Collection will be increased from $16,900 to $54,157 for the implementation of Unique Management Services MessageBee to be completed by June 30, 2023.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49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DE4EBB-079F-7F27-867D-D180F694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Addison Public Library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4FFA16-7A86-2CE5-A628-24CFBCF0E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 Skog, SWAN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B017-F1F1-8301-F326-95D91BDE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117C4-C3F1-E6D8-CB0D-B5C308E33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38D10E8-F5EF-4030-9DD4-58F7E5E696F1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CB894-C4EA-B1D0-E4D5-E5348538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90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3BE5E72-7C1F-016F-2C7C-F61E4D6D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Addison Public Library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03C4C4-2D1D-376E-CF3A-DAEF76AD4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75071" y="3409166"/>
            <a:ext cx="5181600" cy="2534436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C3438A6-AC90-13C0-3F84-D735944A5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071" y="17462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Library service pop 36,000</a:t>
            </a:r>
          </a:p>
          <a:p>
            <a:pPr marL="0" indent="0">
              <a:buNone/>
            </a:pPr>
            <a:r>
              <a:rPr lang="en-US" dirty="0"/>
              <a:t>Membership fee est. $70,367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highest in SWAN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 meeting took place October 2022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SWAN received a letter of intent to join (incl. in meeting packet)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4AF76-C9F5-7710-2DE6-A70475E5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E56A0-B7F3-768A-4827-AD051608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F2CEC-D3A1-8D49-2481-9C2DC6153D1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63C3AB-7CEA-DC69-49B4-B781225B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3" y="1819678"/>
            <a:ext cx="6178249" cy="41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18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3A690-8FC5-6870-37F6-AF27A3DE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1EC6-A673-38F3-9842-E07D1A43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4D7867-9EE6-0086-817A-7561A0D2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Addison Public Library interest in joining SWAN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BD443-C6AC-77F9-8FF1-837C60A2A8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7FC4A92-A1E7-337A-1DAE-7BE187CF8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cost estimate to interested library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 the library’s questions about features, membership, etc.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 the SWAN Board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 the SWAN Membership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interested library the SWAN agreement, set date for library trustee approval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recommendation &amp; profile on library, discuss at membership meeting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SWAN Membership votes for admission (1 month): 67 affirmative votes for approval required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SWAN staff profile library data, extract and import data, provide library training, and design marketing material (6-8 months)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Library circulation &amp; catalog go-live on SWAN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85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9285E-C3D2-5AA5-23FD-5E5AEBDB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D81C6-DC75-3E4B-30C5-CABF9637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838461-46ED-056C-C55B-F659B8E5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timeline: go-live November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601D82-FF16-6ECE-9E25-F016E812C0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672C59-AE05-22A6-CDD5-C09FAFC63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813"/>
            <a:ext cx="12192000" cy="58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2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5C15B5-879A-AA3A-9FE1-4297B8F3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SWAN Budget process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730B99-EB58-AEEC-1B94-89173923E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Aaron </a:t>
            </a:r>
            <a:r>
              <a:rPr lang="en-US" dirty="0"/>
              <a:t>Skog, SWAN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353E7-8169-E5AC-A1E7-D1F18AB8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35047-37DD-1FAD-C553-78E6B9E2B3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B089-77EA-3825-4A18-90B2806D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37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CBD35-CA30-A879-BD58-61A770D7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2986-D1DA-9852-6D43-3265CFF8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37169C-7521-FD9C-7A49-439DC7C4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 timeline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B6DDA-5B77-5C51-DE1B-2096CB87B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396ADE-9909-4D89-85AF-2BEE99A3BE82}" type="datetime4">
              <a:rPr lang="en-US" smtClean="0"/>
              <a:t>February 14, 2023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AF04D55-FA9F-01C1-937E-3D90367398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096706"/>
              </p:ext>
            </p:extLst>
          </p:nvPr>
        </p:nvGraphicFramePr>
        <p:xfrm>
          <a:off x="300942" y="1455235"/>
          <a:ext cx="11586258" cy="487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369">
                  <a:extLst>
                    <a:ext uri="{9D8B030D-6E8A-4147-A177-3AD203B41FA5}">
                      <a16:colId xmlns:a16="http://schemas.microsoft.com/office/drawing/2014/main" val="4070515323"/>
                    </a:ext>
                  </a:extLst>
                </a:gridCol>
                <a:gridCol w="2076562">
                  <a:extLst>
                    <a:ext uri="{9D8B030D-6E8A-4147-A177-3AD203B41FA5}">
                      <a16:colId xmlns:a16="http://schemas.microsoft.com/office/drawing/2014/main" val="2331193371"/>
                    </a:ext>
                  </a:extLst>
                </a:gridCol>
                <a:gridCol w="7257327">
                  <a:extLst>
                    <a:ext uri="{9D8B030D-6E8A-4147-A177-3AD203B41FA5}">
                      <a16:colId xmlns:a16="http://schemas.microsoft.com/office/drawing/2014/main" val="2977225781"/>
                    </a:ext>
                  </a:extLst>
                </a:gridCol>
              </a:tblGrid>
              <a:tr h="2984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DATE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MEETING 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ACTION ITEMS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807923"/>
                  </a:ext>
                </a:extLst>
              </a:tr>
              <a:tr h="2104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September 1 - 30,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Executive Director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Collect county tax data, submit FOIA to Cook County Treasurer for tax data.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06051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Friday, October 21,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Regular SWAN Board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Aaron begins work on budget, brings questions to SWAN Board if needed.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368298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November 10,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Finance Committee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Aaron Skog and Treasurer review Budget; SWAN potential policies are reviewed.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5762032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Friday, November 18,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Regular SWAN Board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Board accepts financial audit. Aaron to bring budget draft; Board discuss Fees and determines next steps.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720950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Thursday, December 1,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Quarterly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Announce budget process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598811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Friday, December 16, 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Regular SWAN Board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Review of budget draft. Approve RAILS LLSAP grant agreement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364250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Sunday, January 1, 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Signed LLSAP grant agreements due to RAILS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3627260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Friday, January 20, 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Regular SWAN Board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Review and recommend draft of SWAN Budget for Membership presentation. Set COW date for February for membership review.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362506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Recommend Draft of SWAN Budget for Membership Presentation. Set Budget Meeting date for February for membership review.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38092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January 2023 [TBD]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SWANcom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Board present draft budget to membership.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375052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SWANcom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Aaron Skog/Board announcement of draft budget to membership. Set February COW date and possible location of meeting.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6600105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February 2023 [TBD]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Membership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Meeting to discuss budget, fees, and reserves worksheet.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539961"/>
                  </a:ext>
                </a:extLst>
              </a:tr>
              <a:tr h="4341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Friday, February 17, 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Regular SWAN Board Meeting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Incorporate changes, suggestions to SWAN budget. Create recommendation to membership.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5023298"/>
                  </a:ext>
                </a:extLst>
              </a:tr>
              <a:tr h="221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Thursday, March 2, 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Quarterly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Roll call vote to approve SWAN budget.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510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171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844BE9-2288-5B62-63C1-209B1E67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in GIS maps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994BB-CB32-B0AD-DC49-234DC2B7F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Scott </a:t>
            </a:r>
            <a:r>
              <a:rPr lang="en-US" dirty="0"/>
              <a:t>Brandwein, SWAN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7320-6859-ED0B-708D-56CC8F7C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472FD5-0047-ECE6-8FC0-8DB4F26E04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84C3-14C5-202F-0C08-096F4F0A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982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47C0C-8789-75D4-6179-EF1C49BB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 showing: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81EB85-CC4A-9CB6-5BA2-F2BCD7A18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4489450"/>
          </a:xfrm>
        </p:spPr>
        <p:txBody>
          <a:bodyPr>
            <a:normAutofit/>
          </a:bodyPr>
          <a:lstStyle/>
          <a:p>
            <a:r>
              <a:rPr lang="en-US"/>
              <a:t>Who – Who are our patrons?</a:t>
            </a:r>
          </a:p>
          <a:p>
            <a:r>
              <a:rPr lang="en-US"/>
              <a:t>What – What do they check out?</a:t>
            </a:r>
          </a:p>
          <a:p>
            <a:r>
              <a:rPr lang="en-US"/>
              <a:t>Where – Where do they check out from?</a:t>
            </a:r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66C0E7E-22B4-8B85-3015-270B98FFA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1374" y="1095375"/>
            <a:ext cx="6031291" cy="5762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C373B-0575-6F86-C211-792494B7DB6F}"/>
              </a:ext>
            </a:extLst>
          </p:cNvPr>
          <p:cNvSpPr txBox="1"/>
          <p:nvPr/>
        </p:nvSpPr>
        <p:spPr>
          <a:xfrm>
            <a:off x="3425967" y="6627168"/>
            <a:ext cx="5340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reepngimg.com/png/84346-solving-question-thought-chin-professional-proble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802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47C0C-8789-75D4-6179-EF1C49BB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– All SWAN Patrons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81EB85-CC4A-9CB6-5BA2-F2BCD7A18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Color code by Home Library</a:t>
            </a:r>
          </a:p>
          <a:p>
            <a:r>
              <a:rPr lang="en-US"/>
              <a:t>Filter by:</a:t>
            </a:r>
          </a:p>
          <a:p>
            <a:pPr lvl="1"/>
            <a:r>
              <a:rPr lang="en-US"/>
              <a:t>Status</a:t>
            </a:r>
          </a:p>
          <a:p>
            <a:pPr lvl="1"/>
            <a:r>
              <a:rPr lang="en-US"/>
              <a:t>Profile</a:t>
            </a:r>
          </a:p>
          <a:p>
            <a:pPr lvl="1"/>
            <a:r>
              <a:rPr lang="en-US"/>
              <a:t>Last Activity Year</a:t>
            </a:r>
          </a:p>
          <a:p>
            <a:pPr lvl="1"/>
            <a:r>
              <a:rPr lang="en-US"/>
              <a:t>Last Activity Date</a:t>
            </a:r>
          </a:p>
          <a:p>
            <a:pPr lvl="1"/>
            <a:r>
              <a:rPr lang="en-US"/>
              <a:t>Age (Category)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CBA04-CCEE-85F1-08BC-D48F303F9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00"/>
          <a:stretch/>
        </p:blipFill>
        <p:spPr>
          <a:xfrm>
            <a:off x="5516880" y="1415523"/>
            <a:ext cx="5486400" cy="5077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52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FF3398-BB31-7055-3F20-8C8A1EB2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 for SWAN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2C35B6-36DC-5EA2-135A-C08FB31B5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Aaron Skog, SWAN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82BD7-D774-6B7C-317F-2545DB57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175163-1D88-2E73-4336-81F01653F8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511C61-DAC0-4F98-B858-B71E6CBFB21D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368AE-DD50-482A-1C5B-86198353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7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C66B-40F6-5BCC-0D5A-D5A218F7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Search, Zoom in, Click on dot for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6662E-0008-EA48-1564-EE844A944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10"/>
          <a:stretch/>
        </p:blipFill>
        <p:spPr>
          <a:xfrm>
            <a:off x="304799" y="1416208"/>
            <a:ext cx="7062313" cy="4939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EBF99-D0FA-4EA3-5615-9F63CF903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1"/>
          <a:stretch/>
        </p:blipFill>
        <p:spPr>
          <a:xfrm>
            <a:off x="7367112" y="3025497"/>
            <a:ext cx="4824888" cy="3832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072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8D26D0-DEBC-CCAB-C913-44AFAF2D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86" t="9933" r="24890" b="2312"/>
          <a:stretch/>
        </p:blipFill>
        <p:spPr>
          <a:xfrm>
            <a:off x="419100" y="2755900"/>
            <a:ext cx="2141538" cy="3746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C2F0B0-5179-3D3B-F00C-40DAA7DBA0BE}"/>
              </a:ext>
            </a:extLst>
          </p:cNvPr>
          <p:cNvSpPr txBox="1"/>
          <p:nvPr/>
        </p:nvSpPr>
        <p:spPr>
          <a:xfrm>
            <a:off x="409575" y="5761038"/>
            <a:ext cx="2141538" cy="749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All Patrons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C0A92-FE75-90AB-D2A3-928010E70C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0" t="16054" r="3937" b="1768"/>
          <a:stretch/>
        </p:blipFill>
        <p:spPr>
          <a:xfrm>
            <a:off x="2632075" y="2755900"/>
            <a:ext cx="1974850" cy="3746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41532E-F445-F0BC-95CD-327C859AF332}"/>
              </a:ext>
            </a:extLst>
          </p:cNvPr>
          <p:cNvSpPr txBox="1"/>
          <p:nvPr/>
        </p:nvSpPr>
        <p:spPr>
          <a:xfrm>
            <a:off x="2622550" y="5761038"/>
            <a:ext cx="1974850" cy="749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0-5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71EBA-20A8-91DF-FECB-974328654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48" t="17007" r="7779" b="2041"/>
          <a:stretch/>
        </p:blipFill>
        <p:spPr>
          <a:xfrm>
            <a:off x="4681538" y="2755900"/>
            <a:ext cx="2070100" cy="3746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0B5ADD-8130-18C1-B05C-89613E2D3116}"/>
              </a:ext>
            </a:extLst>
          </p:cNvPr>
          <p:cNvSpPr txBox="1"/>
          <p:nvPr/>
        </p:nvSpPr>
        <p:spPr>
          <a:xfrm>
            <a:off x="4672013" y="5761038"/>
            <a:ext cx="2070100" cy="749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6-12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4B83E0-9E3B-D365-6F29-B8894E38B6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815" t="2221" r="738" b="1112"/>
          <a:stretch/>
        </p:blipFill>
        <p:spPr>
          <a:xfrm>
            <a:off x="6821488" y="2755900"/>
            <a:ext cx="1979613" cy="3746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774A3D-B3FF-FFB5-1F4D-7E5E54FA1B64}"/>
              </a:ext>
            </a:extLst>
          </p:cNvPr>
          <p:cNvSpPr txBox="1"/>
          <p:nvPr/>
        </p:nvSpPr>
        <p:spPr>
          <a:xfrm>
            <a:off x="6811963" y="5761038"/>
            <a:ext cx="1979613" cy="749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13-17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647C14-32A8-0626-A87A-DFC23B7D0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5" t="2778" r="1176" b="3472"/>
          <a:stretch/>
        </p:blipFill>
        <p:spPr>
          <a:xfrm>
            <a:off x="8872538" y="2755900"/>
            <a:ext cx="2060575" cy="3746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BB061B-B78F-1BEE-BEC9-167D482CCEB6}"/>
              </a:ext>
            </a:extLst>
          </p:cNvPr>
          <p:cNvSpPr txBox="1"/>
          <p:nvPr/>
        </p:nvSpPr>
        <p:spPr>
          <a:xfrm>
            <a:off x="8863013" y="5761038"/>
            <a:ext cx="2060575" cy="7493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18-25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7867D-A873-E978-1B2C-A6C948C7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Filter (e.g., age range)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A89207-05F3-60C0-F559-70612A0EC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6" t="3750" r="59401" b="60278"/>
          <a:stretch/>
        </p:blipFill>
        <p:spPr>
          <a:xfrm>
            <a:off x="6821488" y="295275"/>
            <a:ext cx="2790825" cy="20951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608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0332-E034-19B4-1A14-BFA01B52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Helps visualize data anomalies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8C421-57DA-F456-2A92-B1262D0B2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171" y="1690688"/>
            <a:ext cx="3124200" cy="4270375"/>
          </a:xfrm>
        </p:spPr>
        <p:txBody>
          <a:bodyPr/>
          <a:lstStyle/>
          <a:p>
            <a:r>
              <a:rPr lang="en-US"/>
              <a:t>13-17 year </a:t>
            </a:r>
            <a:r>
              <a:rPr lang="en-US" err="1"/>
              <a:t>olds</a:t>
            </a:r>
            <a:r>
              <a:rPr lang="en-US"/>
              <a:t> in collection status</a:t>
            </a:r>
          </a:p>
          <a:p>
            <a:r>
              <a:rPr lang="en-US"/>
              <a:t>Filters use Boolean AND to connect terms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068B0-27DC-EF22-8104-ABEDDC82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7649"/>
            <a:ext cx="6470542" cy="479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580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BB77-4886-8F0D-95AC-C9EA1FB0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Status filter (e.g., BADADDRES)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84B45-3CD0-E632-6281-D5EFEDD6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1865408"/>
            <a:ext cx="8334375" cy="39734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418FBD-A7D5-CA42-7087-4AAD87524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65408"/>
            <a:ext cx="3124200" cy="4270375"/>
          </a:xfrm>
        </p:spPr>
        <p:txBody>
          <a:bodyPr/>
          <a:lstStyle/>
          <a:p>
            <a:r>
              <a:rPr lang="en-US"/>
              <a:t>Community clusters represent library local practice in updating status from NCOA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504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361C34-6C07-C03D-BAEF-5D2828C4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566922"/>
            <a:ext cx="9839325" cy="4694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FC810-0250-31F0-0B32-BA0163B0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visible layer (e.g., Delinquent)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8B910-D357-25E2-475F-1F0C5DA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8410" y="3704461"/>
            <a:ext cx="2474015" cy="1877189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/>
              <a:t>High concentration of delinquent doesn’t necessarily indicate a problem.</a:t>
            </a:r>
          </a:p>
          <a:p>
            <a:pPr marL="0" indent="0">
              <a:buNone/>
            </a:pPr>
            <a:r>
              <a:rPr lang="en-US"/>
              <a:t>Fine-free libraries expect a short period of delinquency, without penalty to patron.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7090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5E04-8BF5-2139-4433-F38A70CE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Activity Date &gt; Start of Pandemic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87D67-3171-0D6B-FF80-3BA2A183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0257"/>
            <a:ext cx="10515600" cy="508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023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47C0C-8789-75D4-6179-EF1C49BB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– Items circulated in last month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81EB85-CC4A-9CB6-5BA2-F2BCD7A18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Color code by Item Library</a:t>
            </a:r>
          </a:p>
          <a:p>
            <a:r>
              <a:rPr lang="en-US"/>
              <a:t>Filter by:</a:t>
            </a:r>
          </a:p>
          <a:p>
            <a:pPr lvl="1"/>
            <a:r>
              <a:rPr lang="en-US"/>
              <a:t>Item Type</a:t>
            </a:r>
          </a:p>
          <a:p>
            <a:pPr lvl="1"/>
            <a:r>
              <a:rPr lang="en-US"/>
              <a:t>Item Category 1</a:t>
            </a:r>
          </a:p>
          <a:p>
            <a:pPr lvl="1"/>
            <a:r>
              <a:rPr lang="en-US"/>
              <a:t>User Library</a:t>
            </a:r>
          </a:p>
          <a:p>
            <a:pPr lvl="1"/>
            <a:r>
              <a:rPr lang="en-US"/>
              <a:t>Age (Category)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CA521-E115-404E-E229-C715433F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622" y="1485575"/>
            <a:ext cx="5272928" cy="4859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443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37F9-9732-D242-0920-08C651CB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items from my library circulated?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40626-94B2-E880-096F-33CFF44C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10699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Every library shares resources throughout the SWAN region. Pattern is similar for all.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D029F-D426-9181-A37F-CC437F3E2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4"/>
          <a:stretch/>
        </p:blipFill>
        <p:spPr>
          <a:xfrm>
            <a:off x="523875" y="3027370"/>
            <a:ext cx="3598819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0AEC5-9EC7-3D2C-B351-8C0BB19A7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7"/>
          <a:stretch/>
        </p:blipFill>
        <p:spPr>
          <a:xfrm>
            <a:off x="4284849" y="3027370"/>
            <a:ext cx="348164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3BC63-9C01-A199-0DB9-1BD39EA33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3"/>
          <a:stretch/>
        </p:blipFill>
        <p:spPr>
          <a:xfrm>
            <a:off x="7928644" y="3036895"/>
            <a:ext cx="3533775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918C3A-52F3-A8C0-318A-E1AED91B038F}"/>
              </a:ext>
            </a:extLst>
          </p:cNvPr>
          <p:cNvSpPr txBox="1"/>
          <p:nvPr/>
        </p:nvSpPr>
        <p:spPr>
          <a:xfrm>
            <a:off x="2828925" y="2572031"/>
            <a:ext cx="694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Cluster around my home library location, but items travel far and wide.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86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B94B-35EB-7542-9AAD-14518AC5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item type?  (Item Cat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117A6-63EA-4250-9627-6647AAF7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5" y="2277850"/>
            <a:ext cx="3596952" cy="3426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AEA48-850C-835D-5F9A-8EB61B222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4" b="4306"/>
          <a:stretch/>
        </p:blipFill>
        <p:spPr>
          <a:xfrm>
            <a:off x="4372033" y="2275099"/>
            <a:ext cx="358282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C0DA8-9A49-DC0C-2491-FF342DAB8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741" y="2275099"/>
            <a:ext cx="3547569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A16F0-531F-96E3-0B88-341A4740611D}"/>
              </a:ext>
            </a:extLst>
          </p:cNvPr>
          <p:cNvSpPr txBox="1"/>
          <p:nvPr/>
        </p:nvSpPr>
        <p:spPr>
          <a:xfrm>
            <a:off x="2338810" y="189700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F865-17DE-200D-A266-018DB21DD71C}"/>
              </a:ext>
            </a:extLst>
          </p:cNvPr>
          <p:cNvSpPr txBox="1"/>
          <p:nvPr/>
        </p:nvSpPr>
        <p:spPr>
          <a:xfrm>
            <a:off x="5442419" y="1897009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Console Games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0617C-3E5B-3B5A-86EB-BE27FB544BFF}"/>
              </a:ext>
            </a:extLst>
          </p:cNvPr>
          <p:cNvSpPr txBox="1"/>
          <p:nvPr/>
        </p:nvSpPr>
        <p:spPr>
          <a:xfrm>
            <a:off x="9604037" y="189700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880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F47C0C-8789-75D4-6179-EF1C49BB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– Checkouts from which library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81EB85-CC4A-9CB6-5BA2-F2BCD7A18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509655" cy="4371975"/>
          </a:xfrm>
        </p:spPr>
        <p:txBody>
          <a:bodyPr>
            <a:normAutofit/>
          </a:bodyPr>
          <a:lstStyle/>
          <a:p>
            <a:r>
              <a:rPr lang="en-US"/>
              <a:t>Color code by Station Library</a:t>
            </a:r>
          </a:p>
          <a:p>
            <a:r>
              <a:rPr lang="en-US"/>
              <a:t>Filter by:</a:t>
            </a:r>
          </a:p>
          <a:p>
            <a:pPr lvl="1"/>
            <a:r>
              <a:rPr lang="en-US"/>
              <a:t>User Library</a:t>
            </a:r>
          </a:p>
          <a:p>
            <a:pPr lvl="1"/>
            <a:r>
              <a:rPr lang="en-US"/>
              <a:t>User Attribute Category 8 (Non-SWAN home library)</a:t>
            </a:r>
          </a:p>
          <a:p>
            <a:pPr lvl="1"/>
            <a:r>
              <a:rPr lang="en-US"/>
              <a:t>Age (Category)</a:t>
            </a:r>
          </a:p>
          <a:p>
            <a:pPr lvl="1"/>
            <a:r>
              <a:rPr lang="en-US"/>
              <a:t>Checkout, renewals, total thresholds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46836-4DBD-0DBA-F54A-1C5A97D6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27" y="1418257"/>
            <a:ext cx="5075574" cy="5163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63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A5CC76-791B-7F5F-2EA3-0E148F0A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25E16E-A877-7C8D-0673-B37AA75DC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Messaging Service provided by Unique</a:t>
            </a:r>
          </a:p>
          <a:p>
            <a:r>
              <a:rPr lang="en-US" dirty="0"/>
              <a:t>SWAN currently uses it for phone notification and is proposing the use for HTML and SMS notices</a:t>
            </a:r>
          </a:p>
          <a:p>
            <a:r>
              <a:rPr lang="en-US" dirty="0"/>
              <a:t>Patron notices would be under “one roof” in MessageBee Portal</a:t>
            </a:r>
          </a:p>
          <a:p>
            <a:r>
              <a:rPr lang="en-US" dirty="0"/>
              <a:t>If approved, it will be for all SWAN libraries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450116-02D4-3F86-06E3-8CC6DF67E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4" y="3429000"/>
            <a:ext cx="3497806" cy="2439988"/>
          </a:xfrm>
        </p:spPr>
        <p:txBody>
          <a:bodyPr>
            <a:normAutofit/>
          </a:bodyPr>
          <a:lstStyle/>
          <a:p>
            <a:r>
              <a:rPr lang="en-US" sz="2800" dirty="0"/>
              <a:t>Proposal for membership vote December 1,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752F4-6D22-23C2-457E-DC0D08EB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69ADA-FFAA-B256-2378-74ADD251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C04181-7829-FDC3-A26C-2EA13282B36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2ABD-29BD-2C65-9562-4BB82262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329693"/>
            <a:ext cx="4960231" cy="565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544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7F1F-5217-37E5-8578-C98B6818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Non-SWAN RBPs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3F74C-91DC-AF1A-E30C-F5ECFF6B0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Where do we see clusters of checkouts?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1C97B1-68FD-8F26-49E6-CDA745F18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7" y="2403180"/>
            <a:ext cx="3242783" cy="408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EAF1D-D13B-FD51-6BD1-2C6D1709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17" y="3058182"/>
            <a:ext cx="4551429" cy="3427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16AB7-1221-CBD6-4F5C-A56816B4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130" y="899475"/>
            <a:ext cx="3079238" cy="3084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E739A1-FF48-0B01-4D46-179BD86C4871}"/>
              </a:ext>
            </a:extLst>
          </p:cNvPr>
          <p:cNvSpPr/>
          <p:nvPr/>
        </p:nvSpPr>
        <p:spPr>
          <a:xfrm>
            <a:off x="9372600" y="4286250"/>
            <a:ext cx="2390775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Geography greatly impacts our libraries with respect to RBPs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964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7914-E4D1-CDD2-EA83-27BC10EAB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5175" cy="1325563"/>
          </a:xfrm>
        </p:spPr>
        <p:txBody>
          <a:bodyPr/>
          <a:lstStyle/>
          <a:p>
            <a:r>
              <a:rPr lang="en-US"/>
              <a:t>Where do drive-up users live?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1E4C9-CA0D-F2FC-F49D-58B9E4AD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28105"/>
            <a:ext cx="7400926" cy="4929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643D2-548A-B823-C3C1-80CD1F0C7503}"/>
              </a:ext>
            </a:extLst>
          </p:cNvPr>
          <p:cNvSpPr txBox="1"/>
          <p:nvPr/>
        </p:nvSpPr>
        <p:spPr>
          <a:xfrm>
            <a:off x="8486775" y="1365488"/>
            <a:ext cx="3171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Checkout Library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Purple – 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Blue – Drive-up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 – neighboring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Some patrons or households, use multiple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14CEC-98EB-9A3D-FF25-E971B0DF7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325" y="3524409"/>
            <a:ext cx="2590476" cy="25523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9A6D25F-6105-A1BE-FE4A-B81871BE63A9}"/>
              </a:ext>
            </a:extLst>
          </p:cNvPr>
          <p:cNvSpPr/>
          <p:nvPr/>
        </p:nvSpPr>
        <p:spPr>
          <a:xfrm>
            <a:off x="8706011" y="3638550"/>
            <a:ext cx="752314" cy="428625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985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B622FD-0C04-6977-9B87-2CAABC97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Patrons Active in Past 3 Months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73FEEF4-CD75-9450-DC75-74E2764502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337" r="7337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CC6546-ABEC-71FF-23DE-AC61B49DD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A5D67-9C94-0EFF-72EF-733EB35B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65E9-FC66-C37D-F1BD-53DA1699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68271-777B-A05C-976A-FFD7066F47F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ADB9304-2271-43F1-84BE-A04666C2680B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813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510B6D-DB9D-FBC1-0272-42B37CFC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Data Extracts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C71018-BABF-6182-8311-3C52212FD7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Patrons Active in Past 3 Months</a:t>
            </a:r>
          </a:p>
          <a:p>
            <a:pPr lvl="1"/>
            <a:r>
              <a:rPr lang="en-US" dirty="0"/>
              <a:t>Goal is to provide time progression of active patrons</a:t>
            </a:r>
          </a:p>
          <a:p>
            <a:r>
              <a:rPr lang="en-US" dirty="0"/>
              <a:t>Item Checkouts</a:t>
            </a:r>
          </a:p>
          <a:p>
            <a:pPr lvl="1"/>
            <a:r>
              <a:rPr lang="en-US" dirty="0"/>
              <a:t>Libraries will be able to see where their material was checked out</a:t>
            </a:r>
          </a:p>
          <a:p>
            <a:r>
              <a:rPr lang="en-US" dirty="0"/>
              <a:t>Patron Checkouts</a:t>
            </a:r>
          </a:p>
          <a:p>
            <a:pPr lvl="1"/>
            <a:r>
              <a:rPr lang="en-US" dirty="0"/>
              <a:t>Libraries will be able to see where their patrons checked out material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5B763-B118-E496-F90C-0F26709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CF6D3-8580-CA4D-55A4-66749686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067E6-0D31-6CB9-005D-205CA47FC27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AE53F9F-27FB-41CD-95B8-B1520CC1B6AE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81AD39-5CFD-7652-6FA0-08B437763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006" y="596047"/>
            <a:ext cx="3533333" cy="573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712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4E429-290D-3A3E-43CD-9863F51B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Population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0F28-79EB-554D-5A52-96E8B7A36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1FE5-CD67-3BC3-3AFB-C39FE3A5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27B68-299C-116D-4C81-BE859FEB17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0AC38-FE9F-5B5F-48DA-9330342E6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4" y="1501121"/>
            <a:ext cx="3513367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F75EE-B4C3-8EBA-25DF-00072F7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29" y="1501121"/>
            <a:ext cx="3631299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607D0-0FAC-1497-B11C-62058408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316" y="1501121"/>
            <a:ext cx="3439085" cy="4114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B524F6-8D8A-97C7-1B6F-DFCE11854E71}"/>
              </a:ext>
            </a:extLst>
          </p:cNvPr>
          <p:cNvSpPr txBox="1"/>
          <p:nvPr/>
        </p:nvSpPr>
        <p:spPr>
          <a:xfrm>
            <a:off x="903221" y="5787984"/>
            <a:ext cx="296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patrons active – 3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2F16A9-CFEF-631C-CD03-6BB77AD0FCC4}"/>
              </a:ext>
            </a:extLst>
          </p:cNvPr>
          <p:cNvSpPr txBox="1"/>
          <p:nvPr/>
        </p:nvSpPr>
        <p:spPr>
          <a:xfrm>
            <a:off x="5441814" y="578798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and 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8D274C-3141-2908-A879-328198714931}"/>
              </a:ext>
            </a:extLst>
          </p:cNvPr>
          <p:cNvSpPr txBox="1"/>
          <p:nvPr/>
        </p:nvSpPr>
        <p:spPr>
          <a:xfrm>
            <a:off x="9348322" y="5789827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and under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547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7E6295-D68B-952D-2E73-CF67098F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Holds &amp; Aspen: time to fill &amp; impact of Aspen Discovery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681F7C-AB24-4434-1CBD-19DB39C73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Tara Wood, SWAN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0E5ED-A236-CC9F-06BA-28FAEDA3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FF1FD-256D-A775-C1B3-33675561A5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9CA92-0DDC-1CD8-1084-C076DC32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42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1A08-D851-CC1B-CAE2-A44B158C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Holds Total Days to Shelf</a:t>
            </a:r>
          </a:p>
        </p:txBody>
      </p:sp>
      <p:pic>
        <p:nvPicPr>
          <p:cNvPr id="8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2315457D-6DB0-81F6-5096-BDAD376A83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39829"/>
          <a:stretch/>
        </p:blipFill>
        <p:spPr>
          <a:xfrm>
            <a:off x="1157064" y="3166948"/>
            <a:ext cx="10196736" cy="2833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60735D-208B-DC05-713E-E7EBDD92F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4542"/>
            <a:ext cx="10814824" cy="17762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May 1 – October 31, 2022</a:t>
            </a:r>
          </a:p>
          <a:p>
            <a:r>
              <a:rPr lang="en-US" dirty="0"/>
              <a:t>Holds placed through Aspen average less time to fill (8 days) than BLUEcloud Mobile (9 days) or Workflows (10 days)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8E726-51B7-9FD8-C4DF-0552EE7F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5AE9-9B0E-5CF8-814A-8E3F47CB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81CCE-181B-C967-0C23-E1DD4866324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38D10E8-F5EF-4030-9DD4-58F7E5E696F1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169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A637-FB84-5631-753A-51CBFA54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Volume by Client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4ECF-AC64-0E5F-71C3-6C929349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9EFB3-DFD7-33FA-5163-04C04494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C69BB-2C4B-3B4B-7E75-1D4CA170DB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554CBD-DA7E-40C6-8F02-2CE20B2B70F3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8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7FA6D753-E109-8258-B753-3AE17201010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369" b="1043"/>
          <a:stretch/>
        </p:blipFill>
        <p:spPr>
          <a:xfrm>
            <a:off x="3934162" y="712195"/>
            <a:ext cx="8144107" cy="54240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76B70-E061-DBC3-EA8A-CC705958B99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8200" y="1875631"/>
            <a:ext cx="3878766" cy="30972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May 1 – October 31, 2022</a:t>
            </a:r>
          </a:p>
          <a:p>
            <a:r>
              <a:rPr lang="en-US" dirty="0"/>
              <a:t>Hold volume is much higher in Aspen (75%) than in </a:t>
            </a:r>
            <a:r>
              <a:rPr lang="en-US" dirty="0" err="1"/>
              <a:t>BLUEcloud</a:t>
            </a:r>
            <a:r>
              <a:rPr lang="en-US" dirty="0"/>
              <a:t> Mobile or </a:t>
            </a:r>
            <a:r>
              <a:rPr lang="en-US" dirty="0" err="1"/>
              <a:t>WorkFlows</a:t>
            </a:r>
            <a:r>
              <a:rPr lang="en-US" dirty="0"/>
              <a:t> (25%), so overall time to fill is lower.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904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85BCB3-7CB0-602D-1C1A-D2E641DC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11" y="365125"/>
            <a:ext cx="11128916" cy="1325563"/>
          </a:xfrm>
        </p:spPr>
        <p:txBody>
          <a:bodyPr/>
          <a:lstStyle/>
          <a:p>
            <a:r>
              <a:rPr lang="en-US" dirty="0"/>
              <a:t>Give or take a day or two – no big deal, right?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4821B0-DE44-94D5-4FC5-9056FB853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9659"/>
            <a:ext cx="5752171" cy="4727304"/>
          </a:xfrm>
        </p:spPr>
        <p:txBody>
          <a:bodyPr>
            <a:normAutofit/>
          </a:bodyPr>
          <a:lstStyle/>
          <a:p>
            <a:r>
              <a:rPr lang="en-US" dirty="0"/>
              <a:t>1 day wait time saved on 450,000 holds placed in Aspen </a:t>
            </a:r>
          </a:p>
          <a:p>
            <a:r>
              <a:rPr lang="en-US" dirty="0"/>
              <a:t>450,000/365 = 1,233 Years of time saved. </a:t>
            </a:r>
          </a:p>
          <a:p>
            <a:r>
              <a:rPr lang="en-US" dirty="0"/>
              <a:t>For ~34,000 patrons placing holds, that represents almost a 2-week time savings per patron in </a:t>
            </a:r>
            <a:r>
              <a:rPr lang="en-US"/>
              <a:t>a 6-month </a:t>
            </a:r>
            <a:r>
              <a:rPr lang="en-US" dirty="0"/>
              <a:t>period!</a:t>
            </a:r>
          </a:p>
          <a:p>
            <a:pPr marL="0" indent="0">
              <a:buNone/>
            </a:pPr>
            <a:r>
              <a:rPr lang="en-US" dirty="0"/>
              <a:t>Like pennies in the bank, it adds up!</a:t>
            </a:r>
          </a:p>
        </p:txBody>
      </p:sp>
      <p:pic>
        <p:nvPicPr>
          <p:cNvPr id="12" name="Content Placeholder 11" descr="A piggy bank with coins">
            <a:extLst>
              <a:ext uri="{FF2B5EF4-FFF2-40B4-BE49-F238E27FC236}">
                <a16:creationId xmlns:a16="http://schemas.microsoft.com/office/drawing/2014/main" id="{B621625E-74DF-DB63-2186-5BC8924BF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01055" y="1805001"/>
            <a:ext cx="6742410" cy="441006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B2AE1-3F3B-A9B8-22E4-595147A7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68F7-A773-1BD5-2069-81D94F50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48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B3EF6-25D0-4AE1-EB1F-C09856F0281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1554CBD-DA7E-40C6-8F02-2CE20B2B70F3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034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7ABAA-6E63-40E9-9084-F884B8DF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 &amp;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ABF64-CAE6-45FC-B560-580FBDCEA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F9D62-391E-4BDA-A471-0EDABF75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2-A4C9-4825-B6A7-DD4A52002440}" type="slidenum">
              <a:rPr lang="en-US" dirty="0" smtClean="0"/>
              <a:t>49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03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3EA7B2-C2EB-07A2-FAFA-F3C02952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 email notices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7CBB5-8BAC-15E8-4894-629C8D938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8491"/>
            <a:ext cx="5157787" cy="823912"/>
          </a:xfrm>
        </p:spPr>
        <p:txBody>
          <a:bodyPr anchor="t"/>
          <a:lstStyle/>
          <a:p>
            <a:r>
              <a:rPr lang="en-US" dirty="0"/>
              <a:t>Current email notice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CDDC0B-B602-4A76-D315-741B61679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28491"/>
            <a:ext cx="5183188" cy="823912"/>
          </a:xfrm>
        </p:spPr>
        <p:txBody>
          <a:bodyPr anchor="t"/>
          <a:lstStyle/>
          <a:p>
            <a:r>
              <a:rPr lang="en-US" dirty="0"/>
              <a:t>MessageBee email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5154B-4B97-09E8-D878-DC2BBAA2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CC4C6-39FD-A07D-7E6F-54AD67CD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D5B15-4CBF-FC79-D54B-2F57F5B854B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1ADDB7A-9C8D-4E10-91A4-D9693DD7523A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1" name="Content Placeholder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CD420E-48EB-2370-4FAE-FA49F74F48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77035" y="1939585"/>
            <a:ext cx="4483292" cy="368458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2" name="Content Placeholder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85F06BD-F930-9687-52A8-4A99B081F4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32" y="1939583"/>
            <a:ext cx="1759923" cy="368458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81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E98893-8C2F-020D-DDD7-9B22F947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MessageBee integrates cover artwork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4A1B5D-E638-9C2D-5F3C-F91EFAB5B6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R="0" indent="0" fontAlgn="base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“Before the intervention, about 59 percent of individuals receiving the standard courtesy notice — which were non personalized, with blunt language — returned their book on time.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Behaviorally informed courtesy notices with enhanced information about checked-out items, including the book titles and images of book covers, increased timely return by almost 10 percent.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BPL has made changes to reflect their findings, including a photo of the book jacket on overdue notices, with more engaging outreach and translations in four different languages.”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indent="0" fontAlgn="base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 Brooklyn Public Library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8DF5B-855B-D79A-0864-5C9479EA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CCE0D-F266-A556-C2B2-A624E6F8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B02584-151E-23BD-933A-6C6F8125633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A99684E3-A0FF-49CA-B05E-EC4BBEDCAE69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7F209-92F6-DE0C-37C6-5A0853781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" r="3168" b="3998"/>
          <a:stretch/>
        </p:blipFill>
        <p:spPr>
          <a:xfrm>
            <a:off x="6857999" y="1311440"/>
            <a:ext cx="3746811" cy="518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3C7847-3E9A-6FEB-81CD-E5F48B9FB310}"/>
              </a:ext>
            </a:extLst>
          </p:cNvPr>
          <p:cNvCxnSpPr>
            <a:cxnSpLocks/>
          </p:cNvCxnSpPr>
          <p:nvPr/>
        </p:nvCxnSpPr>
        <p:spPr>
          <a:xfrm>
            <a:off x="5832088" y="4237463"/>
            <a:ext cx="1605775" cy="0"/>
          </a:xfrm>
          <a:prstGeom prst="straightConnector1">
            <a:avLst/>
          </a:prstGeom>
          <a:ln w="1206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187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FE19-7A7E-FB05-B7C6-448BBD1E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 email Notices continued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83A-D48F-A641-382A-F54EA9106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32264" y="1825625"/>
            <a:ext cx="3593472" cy="4351338"/>
          </a:xfrm>
          <a:ln>
            <a:solidFill>
              <a:srgbClr val="2D8375"/>
            </a:solidFill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2E99C-1F24-632C-FD3C-47668ED1DF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23055" y="1825625"/>
            <a:ext cx="3679889" cy="4351338"/>
          </a:xfrm>
          <a:ln>
            <a:solidFill>
              <a:srgbClr val="38555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5AA23-F0EF-410E-459D-09C1E875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8BEB-C223-3592-D999-ABD74A35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5CB38-5BC9-151C-2396-5916FA68377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6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8F5-3EE3-777A-9155-CD09AE50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MessageBee email Notices continued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892AD9-F4EC-E50D-F358-F905E94817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1018" y="1658355"/>
            <a:ext cx="2916736" cy="45720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698BB2F-C697-12A7-F547-B0C09B3145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64042" y="1658355"/>
            <a:ext cx="2734636" cy="4572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4C4DF-BF86-256A-98A5-7C558DE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3D68-1178-B3AB-420F-E8C3A620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F2FE30-0C6F-6A2D-5049-DCB9318247B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45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4C4DF-BF86-256A-98A5-7C558DE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SWAN Library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C3D68-1178-B3AB-420F-E8C3A620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610F-65FB-4D76-A9F7-0135426F9A2E}" type="slidenum">
              <a:rPr lang="en-US" smtClean="0"/>
              <a:t>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F2FE30-0C6F-6A2D-5049-DCB9318247B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E77881E-05EA-445D-A401-3F862F6B3C8C}" type="datetime4">
              <a:rPr lang="en-US" smtClean="0"/>
              <a:t>February 14, 2023</a:t>
            </a:fld>
            <a:endParaRPr lang="en-US"/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19067296-7415-C808-59DC-EBE5524B2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56" y="77978"/>
            <a:ext cx="2761905" cy="1009524"/>
          </a:xfrm>
          <a:prstGeom prst="rect">
            <a:avLst/>
          </a:prstGeom>
        </p:spPr>
      </p:pic>
      <p:pic>
        <p:nvPicPr>
          <p:cNvPr id="15" name="Picture 14" descr="A picture containing text, dishware&#10;&#10;Description automatically generated">
            <a:extLst>
              <a:ext uri="{FF2B5EF4-FFF2-40B4-BE49-F238E27FC236}">
                <a16:creationId xmlns:a16="http://schemas.microsoft.com/office/drawing/2014/main" id="{B7DFFA83-57B5-DE5D-DDCC-B0DF415F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52" y="5289311"/>
            <a:ext cx="2628571" cy="485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39EC46-591E-200A-17D5-35B1A52EC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3703176"/>
            <a:ext cx="2628571" cy="990476"/>
          </a:xfrm>
          <a:prstGeom prst="rect">
            <a:avLst/>
          </a:prstGeom>
        </p:spPr>
      </p:pic>
      <p:pic>
        <p:nvPicPr>
          <p:cNvPr id="19" name="Picture 18" descr="A picture containing gambling house, room&#10;&#10;Description automatically generated">
            <a:extLst>
              <a:ext uri="{FF2B5EF4-FFF2-40B4-BE49-F238E27FC236}">
                <a16:creationId xmlns:a16="http://schemas.microsoft.com/office/drawing/2014/main" id="{3912E0ED-D704-9BB9-08B5-E2B858C32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70" y="4708343"/>
            <a:ext cx="2638095" cy="55238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C299203-0771-5139-DD56-1BB730DD8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1930766"/>
            <a:ext cx="2552381" cy="695238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D3B9DF7-87A9-AA66-42AF-9D566A76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3112561"/>
            <a:ext cx="2523809" cy="523810"/>
          </a:xfrm>
          <a:prstGeom prst="rect">
            <a:avLst/>
          </a:prstGeom>
        </p:spPr>
      </p:pic>
      <p:pic>
        <p:nvPicPr>
          <p:cNvPr id="25" name="Picture 2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47B0216-DF39-CB2D-C378-7D6C9399A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52" y="5769877"/>
            <a:ext cx="2514286" cy="6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3166CC-1D8F-4C9B-DF75-EBE6C4B84E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6260" y="144832"/>
            <a:ext cx="3882440" cy="6091693"/>
          </a:xfrm>
          <a:prstGeom prst="rect">
            <a:avLst/>
          </a:prstGeom>
        </p:spPr>
      </p:pic>
      <p:pic>
        <p:nvPicPr>
          <p:cNvPr id="30" name="Picture 29" descr="A picture containing text, clipart, seat&#10;&#10;Description automatically generated">
            <a:extLst>
              <a:ext uri="{FF2B5EF4-FFF2-40B4-BE49-F238E27FC236}">
                <a16:creationId xmlns:a16="http://schemas.microsoft.com/office/drawing/2014/main" id="{263CAF76-80C2-35CC-1920-C1553C1BB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27" y="1154615"/>
            <a:ext cx="2504762" cy="7428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DC226F7-D0C3-A508-9752-8F619F0D2534}"/>
              </a:ext>
            </a:extLst>
          </p:cNvPr>
          <p:cNvSpPr/>
          <p:nvPr/>
        </p:nvSpPr>
        <p:spPr>
          <a:xfrm>
            <a:off x="6955523" y="2552700"/>
            <a:ext cx="4449077" cy="1346200"/>
          </a:xfrm>
          <a:prstGeom prst="rect">
            <a:avLst/>
          </a:prstGeom>
          <a:noFill/>
          <a:ln w="34925">
            <a:solidFill>
              <a:srgbClr val="7E3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BF2E2E-E49A-2253-AC89-D4DDCE1E2294}"/>
              </a:ext>
            </a:extLst>
          </p:cNvPr>
          <p:cNvSpPr/>
          <p:nvPr/>
        </p:nvSpPr>
        <p:spPr>
          <a:xfrm>
            <a:off x="6972141" y="5499100"/>
            <a:ext cx="4449077" cy="613899"/>
          </a:xfrm>
          <a:prstGeom prst="rect">
            <a:avLst/>
          </a:prstGeom>
          <a:noFill/>
          <a:ln w="34925">
            <a:solidFill>
              <a:srgbClr val="C6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F67B4B-05D8-4383-29D8-2C8D3D3E9E84}"/>
              </a:ext>
            </a:extLst>
          </p:cNvPr>
          <p:cNvSpPr/>
          <p:nvPr/>
        </p:nvSpPr>
        <p:spPr>
          <a:xfrm>
            <a:off x="6959600" y="3961576"/>
            <a:ext cx="4444999" cy="1444666"/>
          </a:xfrm>
          <a:prstGeom prst="rect">
            <a:avLst/>
          </a:prstGeom>
          <a:noFill/>
          <a:ln w="34925">
            <a:solidFill>
              <a:srgbClr val="89E5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08A927-D091-D25A-2D65-85897C0B33E8}"/>
              </a:ext>
            </a:extLst>
          </p:cNvPr>
          <p:cNvSpPr/>
          <p:nvPr/>
        </p:nvSpPr>
        <p:spPr>
          <a:xfrm>
            <a:off x="6972141" y="469900"/>
            <a:ext cx="4449077" cy="151575"/>
          </a:xfrm>
          <a:prstGeom prst="rect">
            <a:avLst/>
          </a:prstGeom>
          <a:noFill/>
          <a:ln w="34925">
            <a:solidFill>
              <a:srgbClr val="ED4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09CC8-1766-FAA2-22C8-8F461A8178CC}"/>
              </a:ext>
            </a:extLst>
          </p:cNvPr>
          <p:cNvSpPr/>
          <p:nvPr/>
        </p:nvSpPr>
        <p:spPr>
          <a:xfrm>
            <a:off x="6955522" y="1855233"/>
            <a:ext cx="4449077" cy="558406"/>
          </a:xfrm>
          <a:prstGeom prst="rect">
            <a:avLst/>
          </a:prstGeom>
          <a:noFill/>
          <a:ln w="34925">
            <a:solidFill>
              <a:srgbClr val="FAE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4D8753-11CB-03D3-BBE5-C0546B5515C9}"/>
              </a:ext>
            </a:extLst>
          </p:cNvPr>
          <p:cNvSpPr/>
          <p:nvPr/>
        </p:nvSpPr>
        <p:spPr>
          <a:xfrm>
            <a:off x="6955522" y="695649"/>
            <a:ext cx="4449077" cy="1066725"/>
          </a:xfrm>
          <a:prstGeom prst="rect">
            <a:avLst/>
          </a:prstGeom>
          <a:noFill/>
          <a:ln w="34925">
            <a:solidFill>
              <a:srgbClr val="E69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1130AB-0E84-0C07-1E45-3607DB745BA1}"/>
              </a:ext>
            </a:extLst>
          </p:cNvPr>
          <p:cNvSpPr/>
          <p:nvPr/>
        </p:nvSpPr>
        <p:spPr>
          <a:xfrm>
            <a:off x="6672189" y="82503"/>
            <a:ext cx="4873817" cy="6305597"/>
          </a:xfrm>
          <a:prstGeom prst="rect">
            <a:avLst/>
          </a:prstGeom>
          <a:noFill/>
          <a:ln w="34925">
            <a:solidFill>
              <a:srgbClr val="E69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5B0278F8-9D71-CD42-CA96-226DCA871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2" y="2580482"/>
            <a:ext cx="2523809" cy="52381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47EE8E7-74CD-2747-566F-2E6BD7F1B107}"/>
              </a:ext>
            </a:extLst>
          </p:cNvPr>
          <p:cNvSpPr/>
          <p:nvPr/>
        </p:nvSpPr>
        <p:spPr>
          <a:xfrm>
            <a:off x="6733272" y="967301"/>
            <a:ext cx="444500" cy="444500"/>
          </a:xfrm>
          <a:prstGeom prst="ellipse">
            <a:avLst/>
          </a:prstGeom>
          <a:solidFill>
            <a:srgbClr val="E69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7DAE5C-12FF-65F2-5CA1-7C63F97E0C32}"/>
              </a:ext>
            </a:extLst>
          </p:cNvPr>
          <p:cNvSpPr/>
          <p:nvPr/>
        </p:nvSpPr>
        <p:spPr>
          <a:xfrm>
            <a:off x="6733272" y="263464"/>
            <a:ext cx="444500" cy="4445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748B70F-12A7-9687-3FBF-A2FF23C1251E}"/>
              </a:ext>
            </a:extLst>
          </p:cNvPr>
          <p:cNvSpPr/>
          <p:nvPr/>
        </p:nvSpPr>
        <p:spPr>
          <a:xfrm>
            <a:off x="6710146" y="1893384"/>
            <a:ext cx="444500" cy="444500"/>
          </a:xfrm>
          <a:prstGeom prst="ellipse">
            <a:avLst/>
          </a:prstGeom>
          <a:solidFill>
            <a:srgbClr val="FAE6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8048637-CF0D-E1F4-DEA0-147F1A4AB486}"/>
              </a:ext>
            </a:extLst>
          </p:cNvPr>
          <p:cNvSpPr/>
          <p:nvPr/>
        </p:nvSpPr>
        <p:spPr>
          <a:xfrm>
            <a:off x="6733272" y="2973144"/>
            <a:ext cx="444500" cy="444500"/>
          </a:xfrm>
          <a:prstGeom prst="ellipse">
            <a:avLst/>
          </a:prstGeom>
          <a:solidFill>
            <a:srgbClr val="7E3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51EBD7D-3E16-BBC8-8240-4B9EE249095B}"/>
              </a:ext>
            </a:extLst>
          </p:cNvPr>
          <p:cNvSpPr/>
          <p:nvPr/>
        </p:nvSpPr>
        <p:spPr>
          <a:xfrm>
            <a:off x="6710146" y="4471402"/>
            <a:ext cx="444500" cy="444500"/>
          </a:xfrm>
          <a:prstGeom prst="ellipse">
            <a:avLst/>
          </a:prstGeom>
          <a:solidFill>
            <a:srgbClr val="89E5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72118A-AF52-C6FF-3C51-323A346C7410}"/>
              </a:ext>
            </a:extLst>
          </p:cNvPr>
          <p:cNvSpPr/>
          <p:nvPr/>
        </p:nvSpPr>
        <p:spPr>
          <a:xfrm>
            <a:off x="6718157" y="5590520"/>
            <a:ext cx="444500" cy="444500"/>
          </a:xfrm>
          <a:prstGeom prst="ellipse">
            <a:avLst/>
          </a:prstGeom>
          <a:solidFill>
            <a:srgbClr val="C600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611EC9-46D0-4F5C-F2D0-C87DB2029D67}"/>
              </a:ext>
            </a:extLst>
          </p:cNvPr>
          <p:cNvSpPr txBox="1"/>
          <p:nvPr/>
        </p:nvSpPr>
        <p:spPr>
          <a:xfrm>
            <a:off x="444499" y="825500"/>
            <a:ext cx="31141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Unique works with SWAN to bake the bread – template matching logo and color scheme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Library picks your favorite toppings for the menu bar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Library can add some special flavor/messaging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SWAN/Symphony provides the meat – the transactions drive the communication and template 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Library adds seasonal topics that can be time sensitive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Library provides the base bun for consistency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437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WAN-PPT-2020">
  <a:themeElements>
    <a:clrScheme name="SWAN Color Palette">
      <a:dk1>
        <a:sysClr val="windowText" lastClr="000000"/>
      </a:dk1>
      <a:lt1>
        <a:sysClr val="window" lastClr="FFFFFF"/>
      </a:lt1>
      <a:dk2>
        <a:srgbClr val="00838E"/>
      </a:dk2>
      <a:lt2>
        <a:srgbClr val="FFFFFF"/>
      </a:lt2>
      <a:accent1>
        <a:srgbClr val="1565C0"/>
      </a:accent1>
      <a:accent2>
        <a:srgbClr val="C63F17"/>
      </a:accent2>
      <a:accent3>
        <a:srgbClr val="AD1457"/>
      </a:accent3>
      <a:accent4>
        <a:srgbClr val="005661"/>
      </a:accent4>
      <a:accent5>
        <a:srgbClr val="FDD835"/>
      </a:accent5>
      <a:accent6>
        <a:srgbClr val="666666"/>
      </a:accent6>
      <a:hlink>
        <a:srgbClr val="1565C0"/>
      </a:hlink>
      <a:folHlink>
        <a:srgbClr val="1565C0"/>
      </a:folHlink>
    </a:clrScheme>
    <a:fontScheme name="SWAN Fonts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AN-PPT-2020" id="{687F51A9-11E1-413C-9051-8EC365FB562F}" vid="{E20A4488-0C2C-4E35-BEF5-616CAADE7A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25545373AF7429C682A8902065AFA" ma:contentTypeVersion="16" ma:contentTypeDescription="Create a new document." ma:contentTypeScope="" ma:versionID="63733f954283ed179e420f17767ce573">
  <xsd:schema xmlns:xsd="http://www.w3.org/2001/XMLSchema" xmlns:xs="http://www.w3.org/2001/XMLSchema" xmlns:p="http://schemas.microsoft.com/office/2006/metadata/properties" xmlns:ns2="6d2841a4-3d51-4a73-8a6d-9ab7925a3ac0" xmlns:ns3="13f1bf54-b3b9-4f6e-ab24-51a0268d9c4c" targetNamespace="http://schemas.microsoft.com/office/2006/metadata/properties" ma:root="true" ma:fieldsID="1a88a393afc10e6ce662d66fd2d45a69" ns2:_="" ns3:_="">
    <xsd:import namespace="6d2841a4-3d51-4a73-8a6d-9ab7925a3ac0"/>
    <xsd:import namespace="13f1bf54-b3b9-4f6e-ab24-51a0268d9c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841a4-3d51-4a73-8a6d-9ab7925a3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75edc1e-3c8c-4677-a1ce-bc1d99f214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1bf54-b3b9-4f6e-ab24-51a0268d9c4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49b8c2-d6f1-47a9-8c7f-b86d845bd569}" ma:internalName="TaxCatchAll" ma:showField="CatchAllData" ma:web="13f1bf54-b3b9-4f6e-ab24-51a0268d9c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2841a4-3d51-4a73-8a6d-9ab7925a3ac0">
      <Terms xmlns="http://schemas.microsoft.com/office/infopath/2007/PartnerControls"/>
    </lcf76f155ced4ddcb4097134ff3c332f>
    <TaxCatchAll xmlns="13f1bf54-b3b9-4f6e-ab24-51a0268d9c4c" xsi:nil="true"/>
  </documentManagement>
</p:properties>
</file>

<file path=customXml/itemProps1.xml><?xml version="1.0" encoding="utf-8"?>
<ds:datastoreItem xmlns:ds="http://schemas.openxmlformats.org/officeDocument/2006/customXml" ds:itemID="{3421891D-9B9E-4305-AD6A-40E0D04C97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841a4-3d51-4a73-8a6d-9ab7925a3ac0"/>
    <ds:schemaRef ds:uri="13f1bf54-b3b9-4f6e-ab24-51a0268d9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6DBCB5-0D90-48D3-AA64-7006A1D8C6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89855B-151A-4C35-9D9C-A3D647EBE73F}">
  <ds:schemaRefs>
    <ds:schemaRef ds:uri="http://schemas.microsoft.com/office/2006/metadata/properties"/>
    <ds:schemaRef ds:uri="13f1bf54-b3b9-4f6e-ab24-51a0268d9c4c"/>
    <ds:schemaRef ds:uri="http://purl.org/dc/terms/"/>
    <ds:schemaRef ds:uri="6d2841a4-3d51-4a73-8a6d-9ab7925a3ac0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2000</Words>
  <Application>Microsoft Office PowerPoint</Application>
  <PresentationFormat>Widescreen</PresentationFormat>
  <Paragraphs>387</Paragraphs>
  <Slides>49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Georgia</vt:lpstr>
      <vt:lpstr>Source Sans Pro</vt:lpstr>
      <vt:lpstr>Source Sans Pro SemiBold</vt:lpstr>
      <vt:lpstr>Times New Roman</vt:lpstr>
      <vt:lpstr>SWAN-PPT-2020</vt:lpstr>
      <vt:lpstr>SWAN Quarterly Meeting</vt:lpstr>
      <vt:lpstr>Agenda</vt:lpstr>
      <vt:lpstr>MessageBee for SWAN</vt:lpstr>
      <vt:lpstr>MessageBee</vt:lpstr>
      <vt:lpstr>MessageBee email notices</vt:lpstr>
      <vt:lpstr>MessageBee integrates cover artwork</vt:lpstr>
      <vt:lpstr>MessageBee email Notices continued</vt:lpstr>
      <vt:lpstr>MessageBee email Notices continued</vt:lpstr>
      <vt:lpstr>PowerPoint Presentation</vt:lpstr>
      <vt:lpstr>PowerPoint Presentation</vt:lpstr>
      <vt:lpstr>MessageBee Portal</vt:lpstr>
      <vt:lpstr>Tracking Delivery</vt:lpstr>
      <vt:lpstr>MessageBee text messaging</vt:lpstr>
      <vt:lpstr>Bounced Emails</vt:lpstr>
      <vt:lpstr>Voice call notifications</vt:lpstr>
      <vt:lpstr>Project timeline</vt:lpstr>
      <vt:lpstr>Notification costs</vt:lpstr>
      <vt:lpstr>Proposed approval process</vt:lpstr>
      <vt:lpstr>Amend current FY23 budget</vt:lpstr>
      <vt:lpstr>Amend FY23 budget with roll call</vt:lpstr>
      <vt:lpstr>Addison Public Library </vt:lpstr>
      <vt:lpstr>Addison Public Library</vt:lpstr>
      <vt:lpstr>Addison Public Library interest in joining SWAN</vt:lpstr>
      <vt:lpstr>Project timeline: go-live November 2023</vt:lpstr>
      <vt:lpstr>SWAN Budget process</vt:lpstr>
      <vt:lpstr>Budget process timeline</vt:lpstr>
      <vt:lpstr>Data visualization in GIS maps</vt:lpstr>
      <vt:lpstr>Datasets showing:</vt:lpstr>
      <vt:lpstr>Who – All SWAN Patrons</vt:lpstr>
      <vt:lpstr>Search, Zoom in, Click on dot for details</vt:lpstr>
      <vt:lpstr>Filter (e.g., age range)</vt:lpstr>
      <vt:lpstr>Helps visualize data anomalies</vt:lpstr>
      <vt:lpstr>User Status filter (e.g., BADADDRES)</vt:lpstr>
      <vt:lpstr>Change visible layer (e.g., Delinquent)</vt:lpstr>
      <vt:lpstr>Last Activity Date &gt; Start of Pandemic</vt:lpstr>
      <vt:lpstr>What – Items circulated in last month</vt:lpstr>
      <vt:lpstr>What items from my library circulated?</vt:lpstr>
      <vt:lpstr>What about item type?  (Item Cat 1)</vt:lpstr>
      <vt:lpstr>Where – Checkouts from which library</vt:lpstr>
      <vt:lpstr>Where do Non-SWAN RBPs go?</vt:lpstr>
      <vt:lpstr>Where do drive-up users live?</vt:lpstr>
      <vt:lpstr>Patrons Active in Past 3 Months</vt:lpstr>
      <vt:lpstr>Monthly Data Extracts</vt:lpstr>
      <vt:lpstr>Comparison of Population</vt:lpstr>
      <vt:lpstr>Holds &amp; Aspen: time to fill &amp; impact of Aspen Discovery</vt:lpstr>
      <vt:lpstr>Holds Total Days to Shelf</vt:lpstr>
      <vt:lpstr>Hold Volume by Client</vt:lpstr>
      <vt:lpstr>Give or take a day or two – no big deal, right?</vt:lpstr>
      <vt:lpstr>Announcements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SWAN Quarterly Meeting</dc:title>
  <dc:creator/>
  <cp:lastModifiedBy/>
  <cp:revision>205</cp:revision>
  <dcterms:created xsi:type="dcterms:W3CDTF">2021-12-03T17:37:01Z</dcterms:created>
  <dcterms:modified xsi:type="dcterms:W3CDTF">2023-02-14T19:44:01Z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0x01010069325545373AF7429C682A8902065AFA</vt:lpwstr>
  </property>
  <property fmtid="{D5CDD505-2E9C-101B-9397-08002B2CF9AE}" pid="3" name="ArticulateGUID">
    <vt:lpwstr>D1B39070-BB8C-435E-8538-D63DF5746AC7</vt:lpwstr>
  </property>
  <property fmtid="{D5CDD505-2E9C-101B-9397-08002B2CF9AE}" pid="4" name="ArticulatePath">
    <vt:lpwstr>https://swanlibraries.sharepoint.com/SharedDocs/Administration/Governance/Quarterly/2022/SWAN-2022-Q1-Presentation</vt:lpwstr>
  </property>
  <property fmtid="{D5CDD505-2E9C-101B-9397-08002B2CF9AE}" pid="5" name="MediaServiceImageTags">
    <vt:lpwstr/>
  </property>
</Properties>
</file>