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tags/tag4.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ags/tag7.xml" ContentType="application/vnd.openxmlformats-officedocument.presentationml.tags+xml"/>
  <Override PartName="/ppt/tags/tag8.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983" r:id="rId1"/>
  </p:sldMasterIdLst>
  <p:notesMasterIdLst>
    <p:notesMasterId r:id="rId59"/>
  </p:notesMasterIdLst>
  <p:sldIdLst>
    <p:sldId id="256" r:id="rId2"/>
    <p:sldId id="470" r:id="rId3"/>
    <p:sldId id="2975" r:id="rId4"/>
    <p:sldId id="2993" r:id="rId5"/>
    <p:sldId id="562" r:id="rId6"/>
    <p:sldId id="2984" r:id="rId7"/>
    <p:sldId id="2982" r:id="rId8"/>
    <p:sldId id="2983" r:id="rId9"/>
    <p:sldId id="2980" r:id="rId10"/>
    <p:sldId id="2987" r:id="rId11"/>
    <p:sldId id="2986" r:id="rId12"/>
    <p:sldId id="2988" r:id="rId13"/>
    <p:sldId id="2981" r:id="rId14"/>
    <p:sldId id="294" r:id="rId15"/>
    <p:sldId id="403" r:id="rId16"/>
    <p:sldId id="559" r:id="rId17"/>
    <p:sldId id="2976" r:id="rId18"/>
    <p:sldId id="560" r:id="rId19"/>
    <p:sldId id="2977" r:id="rId20"/>
    <p:sldId id="2978" r:id="rId21"/>
    <p:sldId id="308" r:id="rId22"/>
    <p:sldId id="349" r:id="rId23"/>
    <p:sldId id="556" r:id="rId24"/>
    <p:sldId id="350" r:id="rId25"/>
    <p:sldId id="2979" r:id="rId26"/>
    <p:sldId id="351" r:id="rId27"/>
    <p:sldId id="2992" r:id="rId28"/>
    <p:sldId id="3000" r:id="rId29"/>
    <p:sldId id="2886" r:id="rId30"/>
    <p:sldId id="370" r:id="rId31"/>
    <p:sldId id="259" r:id="rId32"/>
    <p:sldId id="262" r:id="rId33"/>
    <p:sldId id="371" r:id="rId34"/>
    <p:sldId id="2996" r:id="rId35"/>
    <p:sldId id="257" r:id="rId36"/>
    <p:sldId id="258" r:id="rId37"/>
    <p:sldId id="2999" r:id="rId38"/>
    <p:sldId id="2990" r:id="rId39"/>
    <p:sldId id="2989" r:id="rId40"/>
    <p:sldId id="260" r:id="rId41"/>
    <p:sldId id="2974" r:id="rId42"/>
    <p:sldId id="2991" r:id="rId43"/>
    <p:sldId id="2970" r:id="rId44"/>
    <p:sldId id="261" r:id="rId45"/>
    <p:sldId id="372" r:id="rId46"/>
    <p:sldId id="2998" r:id="rId47"/>
    <p:sldId id="2839" r:id="rId48"/>
    <p:sldId id="2885" r:id="rId49"/>
    <p:sldId id="2995" r:id="rId50"/>
    <p:sldId id="277" r:id="rId51"/>
    <p:sldId id="284" r:id="rId52"/>
    <p:sldId id="2997" r:id="rId53"/>
    <p:sldId id="2842" r:id="rId54"/>
    <p:sldId id="2880" r:id="rId55"/>
    <p:sldId id="2881" r:id="rId56"/>
    <p:sldId id="2884" r:id="rId57"/>
    <p:sldId id="270" r:id="rId58"/>
  </p:sldIdLst>
  <p:sldSz cx="12192000" cy="6858000"/>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1DCF3DE-72A3-4C80-9CCE-D6A154286148}">
          <p14:sldIdLst>
            <p14:sldId id="256"/>
            <p14:sldId id="470"/>
          </p14:sldIdLst>
        </p14:section>
        <p14:section name="Strategic Planning" id="{29B060B1-4D7F-4511-81AD-A9CD38FCCB03}">
          <p14:sldIdLst>
            <p14:sldId id="2975"/>
            <p14:sldId id="2993"/>
            <p14:sldId id="562"/>
            <p14:sldId id="2984"/>
            <p14:sldId id="2982"/>
            <p14:sldId id="2983"/>
            <p14:sldId id="2980"/>
            <p14:sldId id="2987"/>
            <p14:sldId id="2986"/>
            <p14:sldId id="2988"/>
            <p14:sldId id="2981"/>
            <p14:sldId id="294"/>
            <p14:sldId id="403"/>
            <p14:sldId id="559"/>
            <p14:sldId id="2976"/>
            <p14:sldId id="560"/>
            <p14:sldId id="2977"/>
            <p14:sldId id="2978"/>
            <p14:sldId id="308"/>
            <p14:sldId id="349"/>
            <p14:sldId id="556"/>
            <p14:sldId id="350"/>
            <p14:sldId id="2979"/>
            <p14:sldId id="351"/>
            <p14:sldId id="2992"/>
            <p14:sldId id="3000"/>
          </p14:sldIdLst>
        </p14:section>
        <p14:section name="SD agreement" id="{FA3C000D-38CD-42AE-91A9-0A6EEAC06D2D}">
          <p14:sldIdLst>
            <p14:sldId id="2886"/>
            <p14:sldId id="370"/>
            <p14:sldId id="259"/>
            <p14:sldId id="262"/>
            <p14:sldId id="371"/>
            <p14:sldId id="2996"/>
            <p14:sldId id="257"/>
            <p14:sldId id="258"/>
            <p14:sldId id="2999"/>
            <p14:sldId id="2990"/>
            <p14:sldId id="2989"/>
            <p14:sldId id="260"/>
            <p14:sldId id="2974"/>
            <p14:sldId id="2991"/>
            <p14:sldId id="2970"/>
            <p14:sldId id="261"/>
            <p14:sldId id="372"/>
            <p14:sldId id="2998"/>
          </p14:sldIdLst>
        </p14:section>
        <p14:section name="MessageBee" id="{D03C1960-7625-4823-B800-022D4AE8E2D0}">
          <p14:sldIdLst>
            <p14:sldId id="2839"/>
            <p14:sldId id="2885"/>
            <p14:sldId id="2995"/>
            <p14:sldId id="277"/>
            <p14:sldId id="284"/>
            <p14:sldId id="2997"/>
          </p14:sldIdLst>
        </p14:section>
        <p14:section name="EBSCO Statistics" id="{DEF22791-F5F8-46E0-995D-8A1D7CBF1DAC}">
          <p14:sldIdLst>
            <p14:sldId id="2842"/>
            <p14:sldId id="2880"/>
            <p14:sldId id="2881"/>
            <p14:sldId id="2884"/>
          </p14:sldIdLst>
        </p14:section>
        <p14:section name="End" id="{A9A3321D-5B1D-4247-A264-F1F28D2A36BA}">
          <p14:sldIdLst>
            <p14:sldId id="2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38E"/>
    <a:srgbClr val="D0DDDF"/>
    <a:srgbClr val="AD1457"/>
    <a:srgbClr val="F9C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697B4-BBB2-4B80-AA07-BE98E7D15E48}" v="530" dt="2023-09-06T20:48:07.182"/>
    <p1510:client id="{E14ED562-2A6E-5460-4459-FBEC265D6E1A}" v="171" dt="2023-09-06T15:18:13.741"/>
    <p1510:client id="{F7719AE8-25A5-4AD5-B4A0-82AD614F80B2}" v="1370" dt="2023-09-07T00:30:58.8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1" autoAdjust="0"/>
    <p:restoredTop sz="78329" autoAdjust="0"/>
  </p:normalViewPr>
  <p:slideViewPr>
    <p:cSldViewPr snapToGrid="0">
      <p:cViewPr varScale="1">
        <p:scale>
          <a:sx n="83" d="100"/>
          <a:sy n="83" d="100"/>
        </p:scale>
        <p:origin x="139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326430-7BA3-4277-9498-AEA1607D3103}"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88CFAF89-EAF8-453F-845C-449B73C53746}">
      <dgm:prSet custT="1">
        <dgm:style>
          <a:lnRef idx="1">
            <a:schemeClr val="accent2"/>
          </a:lnRef>
          <a:fillRef idx="3">
            <a:schemeClr val="accent2"/>
          </a:fillRef>
          <a:effectRef idx="2">
            <a:schemeClr val="accent2"/>
          </a:effectRef>
          <a:fontRef idx="minor">
            <a:schemeClr val="lt1"/>
          </a:fontRef>
        </dgm:style>
      </dgm:prSet>
      <dgm:spPr/>
      <dgm:t>
        <a:bodyPr/>
        <a:lstStyle/>
        <a:p>
          <a:r>
            <a:rPr lang="en-US" sz="1400" dirty="0"/>
            <a:t>Current ILS Platform Limits Customization &amp; Flexibility &amp; Innovation which Prevents Offering Optional Service to our Patrons. Vendor Business Plans Fragments the Way Libraries Purchase </a:t>
          </a:r>
          <a:r>
            <a:rPr lang="en-US" sz="1600" dirty="0"/>
            <a:t>Products</a:t>
          </a:r>
          <a:r>
            <a:rPr lang="en-US" sz="1400" dirty="0"/>
            <a:t> &amp; Prevents Seamless Integration within the Catalog and an Easy Patron/Staff Experience</a:t>
          </a:r>
        </a:p>
      </dgm:t>
    </dgm:pt>
    <dgm:pt modelId="{3C2829AE-18BB-4E05-81EC-9284CEA76C75}" type="parTrans" cxnId="{BA49F7A6-2BE9-43E0-953D-1C43D45700D5}">
      <dgm:prSet/>
      <dgm:spPr/>
      <dgm:t>
        <a:bodyPr/>
        <a:lstStyle/>
        <a:p>
          <a:endParaRPr lang="en-US"/>
        </a:p>
      </dgm:t>
    </dgm:pt>
    <dgm:pt modelId="{673F7AE6-1517-4D24-9EAA-9B0B3F8A462A}" type="sibTrans" cxnId="{BA49F7A6-2BE9-43E0-953D-1C43D45700D5}">
      <dgm:prSet/>
      <dgm:spPr/>
      <dgm:t>
        <a:bodyPr/>
        <a:lstStyle/>
        <a:p>
          <a:endParaRPr lang="en-US"/>
        </a:p>
      </dgm:t>
    </dgm:pt>
    <dgm:pt modelId="{615FE3BE-F9FC-409E-8121-9A65F5566C7D}">
      <dgm:prSet>
        <dgm:style>
          <a:lnRef idx="1">
            <a:schemeClr val="accent2"/>
          </a:lnRef>
          <a:fillRef idx="3">
            <a:schemeClr val="accent2"/>
          </a:fillRef>
          <a:effectRef idx="2">
            <a:schemeClr val="accent2"/>
          </a:effectRef>
          <a:fontRef idx="minor">
            <a:schemeClr val="lt1"/>
          </a:fontRef>
        </dgm:style>
      </dgm:prSet>
      <dgm:spPr/>
      <dgm:t>
        <a:bodyPr/>
        <a:lstStyle/>
        <a:p>
          <a:r>
            <a:rPr lang="en-US" dirty="0"/>
            <a:t>Multiple Conflicting Priorities Make it Difficult to Focus our Resources Effectively and Prevents Forward Progress</a:t>
          </a:r>
        </a:p>
      </dgm:t>
    </dgm:pt>
    <dgm:pt modelId="{DC7EF8EB-9CB6-4111-9689-66635D12237C}" type="parTrans" cxnId="{7E730499-30A0-4446-BE94-D8ABB9601F7D}">
      <dgm:prSet/>
      <dgm:spPr/>
      <dgm:t>
        <a:bodyPr/>
        <a:lstStyle/>
        <a:p>
          <a:endParaRPr lang="en-US"/>
        </a:p>
      </dgm:t>
    </dgm:pt>
    <dgm:pt modelId="{C4E5BC4A-943E-4D06-A4AD-E2FCDAE57115}" type="sibTrans" cxnId="{7E730499-30A0-4446-BE94-D8ABB9601F7D}">
      <dgm:prSet/>
      <dgm:spPr/>
      <dgm:t>
        <a:bodyPr/>
        <a:lstStyle/>
        <a:p>
          <a:endParaRPr lang="en-US"/>
        </a:p>
      </dgm:t>
    </dgm:pt>
    <dgm:pt modelId="{1D4E67A9-29DD-4B32-A982-130287344A75}">
      <dgm:prSet>
        <dgm:style>
          <a:lnRef idx="1">
            <a:schemeClr val="accent2"/>
          </a:lnRef>
          <a:fillRef idx="3">
            <a:schemeClr val="accent2"/>
          </a:fillRef>
          <a:effectRef idx="2">
            <a:schemeClr val="accent2"/>
          </a:effectRef>
          <a:fontRef idx="minor">
            <a:schemeClr val="lt1"/>
          </a:fontRef>
        </dgm:style>
      </dgm:prSet>
      <dgm:spPr/>
      <dgm:t>
        <a:bodyPr/>
        <a:lstStyle/>
        <a:p>
          <a:r>
            <a:rPr lang="en-US"/>
            <a:t>Failure to Understand &amp; Buy-in to Interconnectedness Limits Agreement on Best Practices &amp; Hinders Efficiency, Economy &amp; Patron Satisfaction</a:t>
          </a:r>
        </a:p>
      </dgm:t>
    </dgm:pt>
    <dgm:pt modelId="{7B43BED4-F2CA-482D-B475-6193F0CC5CC1}" type="parTrans" cxnId="{1E0E6561-2141-4EB3-ACFC-A3CE16547EC1}">
      <dgm:prSet/>
      <dgm:spPr/>
      <dgm:t>
        <a:bodyPr/>
        <a:lstStyle/>
        <a:p>
          <a:endParaRPr lang="en-US"/>
        </a:p>
      </dgm:t>
    </dgm:pt>
    <dgm:pt modelId="{2AEC4F2F-37A8-4F67-AEE7-EA557B39B89A}" type="sibTrans" cxnId="{1E0E6561-2141-4EB3-ACFC-A3CE16547EC1}">
      <dgm:prSet/>
      <dgm:spPr/>
      <dgm:t>
        <a:bodyPr/>
        <a:lstStyle/>
        <a:p>
          <a:endParaRPr lang="en-US"/>
        </a:p>
      </dgm:t>
    </dgm:pt>
    <dgm:pt modelId="{7A78719C-BDCB-4C08-A352-BFC88E90291B}">
      <dgm:prSet>
        <dgm:style>
          <a:lnRef idx="1">
            <a:schemeClr val="accent2"/>
          </a:lnRef>
          <a:fillRef idx="3">
            <a:schemeClr val="accent2"/>
          </a:fillRef>
          <a:effectRef idx="2">
            <a:schemeClr val="accent2"/>
          </a:effectRef>
          <a:fontRef idx="minor">
            <a:schemeClr val="lt1"/>
          </a:fontRef>
        </dgm:style>
      </dgm:prSet>
      <dgm:spPr/>
      <dgm:t>
        <a:bodyPr/>
        <a:lstStyle/>
        <a:p>
          <a:r>
            <a:rPr lang="en-US"/>
            <a:t>Structure of Library Governance Funding in Illinois Thru Over-reliance on Local Property Tax &amp; Minimal State Funding Results in Inequitable Allocation of Resources, Underserved Communities &amp; Poor Service to Patrons</a:t>
          </a:r>
        </a:p>
      </dgm:t>
    </dgm:pt>
    <dgm:pt modelId="{080B898C-9185-43DE-A0BB-AD55CB48033C}" type="parTrans" cxnId="{28D3FF26-D9D8-4C4C-B398-E544DEA11493}">
      <dgm:prSet/>
      <dgm:spPr/>
      <dgm:t>
        <a:bodyPr/>
        <a:lstStyle/>
        <a:p>
          <a:endParaRPr lang="en-US"/>
        </a:p>
      </dgm:t>
    </dgm:pt>
    <dgm:pt modelId="{A249FEA2-151B-42A9-AEF9-187888755B09}" type="sibTrans" cxnId="{28D3FF26-D9D8-4C4C-B398-E544DEA11493}">
      <dgm:prSet/>
      <dgm:spPr/>
      <dgm:t>
        <a:bodyPr/>
        <a:lstStyle/>
        <a:p>
          <a:endParaRPr lang="en-US"/>
        </a:p>
      </dgm:t>
    </dgm:pt>
    <dgm:pt modelId="{79A6B4CE-BEB6-41E9-8EBC-B3FA3B9C2C63}">
      <dgm:prSet>
        <dgm:style>
          <a:lnRef idx="1">
            <a:schemeClr val="accent2"/>
          </a:lnRef>
          <a:fillRef idx="3">
            <a:schemeClr val="accent2"/>
          </a:fillRef>
          <a:effectRef idx="2">
            <a:schemeClr val="accent2"/>
          </a:effectRef>
          <a:fontRef idx="minor">
            <a:schemeClr val="lt1"/>
          </a:fontRef>
        </dgm:style>
      </dgm:prSet>
      <dgm:spPr/>
      <dgm:t>
        <a:bodyPr/>
        <a:lstStyle/>
        <a:p>
          <a:r>
            <a:rPr lang="en-US"/>
            <a:t>Geographical Boundaries &amp; Scalability of ILS and Conflict of Priorities Leads to Inability to Add New Members in Order to Grow which Prevents Sustainability &amp; Capacity to Grow &amp; Adjust</a:t>
          </a:r>
        </a:p>
      </dgm:t>
    </dgm:pt>
    <dgm:pt modelId="{8222CD24-F026-4BBC-BF33-BEC27EC42C52}" type="parTrans" cxnId="{C4F508FA-4757-462E-AE7D-CEC3D7FC27ED}">
      <dgm:prSet/>
      <dgm:spPr/>
      <dgm:t>
        <a:bodyPr/>
        <a:lstStyle/>
        <a:p>
          <a:endParaRPr lang="en-US"/>
        </a:p>
      </dgm:t>
    </dgm:pt>
    <dgm:pt modelId="{3F1D649C-A31A-47F2-A1F1-8D5B969C66B3}" type="sibTrans" cxnId="{C4F508FA-4757-462E-AE7D-CEC3D7FC27ED}">
      <dgm:prSet/>
      <dgm:spPr/>
      <dgm:t>
        <a:bodyPr/>
        <a:lstStyle/>
        <a:p>
          <a:endParaRPr lang="en-US"/>
        </a:p>
      </dgm:t>
    </dgm:pt>
    <dgm:pt modelId="{C4F94E28-9AF9-44F6-AFCA-00495DCF3515}">
      <dgm:prSet>
        <dgm:style>
          <a:lnRef idx="1">
            <a:schemeClr val="accent2"/>
          </a:lnRef>
          <a:fillRef idx="3">
            <a:schemeClr val="accent2"/>
          </a:fillRef>
          <a:effectRef idx="2">
            <a:schemeClr val="accent2"/>
          </a:effectRef>
          <a:fontRef idx="minor">
            <a:schemeClr val="lt1"/>
          </a:fontRef>
        </dgm:style>
      </dgm:prSet>
      <dgm:spPr/>
      <dgm:t>
        <a:bodyPr/>
        <a:lstStyle/>
        <a:p>
          <a:r>
            <a:rPr lang="en-US" dirty="0"/>
            <a:t>No Organized Promotion &amp; Advocacy Leads to no Public Recognition of SWAN &amp; Public Misconception of Libraries' Collaboration Blocks our Ability to Get Public Appreciation, Support &amp; Funding</a:t>
          </a:r>
        </a:p>
      </dgm:t>
    </dgm:pt>
    <dgm:pt modelId="{8FB30C00-FE08-4CCC-8BAC-DB9CCE3EA4AD}" type="parTrans" cxnId="{5532CEEB-02C6-4631-A395-3784464EA228}">
      <dgm:prSet/>
      <dgm:spPr/>
      <dgm:t>
        <a:bodyPr/>
        <a:lstStyle/>
        <a:p>
          <a:endParaRPr lang="en-US"/>
        </a:p>
      </dgm:t>
    </dgm:pt>
    <dgm:pt modelId="{CC9B06EF-6A3B-42EE-8C9C-8EFF3D649A9D}" type="sibTrans" cxnId="{5532CEEB-02C6-4631-A395-3784464EA228}">
      <dgm:prSet/>
      <dgm:spPr/>
      <dgm:t>
        <a:bodyPr/>
        <a:lstStyle/>
        <a:p>
          <a:endParaRPr lang="en-US"/>
        </a:p>
      </dgm:t>
    </dgm:pt>
    <dgm:pt modelId="{0EE5ABF9-FFE1-4A81-98B1-82D0556C0F61}" type="pres">
      <dgm:prSet presAssocID="{DB326430-7BA3-4277-9498-AEA1607D3103}" presName="diagram" presStyleCnt="0">
        <dgm:presLayoutVars>
          <dgm:dir/>
          <dgm:resizeHandles val="exact"/>
        </dgm:presLayoutVars>
      </dgm:prSet>
      <dgm:spPr/>
    </dgm:pt>
    <dgm:pt modelId="{4A8739B7-3FFA-44FB-8401-E2421ACF6362}" type="pres">
      <dgm:prSet presAssocID="{88CFAF89-EAF8-453F-845C-449B73C53746}" presName="node" presStyleLbl="node1" presStyleIdx="0" presStyleCnt="6">
        <dgm:presLayoutVars>
          <dgm:bulletEnabled val="1"/>
        </dgm:presLayoutVars>
      </dgm:prSet>
      <dgm:spPr/>
    </dgm:pt>
    <dgm:pt modelId="{80680D5B-9E7D-4B5D-A313-AD4C86955187}" type="pres">
      <dgm:prSet presAssocID="{673F7AE6-1517-4D24-9EAA-9B0B3F8A462A}" presName="sibTrans" presStyleCnt="0"/>
      <dgm:spPr/>
    </dgm:pt>
    <dgm:pt modelId="{1370330B-38F3-4DA1-97B8-079BE4C13790}" type="pres">
      <dgm:prSet presAssocID="{615FE3BE-F9FC-409E-8121-9A65F5566C7D}" presName="node" presStyleLbl="node1" presStyleIdx="1" presStyleCnt="6">
        <dgm:presLayoutVars>
          <dgm:bulletEnabled val="1"/>
        </dgm:presLayoutVars>
      </dgm:prSet>
      <dgm:spPr/>
    </dgm:pt>
    <dgm:pt modelId="{BD3F6D45-1D3C-46FD-8D5B-78BF7A30B8DF}" type="pres">
      <dgm:prSet presAssocID="{C4E5BC4A-943E-4D06-A4AD-E2FCDAE57115}" presName="sibTrans" presStyleCnt="0"/>
      <dgm:spPr/>
    </dgm:pt>
    <dgm:pt modelId="{67D88B0A-F7B7-4911-8661-CFAC403EA0B7}" type="pres">
      <dgm:prSet presAssocID="{1D4E67A9-29DD-4B32-A982-130287344A75}" presName="node" presStyleLbl="node1" presStyleIdx="2" presStyleCnt="6">
        <dgm:presLayoutVars>
          <dgm:bulletEnabled val="1"/>
        </dgm:presLayoutVars>
      </dgm:prSet>
      <dgm:spPr/>
    </dgm:pt>
    <dgm:pt modelId="{3862FC0D-7FB3-4CBD-9312-A87A2245C827}" type="pres">
      <dgm:prSet presAssocID="{2AEC4F2F-37A8-4F67-AEE7-EA557B39B89A}" presName="sibTrans" presStyleCnt="0"/>
      <dgm:spPr/>
    </dgm:pt>
    <dgm:pt modelId="{03B0BBD8-0D15-4245-91FF-5066828EDED7}" type="pres">
      <dgm:prSet presAssocID="{7A78719C-BDCB-4C08-A352-BFC88E90291B}" presName="node" presStyleLbl="node1" presStyleIdx="3" presStyleCnt="6">
        <dgm:presLayoutVars>
          <dgm:bulletEnabled val="1"/>
        </dgm:presLayoutVars>
      </dgm:prSet>
      <dgm:spPr/>
    </dgm:pt>
    <dgm:pt modelId="{47D9D3D0-9F13-4A2D-8E1E-B39D152818BC}" type="pres">
      <dgm:prSet presAssocID="{A249FEA2-151B-42A9-AEF9-187888755B09}" presName="sibTrans" presStyleCnt="0"/>
      <dgm:spPr/>
    </dgm:pt>
    <dgm:pt modelId="{71E9CB23-6821-4754-A65D-6DE13076DD05}" type="pres">
      <dgm:prSet presAssocID="{79A6B4CE-BEB6-41E9-8EBC-B3FA3B9C2C63}" presName="node" presStyleLbl="node1" presStyleIdx="4" presStyleCnt="6">
        <dgm:presLayoutVars>
          <dgm:bulletEnabled val="1"/>
        </dgm:presLayoutVars>
      </dgm:prSet>
      <dgm:spPr/>
    </dgm:pt>
    <dgm:pt modelId="{B3B57383-6A5F-4541-8DB4-F4D10B9F0AF5}" type="pres">
      <dgm:prSet presAssocID="{3F1D649C-A31A-47F2-A1F1-8D5B969C66B3}" presName="sibTrans" presStyleCnt="0"/>
      <dgm:spPr/>
    </dgm:pt>
    <dgm:pt modelId="{2B1DDEB8-7345-46B4-8209-FA1BC54076D4}" type="pres">
      <dgm:prSet presAssocID="{C4F94E28-9AF9-44F6-AFCA-00495DCF3515}" presName="node" presStyleLbl="node1" presStyleIdx="5" presStyleCnt="6">
        <dgm:presLayoutVars>
          <dgm:bulletEnabled val="1"/>
        </dgm:presLayoutVars>
      </dgm:prSet>
      <dgm:spPr/>
    </dgm:pt>
  </dgm:ptLst>
  <dgm:cxnLst>
    <dgm:cxn modelId="{32668D1B-5E95-4023-9C48-D546EFBC7122}" type="presOf" srcId="{C4F94E28-9AF9-44F6-AFCA-00495DCF3515}" destId="{2B1DDEB8-7345-46B4-8209-FA1BC54076D4}" srcOrd="0" destOrd="0" presId="urn:microsoft.com/office/officeart/2005/8/layout/default"/>
    <dgm:cxn modelId="{28D3FF26-D9D8-4C4C-B398-E544DEA11493}" srcId="{DB326430-7BA3-4277-9498-AEA1607D3103}" destId="{7A78719C-BDCB-4C08-A352-BFC88E90291B}" srcOrd="3" destOrd="0" parTransId="{080B898C-9185-43DE-A0BB-AD55CB48033C}" sibTransId="{A249FEA2-151B-42A9-AEF9-187888755B09}"/>
    <dgm:cxn modelId="{F701843C-CC4B-472E-B734-54AD6FDCBB76}" type="presOf" srcId="{615FE3BE-F9FC-409E-8121-9A65F5566C7D}" destId="{1370330B-38F3-4DA1-97B8-079BE4C13790}" srcOrd="0" destOrd="0" presId="urn:microsoft.com/office/officeart/2005/8/layout/default"/>
    <dgm:cxn modelId="{1E0E6561-2141-4EB3-ACFC-A3CE16547EC1}" srcId="{DB326430-7BA3-4277-9498-AEA1607D3103}" destId="{1D4E67A9-29DD-4B32-A982-130287344A75}" srcOrd="2" destOrd="0" parTransId="{7B43BED4-F2CA-482D-B475-6193F0CC5CC1}" sibTransId="{2AEC4F2F-37A8-4F67-AEE7-EA557B39B89A}"/>
    <dgm:cxn modelId="{55387856-E06E-4C34-98C4-F759B8D0DF75}" type="presOf" srcId="{79A6B4CE-BEB6-41E9-8EBC-B3FA3B9C2C63}" destId="{71E9CB23-6821-4754-A65D-6DE13076DD05}" srcOrd="0" destOrd="0" presId="urn:microsoft.com/office/officeart/2005/8/layout/default"/>
    <dgm:cxn modelId="{4DDFC279-FDE5-45AF-A5D4-D6FE8AEA9C1A}" type="presOf" srcId="{7A78719C-BDCB-4C08-A352-BFC88E90291B}" destId="{03B0BBD8-0D15-4245-91FF-5066828EDED7}" srcOrd="0" destOrd="0" presId="urn:microsoft.com/office/officeart/2005/8/layout/default"/>
    <dgm:cxn modelId="{7E730499-30A0-4446-BE94-D8ABB9601F7D}" srcId="{DB326430-7BA3-4277-9498-AEA1607D3103}" destId="{615FE3BE-F9FC-409E-8121-9A65F5566C7D}" srcOrd="1" destOrd="0" parTransId="{DC7EF8EB-9CB6-4111-9689-66635D12237C}" sibTransId="{C4E5BC4A-943E-4D06-A4AD-E2FCDAE57115}"/>
    <dgm:cxn modelId="{BA49F7A6-2BE9-43E0-953D-1C43D45700D5}" srcId="{DB326430-7BA3-4277-9498-AEA1607D3103}" destId="{88CFAF89-EAF8-453F-845C-449B73C53746}" srcOrd="0" destOrd="0" parTransId="{3C2829AE-18BB-4E05-81EC-9284CEA76C75}" sibTransId="{673F7AE6-1517-4D24-9EAA-9B0B3F8A462A}"/>
    <dgm:cxn modelId="{AEC4EBB1-4B93-48BF-B342-C42D7CA389CB}" type="presOf" srcId="{1D4E67A9-29DD-4B32-A982-130287344A75}" destId="{67D88B0A-F7B7-4911-8661-CFAC403EA0B7}" srcOrd="0" destOrd="0" presId="urn:microsoft.com/office/officeart/2005/8/layout/default"/>
    <dgm:cxn modelId="{094FD6D4-FC6A-492D-B486-2AC4A781F5D5}" type="presOf" srcId="{DB326430-7BA3-4277-9498-AEA1607D3103}" destId="{0EE5ABF9-FFE1-4A81-98B1-82D0556C0F61}" srcOrd="0" destOrd="0" presId="urn:microsoft.com/office/officeart/2005/8/layout/default"/>
    <dgm:cxn modelId="{ECA3A6DF-42B6-439D-9ADE-BF4CCDFE9D96}" type="presOf" srcId="{88CFAF89-EAF8-453F-845C-449B73C53746}" destId="{4A8739B7-3FFA-44FB-8401-E2421ACF6362}" srcOrd="0" destOrd="0" presId="urn:microsoft.com/office/officeart/2005/8/layout/default"/>
    <dgm:cxn modelId="{5532CEEB-02C6-4631-A395-3784464EA228}" srcId="{DB326430-7BA3-4277-9498-AEA1607D3103}" destId="{C4F94E28-9AF9-44F6-AFCA-00495DCF3515}" srcOrd="5" destOrd="0" parTransId="{8FB30C00-FE08-4CCC-8BAC-DB9CCE3EA4AD}" sibTransId="{CC9B06EF-6A3B-42EE-8C9C-8EFF3D649A9D}"/>
    <dgm:cxn modelId="{C4F508FA-4757-462E-AE7D-CEC3D7FC27ED}" srcId="{DB326430-7BA3-4277-9498-AEA1607D3103}" destId="{79A6B4CE-BEB6-41E9-8EBC-B3FA3B9C2C63}" srcOrd="4" destOrd="0" parTransId="{8222CD24-F026-4BBC-BF33-BEC27EC42C52}" sibTransId="{3F1D649C-A31A-47F2-A1F1-8D5B969C66B3}"/>
    <dgm:cxn modelId="{E3D63D86-CEE2-4084-9E94-4C9B8326855A}" type="presParOf" srcId="{0EE5ABF9-FFE1-4A81-98B1-82D0556C0F61}" destId="{4A8739B7-3FFA-44FB-8401-E2421ACF6362}" srcOrd="0" destOrd="0" presId="urn:microsoft.com/office/officeart/2005/8/layout/default"/>
    <dgm:cxn modelId="{CF4FF920-7356-4644-AF1E-DFD5F8055535}" type="presParOf" srcId="{0EE5ABF9-FFE1-4A81-98B1-82D0556C0F61}" destId="{80680D5B-9E7D-4B5D-A313-AD4C86955187}" srcOrd="1" destOrd="0" presId="urn:microsoft.com/office/officeart/2005/8/layout/default"/>
    <dgm:cxn modelId="{C6A7DBDC-6F76-46E2-BCA6-36316232DF79}" type="presParOf" srcId="{0EE5ABF9-FFE1-4A81-98B1-82D0556C0F61}" destId="{1370330B-38F3-4DA1-97B8-079BE4C13790}" srcOrd="2" destOrd="0" presId="urn:microsoft.com/office/officeart/2005/8/layout/default"/>
    <dgm:cxn modelId="{9A84A6A7-8D37-41BA-8F29-36DD6D7826C7}" type="presParOf" srcId="{0EE5ABF9-FFE1-4A81-98B1-82D0556C0F61}" destId="{BD3F6D45-1D3C-46FD-8D5B-78BF7A30B8DF}" srcOrd="3" destOrd="0" presId="urn:microsoft.com/office/officeart/2005/8/layout/default"/>
    <dgm:cxn modelId="{21B1EAA3-E01D-454C-89E7-FD598ACD4BB3}" type="presParOf" srcId="{0EE5ABF9-FFE1-4A81-98B1-82D0556C0F61}" destId="{67D88B0A-F7B7-4911-8661-CFAC403EA0B7}" srcOrd="4" destOrd="0" presId="urn:microsoft.com/office/officeart/2005/8/layout/default"/>
    <dgm:cxn modelId="{6CBA90F4-8E03-4ECD-BFD2-3DD90FD7872C}" type="presParOf" srcId="{0EE5ABF9-FFE1-4A81-98B1-82D0556C0F61}" destId="{3862FC0D-7FB3-4CBD-9312-A87A2245C827}" srcOrd="5" destOrd="0" presId="urn:microsoft.com/office/officeart/2005/8/layout/default"/>
    <dgm:cxn modelId="{87C373DE-3D05-4624-9E07-AA912928ADBD}" type="presParOf" srcId="{0EE5ABF9-FFE1-4A81-98B1-82D0556C0F61}" destId="{03B0BBD8-0D15-4245-91FF-5066828EDED7}" srcOrd="6" destOrd="0" presId="urn:microsoft.com/office/officeart/2005/8/layout/default"/>
    <dgm:cxn modelId="{94F7BAFC-8C34-4802-A6EE-0CC1E87184EF}" type="presParOf" srcId="{0EE5ABF9-FFE1-4A81-98B1-82D0556C0F61}" destId="{47D9D3D0-9F13-4A2D-8E1E-B39D152818BC}" srcOrd="7" destOrd="0" presId="urn:microsoft.com/office/officeart/2005/8/layout/default"/>
    <dgm:cxn modelId="{1A31F297-985F-478D-9100-002A89D40A0F}" type="presParOf" srcId="{0EE5ABF9-FFE1-4A81-98B1-82D0556C0F61}" destId="{71E9CB23-6821-4754-A65D-6DE13076DD05}" srcOrd="8" destOrd="0" presId="urn:microsoft.com/office/officeart/2005/8/layout/default"/>
    <dgm:cxn modelId="{75D73550-39F5-4711-9E52-03700F5FC62C}" type="presParOf" srcId="{0EE5ABF9-FFE1-4A81-98B1-82D0556C0F61}" destId="{B3B57383-6A5F-4541-8DB4-F4D10B9F0AF5}" srcOrd="9" destOrd="0" presId="urn:microsoft.com/office/officeart/2005/8/layout/default"/>
    <dgm:cxn modelId="{2F6E99CC-7003-4182-AD22-6B16F221F5F5}" type="presParOf" srcId="{0EE5ABF9-FFE1-4A81-98B1-82D0556C0F61}" destId="{2B1DDEB8-7345-46B4-8209-FA1BC54076D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22FCF-27C4-41A2-9C43-324208F3105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752ED516-5511-4723-8450-879B41E148CD}">
      <dgm:prSet/>
      <dgm:spPr/>
      <dgm:t>
        <a:bodyPr/>
        <a:lstStyle/>
        <a:p>
          <a:r>
            <a:rPr lang="en-US"/>
            <a:t>Background Research</a:t>
          </a:r>
        </a:p>
      </dgm:t>
    </dgm:pt>
    <dgm:pt modelId="{7C5635F2-E59D-4D9A-AD20-3C431E958096}" type="parTrans" cxnId="{104F37E3-5F0C-405F-AC51-E7AF24333E34}">
      <dgm:prSet/>
      <dgm:spPr/>
      <dgm:t>
        <a:bodyPr/>
        <a:lstStyle/>
        <a:p>
          <a:endParaRPr lang="en-US"/>
        </a:p>
      </dgm:t>
    </dgm:pt>
    <dgm:pt modelId="{69C62D78-ADA4-4D33-8022-B138FB976E18}" type="sibTrans" cxnId="{104F37E3-5F0C-405F-AC51-E7AF24333E34}">
      <dgm:prSet/>
      <dgm:spPr/>
      <dgm:t>
        <a:bodyPr/>
        <a:lstStyle/>
        <a:p>
          <a:endParaRPr lang="en-US"/>
        </a:p>
      </dgm:t>
    </dgm:pt>
    <dgm:pt modelId="{B9C1DAF2-42A1-4F6B-89C4-ECE7FA23A9E6}">
      <dgm:prSet/>
      <dgm:spPr/>
      <dgm:t>
        <a:bodyPr/>
        <a:lstStyle/>
        <a:p>
          <a:r>
            <a:rPr lang="en-US"/>
            <a:t>Discovery Interviews</a:t>
          </a:r>
        </a:p>
      </dgm:t>
    </dgm:pt>
    <dgm:pt modelId="{DEEC6274-55EE-4112-ACC4-4F6292741EBD}" type="parTrans" cxnId="{C0DEDA8C-4796-4164-80F3-B921CFD82263}">
      <dgm:prSet/>
      <dgm:spPr/>
      <dgm:t>
        <a:bodyPr/>
        <a:lstStyle/>
        <a:p>
          <a:endParaRPr lang="en-US"/>
        </a:p>
      </dgm:t>
    </dgm:pt>
    <dgm:pt modelId="{F711FD59-7767-4ADE-82DE-5B027FFDFFCF}" type="sibTrans" cxnId="{C0DEDA8C-4796-4164-80F3-B921CFD82263}">
      <dgm:prSet/>
      <dgm:spPr/>
      <dgm:t>
        <a:bodyPr/>
        <a:lstStyle/>
        <a:p>
          <a:endParaRPr lang="en-US"/>
        </a:p>
      </dgm:t>
    </dgm:pt>
    <dgm:pt modelId="{4D47FECC-3DFA-4233-BB9E-9F88C0B21CAE}">
      <dgm:prSet/>
      <dgm:spPr/>
      <dgm:t>
        <a:bodyPr/>
        <a:lstStyle/>
        <a:p>
          <a:r>
            <a:rPr lang="en-US"/>
            <a:t>Identity, Mission, and Vision Clarification</a:t>
          </a:r>
        </a:p>
      </dgm:t>
    </dgm:pt>
    <dgm:pt modelId="{58776931-BC23-4545-A199-EB2F114C04F0}" type="parTrans" cxnId="{0C23D08E-4C7C-4F90-8443-C9554EA1CE4A}">
      <dgm:prSet/>
      <dgm:spPr/>
      <dgm:t>
        <a:bodyPr/>
        <a:lstStyle/>
        <a:p>
          <a:endParaRPr lang="en-US"/>
        </a:p>
      </dgm:t>
    </dgm:pt>
    <dgm:pt modelId="{E79AFC4F-9B07-45D0-B5B3-D2070BDA8909}" type="sibTrans" cxnId="{0C23D08E-4C7C-4F90-8443-C9554EA1CE4A}">
      <dgm:prSet/>
      <dgm:spPr/>
      <dgm:t>
        <a:bodyPr/>
        <a:lstStyle/>
        <a:p>
          <a:endParaRPr lang="en-US"/>
        </a:p>
      </dgm:t>
    </dgm:pt>
    <dgm:pt modelId="{000C187B-9A52-4904-810F-754AC4F7C004}">
      <dgm:prSet/>
      <dgm:spPr/>
      <dgm:t>
        <a:bodyPr/>
        <a:lstStyle/>
        <a:p>
          <a:r>
            <a:rPr lang="en-US"/>
            <a:t>Assessment</a:t>
          </a:r>
        </a:p>
      </dgm:t>
    </dgm:pt>
    <dgm:pt modelId="{5FB67F61-4B25-4C04-9AA4-144ADCB8B517}" type="parTrans" cxnId="{3179AF63-FEAF-4A85-803A-112BA825A6C0}">
      <dgm:prSet/>
      <dgm:spPr/>
      <dgm:t>
        <a:bodyPr/>
        <a:lstStyle/>
        <a:p>
          <a:endParaRPr lang="en-US"/>
        </a:p>
      </dgm:t>
    </dgm:pt>
    <dgm:pt modelId="{7CFC6689-16E0-415C-B7F2-8BC4A19DE682}" type="sibTrans" cxnId="{3179AF63-FEAF-4A85-803A-112BA825A6C0}">
      <dgm:prSet/>
      <dgm:spPr/>
      <dgm:t>
        <a:bodyPr/>
        <a:lstStyle/>
        <a:p>
          <a:endParaRPr lang="en-US"/>
        </a:p>
      </dgm:t>
    </dgm:pt>
    <dgm:pt modelId="{FB96A305-5F95-401F-981D-023FBD862AE7}">
      <dgm:prSet/>
      <dgm:spPr/>
      <dgm:t>
        <a:bodyPr/>
        <a:lstStyle/>
        <a:p>
          <a:r>
            <a:rPr lang="en-US"/>
            <a:t>Strategic Plan</a:t>
          </a:r>
        </a:p>
      </dgm:t>
    </dgm:pt>
    <dgm:pt modelId="{8B74987D-6A2B-4C05-9548-009393B7CC10}" type="parTrans" cxnId="{E96C0130-CF00-42FF-A953-DA16311C24AC}">
      <dgm:prSet/>
      <dgm:spPr/>
      <dgm:t>
        <a:bodyPr/>
        <a:lstStyle/>
        <a:p>
          <a:endParaRPr lang="en-US"/>
        </a:p>
      </dgm:t>
    </dgm:pt>
    <dgm:pt modelId="{59D9EAD8-D818-4855-9C33-47802A2E20AE}" type="sibTrans" cxnId="{E96C0130-CF00-42FF-A953-DA16311C24AC}">
      <dgm:prSet/>
      <dgm:spPr/>
      <dgm:t>
        <a:bodyPr/>
        <a:lstStyle/>
        <a:p>
          <a:endParaRPr lang="en-US"/>
        </a:p>
      </dgm:t>
    </dgm:pt>
    <dgm:pt modelId="{E57FAC01-377B-42AF-922D-04F0DA051D8B}">
      <dgm:prSet/>
      <dgm:spPr/>
      <dgm:t>
        <a:bodyPr/>
        <a:lstStyle/>
        <a:p>
          <a:r>
            <a:rPr lang="en-US"/>
            <a:t>Tactical Plan</a:t>
          </a:r>
        </a:p>
      </dgm:t>
    </dgm:pt>
    <dgm:pt modelId="{CDBA432E-BBC9-4A8A-87B0-549F6CBC258C}" type="parTrans" cxnId="{5D4F797F-258F-47A5-819F-E35D9CD1A7FD}">
      <dgm:prSet/>
      <dgm:spPr/>
      <dgm:t>
        <a:bodyPr/>
        <a:lstStyle/>
        <a:p>
          <a:endParaRPr lang="en-US"/>
        </a:p>
      </dgm:t>
    </dgm:pt>
    <dgm:pt modelId="{27150496-1021-44DA-A676-AD58FA7F37DA}" type="sibTrans" cxnId="{5D4F797F-258F-47A5-819F-E35D9CD1A7FD}">
      <dgm:prSet/>
      <dgm:spPr/>
      <dgm:t>
        <a:bodyPr/>
        <a:lstStyle/>
        <a:p>
          <a:endParaRPr lang="en-US"/>
        </a:p>
      </dgm:t>
    </dgm:pt>
    <dgm:pt modelId="{4BAE7723-4AE7-4DA4-8928-F8C5D1FF1370}" type="pres">
      <dgm:prSet presAssocID="{74B22FCF-27C4-41A2-9C43-324208F3105E}" presName="vert0" presStyleCnt="0">
        <dgm:presLayoutVars>
          <dgm:dir/>
          <dgm:animOne val="branch"/>
          <dgm:animLvl val="lvl"/>
        </dgm:presLayoutVars>
      </dgm:prSet>
      <dgm:spPr/>
    </dgm:pt>
    <dgm:pt modelId="{1355447C-F94B-4877-90F4-6875FD15F946}" type="pres">
      <dgm:prSet presAssocID="{752ED516-5511-4723-8450-879B41E148CD}" presName="thickLine" presStyleLbl="alignNode1" presStyleIdx="0" presStyleCnt="6"/>
      <dgm:spPr/>
    </dgm:pt>
    <dgm:pt modelId="{C3287CA9-1FAE-49F2-8069-AC5DFF83B39A}" type="pres">
      <dgm:prSet presAssocID="{752ED516-5511-4723-8450-879B41E148CD}" presName="horz1" presStyleCnt="0"/>
      <dgm:spPr/>
    </dgm:pt>
    <dgm:pt modelId="{A08CE2C6-3C74-4CD4-85B1-70A028CD3C02}" type="pres">
      <dgm:prSet presAssocID="{752ED516-5511-4723-8450-879B41E148CD}" presName="tx1" presStyleLbl="revTx" presStyleIdx="0" presStyleCnt="6"/>
      <dgm:spPr/>
    </dgm:pt>
    <dgm:pt modelId="{CE7FAB21-9AF6-4010-9FF9-1DA8991AA8A5}" type="pres">
      <dgm:prSet presAssocID="{752ED516-5511-4723-8450-879B41E148CD}" presName="vert1" presStyleCnt="0"/>
      <dgm:spPr/>
    </dgm:pt>
    <dgm:pt modelId="{02F66D95-A062-4C32-BCA1-543B147E96D0}" type="pres">
      <dgm:prSet presAssocID="{B9C1DAF2-42A1-4F6B-89C4-ECE7FA23A9E6}" presName="thickLine" presStyleLbl="alignNode1" presStyleIdx="1" presStyleCnt="6"/>
      <dgm:spPr/>
    </dgm:pt>
    <dgm:pt modelId="{5698ED25-A69B-410C-BEBD-8308D5B8E518}" type="pres">
      <dgm:prSet presAssocID="{B9C1DAF2-42A1-4F6B-89C4-ECE7FA23A9E6}" presName="horz1" presStyleCnt="0"/>
      <dgm:spPr/>
    </dgm:pt>
    <dgm:pt modelId="{CDEB3E8B-38D1-4C21-AB67-36DEAE56E3C0}" type="pres">
      <dgm:prSet presAssocID="{B9C1DAF2-42A1-4F6B-89C4-ECE7FA23A9E6}" presName="tx1" presStyleLbl="revTx" presStyleIdx="1" presStyleCnt="6"/>
      <dgm:spPr/>
    </dgm:pt>
    <dgm:pt modelId="{77891ACA-EAF2-42EB-949A-B8C184EAB57B}" type="pres">
      <dgm:prSet presAssocID="{B9C1DAF2-42A1-4F6B-89C4-ECE7FA23A9E6}" presName="vert1" presStyleCnt="0"/>
      <dgm:spPr/>
    </dgm:pt>
    <dgm:pt modelId="{7BD49AE1-786C-40A1-A70B-98D7E7FADD49}" type="pres">
      <dgm:prSet presAssocID="{4D47FECC-3DFA-4233-BB9E-9F88C0B21CAE}" presName="thickLine" presStyleLbl="alignNode1" presStyleIdx="2" presStyleCnt="6"/>
      <dgm:spPr/>
    </dgm:pt>
    <dgm:pt modelId="{A2896DEA-96A9-44F6-8E7D-FF559E58354E}" type="pres">
      <dgm:prSet presAssocID="{4D47FECC-3DFA-4233-BB9E-9F88C0B21CAE}" presName="horz1" presStyleCnt="0"/>
      <dgm:spPr/>
    </dgm:pt>
    <dgm:pt modelId="{E321257C-BF9C-4B9D-BFF1-D55C943D5520}" type="pres">
      <dgm:prSet presAssocID="{4D47FECC-3DFA-4233-BB9E-9F88C0B21CAE}" presName="tx1" presStyleLbl="revTx" presStyleIdx="2" presStyleCnt="6"/>
      <dgm:spPr/>
    </dgm:pt>
    <dgm:pt modelId="{93CD6F39-36BF-4B4E-8594-1EA487496543}" type="pres">
      <dgm:prSet presAssocID="{4D47FECC-3DFA-4233-BB9E-9F88C0B21CAE}" presName="vert1" presStyleCnt="0"/>
      <dgm:spPr/>
    </dgm:pt>
    <dgm:pt modelId="{5DFF4182-54ED-4EF2-A8A2-99112B6BB644}" type="pres">
      <dgm:prSet presAssocID="{000C187B-9A52-4904-810F-754AC4F7C004}" presName="thickLine" presStyleLbl="alignNode1" presStyleIdx="3" presStyleCnt="6"/>
      <dgm:spPr/>
    </dgm:pt>
    <dgm:pt modelId="{EB694872-1AC6-4E63-9D15-0902CC2D633D}" type="pres">
      <dgm:prSet presAssocID="{000C187B-9A52-4904-810F-754AC4F7C004}" presName="horz1" presStyleCnt="0"/>
      <dgm:spPr/>
    </dgm:pt>
    <dgm:pt modelId="{F257168D-5EE4-4727-8DA4-A73B0C259FD3}" type="pres">
      <dgm:prSet presAssocID="{000C187B-9A52-4904-810F-754AC4F7C004}" presName="tx1" presStyleLbl="revTx" presStyleIdx="3" presStyleCnt="6"/>
      <dgm:spPr/>
    </dgm:pt>
    <dgm:pt modelId="{2D58784D-D52B-4334-83B7-715974DEAF8D}" type="pres">
      <dgm:prSet presAssocID="{000C187B-9A52-4904-810F-754AC4F7C004}" presName="vert1" presStyleCnt="0"/>
      <dgm:spPr/>
    </dgm:pt>
    <dgm:pt modelId="{A0854889-A346-4E0F-BA8B-24E1F0EA17A6}" type="pres">
      <dgm:prSet presAssocID="{FB96A305-5F95-401F-981D-023FBD862AE7}" presName="thickLine" presStyleLbl="alignNode1" presStyleIdx="4" presStyleCnt="6"/>
      <dgm:spPr/>
    </dgm:pt>
    <dgm:pt modelId="{D0982405-8DE3-4872-A52E-B0442B47C3D4}" type="pres">
      <dgm:prSet presAssocID="{FB96A305-5F95-401F-981D-023FBD862AE7}" presName="horz1" presStyleCnt="0"/>
      <dgm:spPr/>
    </dgm:pt>
    <dgm:pt modelId="{694D2590-B849-4196-AD07-6510227B70F6}" type="pres">
      <dgm:prSet presAssocID="{FB96A305-5F95-401F-981D-023FBD862AE7}" presName="tx1" presStyleLbl="revTx" presStyleIdx="4" presStyleCnt="6"/>
      <dgm:spPr/>
    </dgm:pt>
    <dgm:pt modelId="{408628A7-98F0-4227-8737-5F7062644721}" type="pres">
      <dgm:prSet presAssocID="{FB96A305-5F95-401F-981D-023FBD862AE7}" presName="vert1" presStyleCnt="0"/>
      <dgm:spPr/>
    </dgm:pt>
    <dgm:pt modelId="{53D35602-5C20-43F5-89E6-B8C620CB7412}" type="pres">
      <dgm:prSet presAssocID="{E57FAC01-377B-42AF-922D-04F0DA051D8B}" presName="thickLine" presStyleLbl="alignNode1" presStyleIdx="5" presStyleCnt="6"/>
      <dgm:spPr/>
    </dgm:pt>
    <dgm:pt modelId="{4806300C-D541-465E-B344-AB0354EEBC44}" type="pres">
      <dgm:prSet presAssocID="{E57FAC01-377B-42AF-922D-04F0DA051D8B}" presName="horz1" presStyleCnt="0"/>
      <dgm:spPr/>
    </dgm:pt>
    <dgm:pt modelId="{9788DFEC-1A5E-476B-BC6A-4DEE8801E609}" type="pres">
      <dgm:prSet presAssocID="{E57FAC01-377B-42AF-922D-04F0DA051D8B}" presName="tx1" presStyleLbl="revTx" presStyleIdx="5" presStyleCnt="6"/>
      <dgm:spPr/>
    </dgm:pt>
    <dgm:pt modelId="{D0EAE3B2-E42F-4E04-93A1-C5CE4A87A9BC}" type="pres">
      <dgm:prSet presAssocID="{E57FAC01-377B-42AF-922D-04F0DA051D8B}" presName="vert1" presStyleCnt="0"/>
      <dgm:spPr/>
    </dgm:pt>
  </dgm:ptLst>
  <dgm:cxnLst>
    <dgm:cxn modelId="{DEB2B104-18F8-4D2C-A2ED-A36E628DFDE4}" type="presOf" srcId="{74B22FCF-27C4-41A2-9C43-324208F3105E}" destId="{4BAE7723-4AE7-4DA4-8928-F8C5D1FF1370}" srcOrd="0" destOrd="0" presId="urn:microsoft.com/office/officeart/2008/layout/LinedList"/>
    <dgm:cxn modelId="{E04CED07-3EB9-4F86-AFD2-2F39A2F01763}" type="presOf" srcId="{FB96A305-5F95-401F-981D-023FBD862AE7}" destId="{694D2590-B849-4196-AD07-6510227B70F6}" srcOrd="0" destOrd="0" presId="urn:microsoft.com/office/officeart/2008/layout/LinedList"/>
    <dgm:cxn modelId="{BC2BE00C-8C5B-4796-8D0B-B39D9276E8D4}" type="presOf" srcId="{B9C1DAF2-42A1-4F6B-89C4-ECE7FA23A9E6}" destId="{CDEB3E8B-38D1-4C21-AB67-36DEAE56E3C0}" srcOrd="0" destOrd="0" presId="urn:microsoft.com/office/officeart/2008/layout/LinedList"/>
    <dgm:cxn modelId="{E96C0130-CF00-42FF-A953-DA16311C24AC}" srcId="{74B22FCF-27C4-41A2-9C43-324208F3105E}" destId="{FB96A305-5F95-401F-981D-023FBD862AE7}" srcOrd="4" destOrd="0" parTransId="{8B74987D-6A2B-4C05-9548-009393B7CC10}" sibTransId="{59D9EAD8-D818-4855-9C33-47802A2E20AE}"/>
    <dgm:cxn modelId="{3179AF63-FEAF-4A85-803A-112BA825A6C0}" srcId="{74B22FCF-27C4-41A2-9C43-324208F3105E}" destId="{000C187B-9A52-4904-810F-754AC4F7C004}" srcOrd="3" destOrd="0" parTransId="{5FB67F61-4B25-4C04-9AA4-144ADCB8B517}" sibTransId="{7CFC6689-16E0-415C-B7F2-8BC4A19DE682}"/>
    <dgm:cxn modelId="{0FA57B64-86F6-4F63-954E-BE8A48285CD3}" type="presOf" srcId="{E57FAC01-377B-42AF-922D-04F0DA051D8B}" destId="{9788DFEC-1A5E-476B-BC6A-4DEE8801E609}" srcOrd="0" destOrd="0" presId="urn:microsoft.com/office/officeart/2008/layout/LinedList"/>
    <dgm:cxn modelId="{5D4F797F-258F-47A5-819F-E35D9CD1A7FD}" srcId="{74B22FCF-27C4-41A2-9C43-324208F3105E}" destId="{E57FAC01-377B-42AF-922D-04F0DA051D8B}" srcOrd="5" destOrd="0" parTransId="{CDBA432E-BBC9-4A8A-87B0-549F6CBC258C}" sibTransId="{27150496-1021-44DA-A676-AD58FA7F37DA}"/>
    <dgm:cxn modelId="{C0DEDA8C-4796-4164-80F3-B921CFD82263}" srcId="{74B22FCF-27C4-41A2-9C43-324208F3105E}" destId="{B9C1DAF2-42A1-4F6B-89C4-ECE7FA23A9E6}" srcOrd="1" destOrd="0" parTransId="{DEEC6274-55EE-4112-ACC4-4F6292741EBD}" sibTransId="{F711FD59-7767-4ADE-82DE-5B027FFDFFCF}"/>
    <dgm:cxn modelId="{0C23D08E-4C7C-4F90-8443-C9554EA1CE4A}" srcId="{74B22FCF-27C4-41A2-9C43-324208F3105E}" destId="{4D47FECC-3DFA-4233-BB9E-9F88C0B21CAE}" srcOrd="2" destOrd="0" parTransId="{58776931-BC23-4545-A199-EB2F114C04F0}" sibTransId="{E79AFC4F-9B07-45D0-B5B3-D2070BDA8909}"/>
    <dgm:cxn modelId="{15A790AE-AB33-4478-82D6-4B3433B1BE5E}" type="presOf" srcId="{000C187B-9A52-4904-810F-754AC4F7C004}" destId="{F257168D-5EE4-4727-8DA4-A73B0C259FD3}" srcOrd="0" destOrd="0" presId="urn:microsoft.com/office/officeart/2008/layout/LinedList"/>
    <dgm:cxn modelId="{6EF10EC1-54E3-4E1F-99C1-9A0D39E2FAB2}" type="presOf" srcId="{752ED516-5511-4723-8450-879B41E148CD}" destId="{A08CE2C6-3C74-4CD4-85B1-70A028CD3C02}" srcOrd="0" destOrd="0" presId="urn:microsoft.com/office/officeart/2008/layout/LinedList"/>
    <dgm:cxn modelId="{9891F1E2-4BB6-48E5-B8AD-33213A0DDEE7}" type="presOf" srcId="{4D47FECC-3DFA-4233-BB9E-9F88C0B21CAE}" destId="{E321257C-BF9C-4B9D-BFF1-D55C943D5520}" srcOrd="0" destOrd="0" presId="urn:microsoft.com/office/officeart/2008/layout/LinedList"/>
    <dgm:cxn modelId="{104F37E3-5F0C-405F-AC51-E7AF24333E34}" srcId="{74B22FCF-27C4-41A2-9C43-324208F3105E}" destId="{752ED516-5511-4723-8450-879B41E148CD}" srcOrd="0" destOrd="0" parTransId="{7C5635F2-E59D-4D9A-AD20-3C431E958096}" sibTransId="{69C62D78-ADA4-4D33-8022-B138FB976E18}"/>
    <dgm:cxn modelId="{FF7A066D-2C72-45FA-9E56-658CC15169AE}" type="presParOf" srcId="{4BAE7723-4AE7-4DA4-8928-F8C5D1FF1370}" destId="{1355447C-F94B-4877-90F4-6875FD15F946}" srcOrd="0" destOrd="0" presId="urn:microsoft.com/office/officeart/2008/layout/LinedList"/>
    <dgm:cxn modelId="{EAABB6D7-E84A-47AA-B4E1-8FD9364A874C}" type="presParOf" srcId="{4BAE7723-4AE7-4DA4-8928-F8C5D1FF1370}" destId="{C3287CA9-1FAE-49F2-8069-AC5DFF83B39A}" srcOrd="1" destOrd="0" presId="urn:microsoft.com/office/officeart/2008/layout/LinedList"/>
    <dgm:cxn modelId="{065FB30F-C65A-488F-976E-C56FB1348E5D}" type="presParOf" srcId="{C3287CA9-1FAE-49F2-8069-AC5DFF83B39A}" destId="{A08CE2C6-3C74-4CD4-85B1-70A028CD3C02}" srcOrd="0" destOrd="0" presId="urn:microsoft.com/office/officeart/2008/layout/LinedList"/>
    <dgm:cxn modelId="{764C4245-9398-4F56-B0D1-78E097522F72}" type="presParOf" srcId="{C3287CA9-1FAE-49F2-8069-AC5DFF83B39A}" destId="{CE7FAB21-9AF6-4010-9FF9-1DA8991AA8A5}" srcOrd="1" destOrd="0" presId="urn:microsoft.com/office/officeart/2008/layout/LinedList"/>
    <dgm:cxn modelId="{0F32B18F-A93C-45D0-A9AF-64A7D8B3D35E}" type="presParOf" srcId="{4BAE7723-4AE7-4DA4-8928-F8C5D1FF1370}" destId="{02F66D95-A062-4C32-BCA1-543B147E96D0}" srcOrd="2" destOrd="0" presId="urn:microsoft.com/office/officeart/2008/layout/LinedList"/>
    <dgm:cxn modelId="{B8B20EEF-1A56-46A7-ACCF-35D98AF97152}" type="presParOf" srcId="{4BAE7723-4AE7-4DA4-8928-F8C5D1FF1370}" destId="{5698ED25-A69B-410C-BEBD-8308D5B8E518}" srcOrd="3" destOrd="0" presId="urn:microsoft.com/office/officeart/2008/layout/LinedList"/>
    <dgm:cxn modelId="{0825224F-6A06-4568-B87A-6F337BB55FEA}" type="presParOf" srcId="{5698ED25-A69B-410C-BEBD-8308D5B8E518}" destId="{CDEB3E8B-38D1-4C21-AB67-36DEAE56E3C0}" srcOrd="0" destOrd="0" presId="urn:microsoft.com/office/officeart/2008/layout/LinedList"/>
    <dgm:cxn modelId="{293E0038-3318-4442-863A-2D7DEDFBA19A}" type="presParOf" srcId="{5698ED25-A69B-410C-BEBD-8308D5B8E518}" destId="{77891ACA-EAF2-42EB-949A-B8C184EAB57B}" srcOrd="1" destOrd="0" presId="urn:microsoft.com/office/officeart/2008/layout/LinedList"/>
    <dgm:cxn modelId="{DA7E0257-9431-429C-9EF3-0BA04E98ABFC}" type="presParOf" srcId="{4BAE7723-4AE7-4DA4-8928-F8C5D1FF1370}" destId="{7BD49AE1-786C-40A1-A70B-98D7E7FADD49}" srcOrd="4" destOrd="0" presId="urn:microsoft.com/office/officeart/2008/layout/LinedList"/>
    <dgm:cxn modelId="{AAABC848-8C61-487A-A845-996DBF34F28E}" type="presParOf" srcId="{4BAE7723-4AE7-4DA4-8928-F8C5D1FF1370}" destId="{A2896DEA-96A9-44F6-8E7D-FF559E58354E}" srcOrd="5" destOrd="0" presId="urn:microsoft.com/office/officeart/2008/layout/LinedList"/>
    <dgm:cxn modelId="{9B413B03-8F18-44CC-A2D7-C11D86E2F67D}" type="presParOf" srcId="{A2896DEA-96A9-44F6-8E7D-FF559E58354E}" destId="{E321257C-BF9C-4B9D-BFF1-D55C943D5520}" srcOrd="0" destOrd="0" presId="urn:microsoft.com/office/officeart/2008/layout/LinedList"/>
    <dgm:cxn modelId="{928EA93C-D351-4FBE-B05E-18AAD13DA0E3}" type="presParOf" srcId="{A2896DEA-96A9-44F6-8E7D-FF559E58354E}" destId="{93CD6F39-36BF-4B4E-8594-1EA487496543}" srcOrd="1" destOrd="0" presId="urn:microsoft.com/office/officeart/2008/layout/LinedList"/>
    <dgm:cxn modelId="{7875010E-E690-4207-9A3F-90501DA9DF2A}" type="presParOf" srcId="{4BAE7723-4AE7-4DA4-8928-F8C5D1FF1370}" destId="{5DFF4182-54ED-4EF2-A8A2-99112B6BB644}" srcOrd="6" destOrd="0" presId="urn:microsoft.com/office/officeart/2008/layout/LinedList"/>
    <dgm:cxn modelId="{EF171616-93C7-4208-8231-5439F5B35D24}" type="presParOf" srcId="{4BAE7723-4AE7-4DA4-8928-F8C5D1FF1370}" destId="{EB694872-1AC6-4E63-9D15-0902CC2D633D}" srcOrd="7" destOrd="0" presId="urn:microsoft.com/office/officeart/2008/layout/LinedList"/>
    <dgm:cxn modelId="{04F176F5-0704-4F17-87DE-170F7D269295}" type="presParOf" srcId="{EB694872-1AC6-4E63-9D15-0902CC2D633D}" destId="{F257168D-5EE4-4727-8DA4-A73B0C259FD3}" srcOrd="0" destOrd="0" presId="urn:microsoft.com/office/officeart/2008/layout/LinedList"/>
    <dgm:cxn modelId="{6A65A59B-E85A-47A2-8F7B-440624A36103}" type="presParOf" srcId="{EB694872-1AC6-4E63-9D15-0902CC2D633D}" destId="{2D58784D-D52B-4334-83B7-715974DEAF8D}" srcOrd="1" destOrd="0" presId="urn:microsoft.com/office/officeart/2008/layout/LinedList"/>
    <dgm:cxn modelId="{D1C263FE-4AB5-4DFD-A483-F628360AD591}" type="presParOf" srcId="{4BAE7723-4AE7-4DA4-8928-F8C5D1FF1370}" destId="{A0854889-A346-4E0F-BA8B-24E1F0EA17A6}" srcOrd="8" destOrd="0" presId="urn:microsoft.com/office/officeart/2008/layout/LinedList"/>
    <dgm:cxn modelId="{908C1C6E-2110-4E2F-B367-CF9419DA0BBE}" type="presParOf" srcId="{4BAE7723-4AE7-4DA4-8928-F8C5D1FF1370}" destId="{D0982405-8DE3-4872-A52E-B0442B47C3D4}" srcOrd="9" destOrd="0" presId="urn:microsoft.com/office/officeart/2008/layout/LinedList"/>
    <dgm:cxn modelId="{20E955C0-B65B-4950-B26D-04359DC84466}" type="presParOf" srcId="{D0982405-8DE3-4872-A52E-B0442B47C3D4}" destId="{694D2590-B849-4196-AD07-6510227B70F6}" srcOrd="0" destOrd="0" presId="urn:microsoft.com/office/officeart/2008/layout/LinedList"/>
    <dgm:cxn modelId="{0B81C21C-3C92-4F42-AB18-B20C5619ED1F}" type="presParOf" srcId="{D0982405-8DE3-4872-A52E-B0442B47C3D4}" destId="{408628A7-98F0-4227-8737-5F7062644721}" srcOrd="1" destOrd="0" presId="urn:microsoft.com/office/officeart/2008/layout/LinedList"/>
    <dgm:cxn modelId="{E50C455F-02D2-4A26-9B96-299C4463BF8C}" type="presParOf" srcId="{4BAE7723-4AE7-4DA4-8928-F8C5D1FF1370}" destId="{53D35602-5C20-43F5-89E6-B8C620CB7412}" srcOrd="10" destOrd="0" presId="urn:microsoft.com/office/officeart/2008/layout/LinedList"/>
    <dgm:cxn modelId="{8F5D1A95-647A-43CB-A825-91C0A4FC55E4}" type="presParOf" srcId="{4BAE7723-4AE7-4DA4-8928-F8C5D1FF1370}" destId="{4806300C-D541-465E-B344-AB0354EEBC44}" srcOrd="11" destOrd="0" presId="urn:microsoft.com/office/officeart/2008/layout/LinedList"/>
    <dgm:cxn modelId="{39FF3699-D65C-4313-8A67-51CAC49D0019}" type="presParOf" srcId="{4806300C-D541-465E-B344-AB0354EEBC44}" destId="{9788DFEC-1A5E-476B-BC6A-4DEE8801E609}" srcOrd="0" destOrd="0" presId="urn:microsoft.com/office/officeart/2008/layout/LinedList"/>
    <dgm:cxn modelId="{9F98E1A4-40C8-492F-90E0-FE29AF99AB2B}" type="presParOf" srcId="{4806300C-D541-465E-B344-AB0354EEBC44}" destId="{D0EAE3B2-E42F-4E04-93A1-C5CE4A87A9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EA18BB-D448-4ECF-813C-583DC3E381AF}" type="doc">
      <dgm:prSet loTypeId="urn:microsoft.com/office/officeart/2008/layout/LinedList" loCatId="list" qsTypeId="urn:microsoft.com/office/officeart/2005/8/quickstyle/simple2" qsCatId="simple" csTypeId="urn:microsoft.com/office/officeart/2005/8/colors/colorful5" csCatId="colorful" phldr="1"/>
      <dgm:spPr/>
      <dgm:t>
        <a:bodyPr/>
        <a:lstStyle/>
        <a:p>
          <a:endParaRPr lang="en-US"/>
        </a:p>
      </dgm:t>
    </dgm:pt>
    <dgm:pt modelId="{60BDC5AB-C58D-43B6-91EF-AA49F4ECE3DD}">
      <dgm:prSet/>
      <dgm:spPr/>
      <dgm:t>
        <a:bodyPr/>
        <a:lstStyle/>
        <a:p>
          <a:r>
            <a:rPr lang="en-US" dirty="0"/>
            <a:t>Two Membership Meetings Held in August 2018</a:t>
          </a:r>
        </a:p>
      </dgm:t>
    </dgm:pt>
    <dgm:pt modelId="{469603DD-CC54-481E-8D37-5B716DCB1FBA}" type="parTrans" cxnId="{C451EA47-17D8-472B-BEEF-F256918275A1}">
      <dgm:prSet/>
      <dgm:spPr/>
      <dgm:t>
        <a:bodyPr/>
        <a:lstStyle/>
        <a:p>
          <a:endParaRPr lang="en-US"/>
        </a:p>
      </dgm:t>
    </dgm:pt>
    <dgm:pt modelId="{F8A5D5EF-A67D-4F9A-A474-C1E3BAB3577F}" type="sibTrans" cxnId="{C451EA47-17D8-472B-BEEF-F256918275A1}">
      <dgm:prSet/>
      <dgm:spPr/>
      <dgm:t>
        <a:bodyPr/>
        <a:lstStyle/>
        <a:p>
          <a:endParaRPr lang="en-US"/>
        </a:p>
      </dgm:t>
    </dgm:pt>
    <dgm:pt modelId="{97B67BC8-4D20-4FFE-AE4A-AC85654710FE}">
      <dgm:prSet/>
      <dgm:spPr/>
      <dgm:t>
        <a:bodyPr/>
        <a:lstStyle/>
        <a:p>
          <a:r>
            <a:rPr lang="en-US" dirty="0"/>
            <a:t>Interviews with SWAN staff &amp; SWAN board in August 2018</a:t>
          </a:r>
        </a:p>
      </dgm:t>
    </dgm:pt>
    <dgm:pt modelId="{198ED0ED-DF63-40BB-AE8E-F8F8051F251C}" type="parTrans" cxnId="{19AD793B-538E-4EA1-8658-1AC627628AF3}">
      <dgm:prSet/>
      <dgm:spPr/>
      <dgm:t>
        <a:bodyPr/>
        <a:lstStyle/>
        <a:p>
          <a:endParaRPr lang="en-US"/>
        </a:p>
      </dgm:t>
    </dgm:pt>
    <dgm:pt modelId="{1F54FB90-389A-410C-8360-F6BAA3B5889E}" type="sibTrans" cxnId="{19AD793B-538E-4EA1-8658-1AC627628AF3}">
      <dgm:prSet/>
      <dgm:spPr/>
      <dgm:t>
        <a:bodyPr/>
        <a:lstStyle/>
        <a:p>
          <a:endParaRPr lang="en-US"/>
        </a:p>
      </dgm:t>
    </dgm:pt>
    <dgm:pt modelId="{ACC45733-1C94-4FD9-8D86-DD1612558AB2}">
      <dgm:prSet/>
      <dgm:spPr/>
      <dgm:t>
        <a:bodyPr/>
        <a:lstStyle/>
        <a:p>
          <a:r>
            <a:rPr lang="en-US" dirty="0"/>
            <a:t>Individual library director interviews August 2018</a:t>
          </a:r>
        </a:p>
      </dgm:t>
    </dgm:pt>
    <dgm:pt modelId="{A26E5497-2DBE-408A-A267-741437CF495E}" type="parTrans" cxnId="{51A2B931-FE80-405A-BAE6-6339D49718CF}">
      <dgm:prSet/>
      <dgm:spPr/>
      <dgm:t>
        <a:bodyPr/>
        <a:lstStyle/>
        <a:p>
          <a:endParaRPr lang="en-US"/>
        </a:p>
      </dgm:t>
    </dgm:pt>
    <dgm:pt modelId="{F746D86F-2CD9-45CC-B2DF-D5399FEFBDDB}" type="sibTrans" cxnId="{51A2B931-FE80-405A-BAE6-6339D49718CF}">
      <dgm:prSet/>
      <dgm:spPr/>
      <dgm:t>
        <a:bodyPr/>
        <a:lstStyle/>
        <a:p>
          <a:endParaRPr lang="en-US"/>
        </a:p>
      </dgm:t>
    </dgm:pt>
    <dgm:pt modelId="{5FAA2AD3-E9B4-4136-9C98-C825F1DA862D}">
      <dgm:prSet/>
      <dgm:spPr/>
      <dgm:t>
        <a:bodyPr/>
        <a:lstStyle/>
        <a:p>
          <a:r>
            <a:rPr lang="en-US" dirty="0"/>
            <a:t>Interviews as part of the environmental scan</a:t>
          </a:r>
        </a:p>
      </dgm:t>
    </dgm:pt>
    <dgm:pt modelId="{B3C55CE7-24CE-4EEE-8C5C-3A5885E9117D}" type="parTrans" cxnId="{4A31C4A3-3658-4BE9-8BB7-4C4F1C1AD5DA}">
      <dgm:prSet/>
      <dgm:spPr/>
      <dgm:t>
        <a:bodyPr/>
        <a:lstStyle/>
        <a:p>
          <a:endParaRPr lang="en-US"/>
        </a:p>
      </dgm:t>
    </dgm:pt>
    <dgm:pt modelId="{420A7FF7-206F-4FC9-BC92-681637EE3481}" type="sibTrans" cxnId="{4A31C4A3-3658-4BE9-8BB7-4C4F1C1AD5DA}">
      <dgm:prSet/>
      <dgm:spPr/>
      <dgm:t>
        <a:bodyPr/>
        <a:lstStyle/>
        <a:p>
          <a:endParaRPr lang="en-US"/>
        </a:p>
      </dgm:t>
    </dgm:pt>
    <dgm:pt modelId="{B6FE30C4-5D77-4055-993B-3592EFCB72BC}">
      <dgm:prSet/>
      <dgm:spPr/>
      <dgm:t>
        <a:bodyPr/>
        <a:lstStyle/>
        <a:p>
          <a:r>
            <a:rPr lang="en-US" dirty="0"/>
            <a:t>CWR Membership Survey</a:t>
          </a:r>
        </a:p>
      </dgm:t>
    </dgm:pt>
    <dgm:pt modelId="{8FC7CFAE-E8BD-493E-8736-65257C616289}" type="parTrans" cxnId="{F1FF1D87-DDEE-4345-B9C3-353A49F66C52}">
      <dgm:prSet/>
      <dgm:spPr/>
      <dgm:t>
        <a:bodyPr/>
        <a:lstStyle/>
        <a:p>
          <a:endParaRPr lang="en-US"/>
        </a:p>
      </dgm:t>
    </dgm:pt>
    <dgm:pt modelId="{33FAF285-B2BA-4ECA-8720-6F360219306B}" type="sibTrans" cxnId="{F1FF1D87-DDEE-4345-B9C3-353A49F66C52}">
      <dgm:prSet/>
      <dgm:spPr/>
      <dgm:t>
        <a:bodyPr/>
        <a:lstStyle/>
        <a:p>
          <a:endParaRPr lang="en-US"/>
        </a:p>
      </dgm:t>
    </dgm:pt>
    <dgm:pt modelId="{DC969CC5-F93F-4F32-AB29-7828EE00E321}" type="pres">
      <dgm:prSet presAssocID="{8DEA18BB-D448-4ECF-813C-583DC3E381AF}" presName="vert0" presStyleCnt="0">
        <dgm:presLayoutVars>
          <dgm:dir/>
          <dgm:animOne val="branch"/>
          <dgm:animLvl val="lvl"/>
        </dgm:presLayoutVars>
      </dgm:prSet>
      <dgm:spPr/>
    </dgm:pt>
    <dgm:pt modelId="{BB812186-F457-495B-B8E2-1427921077F9}" type="pres">
      <dgm:prSet presAssocID="{60BDC5AB-C58D-43B6-91EF-AA49F4ECE3DD}" presName="thickLine" presStyleLbl="alignNode1" presStyleIdx="0" presStyleCnt="5"/>
      <dgm:spPr/>
    </dgm:pt>
    <dgm:pt modelId="{BBC63AF6-9593-47B6-8DA0-36339504704D}" type="pres">
      <dgm:prSet presAssocID="{60BDC5AB-C58D-43B6-91EF-AA49F4ECE3DD}" presName="horz1" presStyleCnt="0"/>
      <dgm:spPr/>
    </dgm:pt>
    <dgm:pt modelId="{B0F68F8D-8DE6-4C61-87CA-4C7EE03A241F}" type="pres">
      <dgm:prSet presAssocID="{60BDC5AB-C58D-43B6-91EF-AA49F4ECE3DD}" presName="tx1" presStyleLbl="revTx" presStyleIdx="0" presStyleCnt="5"/>
      <dgm:spPr/>
    </dgm:pt>
    <dgm:pt modelId="{DF6C4D96-69CB-490E-BAB0-34F3542C40CD}" type="pres">
      <dgm:prSet presAssocID="{60BDC5AB-C58D-43B6-91EF-AA49F4ECE3DD}" presName="vert1" presStyleCnt="0"/>
      <dgm:spPr/>
    </dgm:pt>
    <dgm:pt modelId="{2EB26FC1-B980-4CEB-A0F3-A08E244CFA06}" type="pres">
      <dgm:prSet presAssocID="{97B67BC8-4D20-4FFE-AE4A-AC85654710FE}" presName="thickLine" presStyleLbl="alignNode1" presStyleIdx="1" presStyleCnt="5"/>
      <dgm:spPr/>
    </dgm:pt>
    <dgm:pt modelId="{39A8CCD5-B17B-4BF9-8934-12E66D3B7CD4}" type="pres">
      <dgm:prSet presAssocID="{97B67BC8-4D20-4FFE-AE4A-AC85654710FE}" presName="horz1" presStyleCnt="0"/>
      <dgm:spPr/>
    </dgm:pt>
    <dgm:pt modelId="{97EB600D-55FE-44AD-BC62-271568C421AE}" type="pres">
      <dgm:prSet presAssocID="{97B67BC8-4D20-4FFE-AE4A-AC85654710FE}" presName="tx1" presStyleLbl="revTx" presStyleIdx="1" presStyleCnt="5"/>
      <dgm:spPr/>
    </dgm:pt>
    <dgm:pt modelId="{844C4F8A-D210-462B-91D8-C96A3B46B189}" type="pres">
      <dgm:prSet presAssocID="{97B67BC8-4D20-4FFE-AE4A-AC85654710FE}" presName="vert1" presStyleCnt="0"/>
      <dgm:spPr/>
    </dgm:pt>
    <dgm:pt modelId="{9C363381-9ABE-4C58-94FA-2CD12D681C05}" type="pres">
      <dgm:prSet presAssocID="{ACC45733-1C94-4FD9-8D86-DD1612558AB2}" presName="thickLine" presStyleLbl="alignNode1" presStyleIdx="2" presStyleCnt="5"/>
      <dgm:spPr/>
    </dgm:pt>
    <dgm:pt modelId="{6B6BA836-7CB5-4A69-8CD8-BD664E43F6EF}" type="pres">
      <dgm:prSet presAssocID="{ACC45733-1C94-4FD9-8D86-DD1612558AB2}" presName="horz1" presStyleCnt="0"/>
      <dgm:spPr/>
    </dgm:pt>
    <dgm:pt modelId="{B451F501-D3C6-4FE0-B2DA-9F79640B2FE3}" type="pres">
      <dgm:prSet presAssocID="{ACC45733-1C94-4FD9-8D86-DD1612558AB2}" presName="tx1" presStyleLbl="revTx" presStyleIdx="2" presStyleCnt="5"/>
      <dgm:spPr/>
    </dgm:pt>
    <dgm:pt modelId="{53502163-986F-477C-B27D-27A1F558B75D}" type="pres">
      <dgm:prSet presAssocID="{ACC45733-1C94-4FD9-8D86-DD1612558AB2}" presName="vert1" presStyleCnt="0"/>
      <dgm:spPr/>
    </dgm:pt>
    <dgm:pt modelId="{56B5B63D-6070-456C-B469-0A6BE47E41D3}" type="pres">
      <dgm:prSet presAssocID="{5FAA2AD3-E9B4-4136-9C98-C825F1DA862D}" presName="thickLine" presStyleLbl="alignNode1" presStyleIdx="3" presStyleCnt="5"/>
      <dgm:spPr/>
    </dgm:pt>
    <dgm:pt modelId="{028906C2-CA6D-41FE-8020-286D5135A1E3}" type="pres">
      <dgm:prSet presAssocID="{5FAA2AD3-E9B4-4136-9C98-C825F1DA862D}" presName="horz1" presStyleCnt="0"/>
      <dgm:spPr/>
    </dgm:pt>
    <dgm:pt modelId="{DED2BA30-003C-41DC-8695-45F0466B6C4B}" type="pres">
      <dgm:prSet presAssocID="{5FAA2AD3-E9B4-4136-9C98-C825F1DA862D}" presName="tx1" presStyleLbl="revTx" presStyleIdx="3" presStyleCnt="5"/>
      <dgm:spPr/>
    </dgm:pt>
    <dgm:pt modelId="{BA75D8C9-D542-4002-BDC2-7AFEAA8F09D4}" type="pres">
      <dgm:prSet presAssocID="{5FAA2AD3-E9B4-4136-9C98-C825F1DA862D}" presName="vert1" presStyleCnt="0"/>
      <dgm:spPr/>
    </dgm:pt>
    <dgm:pt modelId="{A269B49C-8509-4C62-8C1E-3495A70319F3}" type="pres">
      <dgm:prSet presAssocID="{B6FE30C4-5D77-4055-993B-3592EFCB72BC}" presName="thickLine" presStyleLbl="alignNode1" presStyleIdx="4" presStyleCnt="5"/>
      <dgm:spPr/>
    </dgm:pt>
    <dgm:pt modelId="{B5C01DFD-F471-47D0-961A-BC44A09415FE}" type="pres">
      <dgm:prSet presAssocID="{B6FE30C4-5D77-4055-993B-3592EFCB72BC}" presName="horz1" presStyleCnt="0"/>
      <dgm:spPr/>
    </dgm:pt>
    <dgm:pt modelId="{18FF739B-4A58-4B30-A535-146C27C38DCD}" type="pres">
      <dgm:prSet presAssocID="{B6FE30C4-5D77-4055-993B-3592EFCB72BC}" presName="tx1" presStyleLbl="revTx" presStyleIdx="4" presStyleCnt="5"/>
      <dgm:spPr/>
    </dgm:pt>
    <dgm:pt modelId="{391CAC4D-78B9-4A7D-A7C5-D6C8FB55E53F}" type="pres">
      <dgm:prSet presAssocID="{B6FE30C4-5D77-4055-993B-3592EFCB72BC}" presName="vert1" presStyleCnt="0"/>
      <dgm:spPr/>
    </dgm:pt>
  </dgm:ptLst>
  <dgm:cxnLst>
    <dgm:cxn modelId="{872FDF1B-5BE0-4BF8-B50F-A69DB0B6F6E3}" type="presOf" srcId="{B6FE30C4-5D77-4055-993B-3592EFCB72BC}" destId="{18FF739B-4A58-4B30-A535-146C27C38DCD}" srcOrd="0" destOrd="0" presId="urn:microsoft.com/office/officeart/2008/layout/LinedList"/>
    <dgm:cxn modelId="{51A2B931-FE80-405A-BAE6-6339D49718CF}" srcId="{8DEA18BB-D448-4ECF-813C-583DC3E381AF}" destId="{ACC45733-1C94-4FD9-8D86-DD1612558AB2}" srcOrd="2" destOrd="0" parTransId="{A26E5497-2DBE-408A-A267-741437CF495E}" sibTransId="{F746D86F-2CD9-45CC-B2DF-D5399FEFBDDB}"/>
    <dgm:cxn modelId="{19AD793B-538E-4EA1-8658-1AC627628AF3}" srcId="{8DEA18BB-D448-4ECF-813C-583DC3E381AF}" destId="{97B67BC8-4D20-4FFE-AE4A-AC85654710FE}" srcOrd="1" destOrd="0" parTransId="{198ED0ED-DF63-40BB-AE8E-F8F8051F251C}" sibTransId="{1F54FB90-389A-410C-8360-F6BAA3B5889E}"/>
    <dgm:cxn modelId="{C451EA47-17D8-472B-BEEF-F256918275A1}" srcId="{8DEA18BB-D448-4ECF-813C-583DC3E381AF}" destId="{60BDC5AB-C58D-43B6-91EF-AA49F4ECE3DD}" srcOrd="0" destOrd="0" parTransId="{469603DD-CC54-481E-8D37-5B716DCB1FBA}" sibTransId="{F8A5D5EF-A67D-4F9A-A474-C1E3BAB3577F}"/>
    <dgm:cxn modelId="{6F2A0348-1DF3-4CB5-B0A9-8313161998D4}" type="presOf" srcId="{97B67BC8-4D20-4FFE-AE4A-AC85654710FE}" destId="{97EB600D-55FE-44AD-BC62-271568C421AE}" srcOrd="0" destOrd="0" presId="urn:microsoft.com/office/officeart/2008/layout/LinedList"/>
    <dgm:cxn modelId="{F1FF1D87-DDEE-4345-B9C3-353A49F66C52}" srcId="{8DEA18BB-D448-4ECF-813C-583DC3E381AF}" destId="{B6FE30C4-5D77-4055-993B-3592EFCB72BC}" srcOrd="4" destOrd="0" parTransId="{8FC7CFAE-E8BD-493E-8736-65257C616289}" sibTransId="{33FAF285-B2BA-4ECA-8720-6F360219306B}"/>
    <dgm:cxn modelId="{4A31C4A3-3658-4BE9-8BB7-4C4F1C1AD5DA}" srcId="{8DEA18BB-D448-4ECF-813C-583DC3E381AF}" destId="{5FAA2AD3-E9B4-4136-9C98-C825F1DA862D}" srcOrd="3" destOrd="0" parTransId="{B3C55CE7-24CE-4EEE-8C5C-3A5885E9117D}" sibTransId="{420A7FF7-206F-4FC9-BC92-681637EE3481}"/>
    <dgm:cxn modelId="{369756B2-4A38-4A60-970B-DAF9ACEF478C}" type="presOf" srcId="{ACC45733-1C94-4FD9-8D86-DD1612558AB2}" destId="{B451F501-D3C6-4FE0-B2DA-9F79640B2FE3}" srcOrd="0" destOrd="0" presId="urn:microsoft.com/office/officeart/2008/layout/LinedList"/>
    <dgm:cxn modelId="{2870E3B6-9709-4147-8B60-2143159B27E4}" type="presOf" srcId="{60BDC5AB-C58D-43B6-91EF-AA49F4ECE3DD}" destId="{B0F68F8D-8DE6-4C61-87CA-4C7EE03A241F}" srcOrd="0" destOrd="0" presId="urn:microsoft.com/office/officeart/2008/layout/LinedList"/>
    <dgm:cxn modelId="{140518C3-2A0D-4815-8829-0DDB2AD9907A}" type="presOf" srcId="{5FAA2AD3-E9B4-4136-9C98-C825F1DA862D}" destId="{DED2BA30-003C-41DC-8695-45F0466B6C4B}" srcOrd="0" destOrd="0" presId="urn:microsoft.com/office/officeart/2008/layout/LinedList"/>
    <dgm:cxn modelId="{40FA59D8-DB57-4006-9B5B-DFE4F3F5519D}" type="presOf" srcId="{8DEA18BB-D448-4ECF-813C-583DC3E381AF}" destId="{DC969CC5-F93F-4F32-AB29-7828EE00E321}" srcOrd="0" destOrd="0" presId="urn:microsoft.com/office/officeart/2008/layout/LinedList"/>
    <dgm:cxn modelId="{B5CC9B68-46BF-4034-9EB9-6B6DFA4C5C71}" type="presParOf" srcId="{DC969CC5-F93F-4F32-AB29-7828EE00E321}" destId="{BB812186-F457-495B-B8E2-1427921077F9}" srcOrd="0" destOrd="0" presId="urn:microsoft.com/office/officeart/2008/layout/LinedList"/>
    <dgm:cxn modelId="{93DB957F-9B4D-4BBD-BD14-3F3624E86CD7}" type="presParOf" srcId="{DC969CC5-F93F-4F32-AB29-7828EE00E321}" destId="{BBC63AF6-9593-47B6-8DA0-36339504704D}" srcOrd="1" destOrd="0" presId="urn:microsoft.com/office/officeart/2008/layout/LinedList"/>
    <dgm:cxn modelId="{35F1D976-A474-4FA3-A40B-88D58D258D1B}" type="presParOf" srcId="{BBC63AF6-9593-47B6-8DA0-36339504704D}" destId="{B0F68F8D-8DE6-4C61-87CA-4C7EE03A241F}" srcOrd="0" destOrd="0" presId="urn:microsoft.com/office/officeart/2008/layout/LinedList"/>
    <dgm:cxn modelId="{69AD5DF2-3386-4E0D-850B-1DEF98DDFF17}" type="presParOf" srcId="{BBC63AF6-9593-47B6-8DA0-36339504704D}" destId="{DF6C4D96-69CB-490E-BAB0-34F3542C40CD}" srcOrd="1" destOrd="0" presId="urn:microsoft.com/office/officeart/2008/layout/LinedList"/>
    <dgm:cxn modelId="{EDC4D04A-A841-485C-8124-D36F5B811572}" type="presParOf" srcId="{DC969CC5-F93F-4F32-AB29-7828EE00E321}" destId="{2EB26FC1-B980-4CEB-A0F3-A08E244CFA06}" srcOrd="2" destOrd="0" presId="urn:microsoft.com/office/officeart/2008/layout/LinedList"/>
    <dgm:cxn modelId="{12E91821-9033-405E-806E-2230C3C9B80B}" type="presParOf" srcId="{DC969CC5-F93F-4F32-AB29-7828EE00E321}" destId="{39A8CCD5-B17B-4BF9-8934-12E66D3B7CD4}" srcOrd="3" destOrd="0" presId="urn:microsoft.com/office/officeart/2008/layout/LinedList"/>
    <dgm:cxn modelId="{0599997C-BF69-4F6A-B7A0-7D63D307D881}" type="presParOf" srcId="{39A8CCD5-B17B-4BF9-8934-12E66D3B7CD4}" destId="{97EB600D-55FE-44AD-BC62-271568C421AE}" srcOrd="0" destOrd="0" presId="urn:microsoft.com/office/officeart/2008/layout/LinedList"/>
    <dgm:cxn modelId="{7D599526-5393-4E3A-86F6-F5C6C5A342F3}" type="presParOf" srcId="{39A8CCD5-B17B-4BF9-8934-12E66D3B7CD4}" destId="{844C4F8A-D210-462B-91D8-C96A3B46B189}" srcOrd="1" destOrd="0" presId="urn:microsoft.com/office/officeart/2008/layout/LinedList"/>
    <dgm:cxn modelId="{8CCF9A7C-0D72-44B2-9003-E7CF695E33CF}" type="presParOf" srcId="{DC969CC5-F93F-4F32-AB29-7828EE00E321}" destId="{9C363381-9ABE-4C58-94FA-2CD12D681C05}" srcOrd="4" destOrd="0" presId="urn:microsoft.com/office/officeart/2008/layout/LinedList"/>
    <dgm:cxn modelId="{4AA3CCDB-E96E-40A2-BEA5-804237C123D3}" type="presParOf" srcId="{DC969CC5-F93F-4F32-AB29-7828EE00E321}" destId="{6B6BA836-7CB5-4A69-8CD8-BD664E43F6EF}" srcOrd="5" destOrd="0" presId="urn:microsoft.com/office/officeart/2008/layout/LinedList"/>
    <dgm:cxn modelId="{00F33651-3375-481B-A635-DC3830A92533}" type="presParOf" srcId="{6B6BA836-7CB5-4A69-8CD8-BD664E43F6EF}" destId="{B451F501-D3C6-4FE0-B2DA-9F79640B2FE3}" srcOrd="0" destOrd="0" presId="urn:microsoft.com/office/officeart/2008/layout/LinedList"/>
    <dgm:cxn modelId="{148DA024-6243-4FDD-89FB-44693C3A9E1F}" type="presParOf" srcId="{6B6BA836-7CB5-4A69-8CD8-BD664E43F6EF}" destId="{53502163-986F-477C-B27D-27A1F558B75D}" srcOrd="1" destOrd="0" presId="urn:microsoft.com/office/officeart/2008/layout/LinedList"/>
    <dgm:cxn modelId="{31301F2B-F8F2-436B-A279-52420A6964B6}" type="presParOf" srcId="{DC969CC5-F93F-4F32-AB29-7828EE00E321}" destId="{56B5B63D-6070-456C-B469-0A6BE47E41D3}" srcOrd="6" destOrd="0" presId="urn:microsoft.com/office/officeart/2008/layout/LinedList"/>
    <dgm:cxn modelId="{4D6C87D9-542F-4B02-9F86-F735491846C8}" type="presParOf" srcId="{DC969CC5-F93F-4F32-AB29-7828EE00E321}" destId="{028906C2-CA6D-41FE-8020-286D5135A1E3}" srcOrd="7" destOrd="0" presId="urn:microsoft.com/office/officeart/2008/layout/LinedList"/>
    <dgm:cxn modelId="{60955CFA-F799-4FF6-8D93-668403A8A3BA}" type="presParOf" srcId="{028906C2-CA6D-41FE-8020-286D5135A1E3}" destId="{DED2BA30-003C-41DC-8695-45F0466B6C4B}" srcOrd="0" destOrd="0" presId="urn:microsoft.com/office/officeart/2008/layout/LinedList"/>
    <dgm:cxn modelId="{29C35835-4E68-4E20-83AF-6F17153460B4}" type="presParOf" srcId="{028906C2-CA6D-41FE-8020-286D5135A1E3}" destId="{BA75D8C9-D542-4002-BDC2-7AFEAA8F09D4}" srcOrd="1" destOrd="0" presId="urn:microsoft.com/office/officeart/2008/layout/LinedList"/>
    <dgm:cxn modelId="{682C0C78-9CF2-4EA0-B1AE-65AC04C6848A}" type="presParOf" srcId="{DC969CC5-F93F-4F32-AB29-7828EE00E321}" destId="{A269B49C-8509-4C62-8C1E-3495A70319F3}" srcOrd="8" destOrd="0" presId="urn:microsoft.com/office/officeart/2008/layout/LinedList"/>
    <dgm:cxn modelId="{4394E320-A2DE-47FB-9FD1-F991AD015244}" type="presParOf" srcId="{DC969CC5-F93F-4F32-AB29-7828EE00E321}" destId="{B5C01DFD-F471-47D0-961A-BC44A09415FE}" srcOrd="9" destOrd="0" presId="urn:microsoft.com/office/officeart/2008/layout/LinedList"/>
    <dgm:cxn modelId="{46896130-55BC-4260-92DA-110E730F19BC}" type="presParOf" srcId="{B5C01DFD-F471-47D0-961A-BC44A09415FE}" destId="{18FF739B-4A58-4B30-A535-146C27C38DCD}" srcOrd="0" destOrd="0" presId="urn:microsoft.com/office/officeart/2008/layout/LinedList"/>
    <dgm:cxn modelId="{F433DCED-EC08-431B-BB51-D966CDE7003F}" type="presParOf" srcId="{B5C01DFD-F471-47D0-961A-BC44A09415FE}" destId="{391CAC4D-78B9-4A7D-A7C5-D6C8FB55E5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2ECD38-436F-4D46-99A9-4DCBB0F491C4}" type="doc">
      <dgm:prSet loTypeId="urn:microsoft.com/office/officeart/2017/3/layout/HorizontalPathTimeline" loCatId="process" qsTypeId="urn:microsoft.com/office/officeart/2005/8/quickstyle/simple4" qsCatId="simple" csTypeId="urn:microsoft.com/office/officeart/2005/8/colors/accent2_2" csCatId="accent2" phldr="1"/>
      <dgm:spPr/>
      <dgm:t>
        <a:bodyPr/>
        <a:lstStyle/>
        <a:p>
          <a:endParaRPr lang="en-US"/>
        </a:p>
      </dgm:t>
    </dgm:pt>
    <dgm:pt modelId="{7490B30A-A291-4550-8923-EB239916FC90}">
      <dgm:prSet/>
      <dgm:spPr/>
      <dgm:t>
        <a:bodyPr/>
        <a:lstStyle/>
        <a:p>
          <a:pPr>
            <a:defRPr b="1"/>
          </a:pPr>
          <a:r>
            <a:rPr lang="en-US"/>
            <a:t>Sep. 2018</a:t>
          </a:r>
        </a:p>
      </dgm:t>
    </dgm:pt>
    <dgm:pt modelId="{AA5D5CF0-7011-4C70-8203-9475A9B20A3C}" type="parTrans" cxnId="{711E2A3E-A37F-4844-B6D5-048EA1FE9047}">
      <dgm:prSet/>
      <dgm:spPr/>
      <dgm:t>
        <a:bodyPr/>
        <a:lstStyle/>
        <a:p>
          <a:endParaRPr lang="en-US"/>
        </a:p>
      </dgm:t>
    </dgm:pt>
    <dgm:pt modelId="{6097425F-8CC1-4B81-AE52-5E588AA09CEC}" type="sibTrans" cxnId="{711E2A3E-A37F-4844-B6D5-048EA1FE9047}">
      <dgm:prSet/>
      <dgm:spPr/>
      <dgm:t>
        <a:bodyPr/>
        <a:lstStyle/>
        <a:p>
          <a:endParaRPr lang="en-US"/>
        </a:p>
      </dgm:t>
    </dgm:pt>
    <dgm:pt modelId="{D36312B0-C9B5-4B5F-8EBF-AF1B43BF80B3}">
      <dgm:prSet/>
      <dgm:spPr/>
      <dgm:t>
        <a:bodyPr/>
        <a:lstStyle/>
        <a:p>
          <a:r>
            <a:rPr lang="en-US" dirty="0"/>
            <a:t>Presentation of Identify, Mission, Vision &amp; Assessment by Consulting Within Reach to SWAN Board</a:t>
          </a:r>
        </a:p>
      </dgm:t>
    </dgm:pt>
    <dgm:pt modelId="{E1B512F3-FCEE-4505-8117-3BE67258603D}" type="parTrans" cxnId="{B8FC0703-390D-40D1-A1B1-79597FE05C68}">
      <dgm:prSet/>
      <dgm:spPr/>
      <dgm:t>
        <a:bodyPr/>
        <a:lstStyle/>
        <a:p>
          <a:endParaRPr lang="en-US"/>
        </a:p>
      </dgm:t>
    </dgm:pt>
    <dgm:pt modelId="{52F88532-885A-445F-98D7-075CE96FEDE0}" type="sibTrans" cxnId="{B8FC0703-390D-40D1-A1B1-79597FE05C68}">
      <dgm:prSet/>
      <dgm:spPr/>
      <dgm:t>
        <a:bodyPr/>
        <a:lstStyle/>
        <a:p>
          <a:endParaRPr lang="en-US"/>
        </a:p>
      </dgm:t>
    </dgm:pt>
    <dgm:pt modelId="{ACFCBB57-0567-4BA7-9720-094E11FA849A}">
      <dgm:prSet/>
      <dgm:spPr/>
      <dgm:t>
        <a:bodyPr/>
        <a:lstStyle/>
        <a:p>
          <a:pPr>
            <a:defRPr b="1"/>
          </a:pPr>
          <a:r>
            <a:rPr lang="en-US"/>
            <a:t>Oct. 2018</a:t>
          </a:r>
        </a:p>
      </dgm:t>
    </dgm:pt>
    <dgm:pt modelId="{66DA28E3-6D1E-4BB8-A864-AC0EC0D27964}" type="parTrans" cxnId="{4408A122-4D53-4EF1-A1B7-20EE88BA9F03}">
      <dgm:prSet/>
      <dgm:spPr/>
      <dgm:t>
        <a:bodyPr/>
        <a:lstStyle/>
        <a:p>
          <a:endParaRPr lang="en-US"/>
        </a:p>
      </dgm:t>
    </dgm:pt>
    <dgm:pt modelId="{B825A97B-A994-4DDB-8BDB-E4613A17DCD8}" type="sibTrans" cxnId="{4408A122-4D53-4EF1-A1B7-20EE88BA9F03}">
      <dgm:prSet/>
      <dgm:spPr/>
      <dgm:t>
        <a:bodyPr/>
        <a:lstStyle/>
        <a:p>
          <a:endParaRPr lang="en-US"/>
        </a:p>
      </dgm:t>
    </dgm:pt>
    <dgm:pt modelId="{54A80EF8-5F82-4971-A6C4-B71D311CAF89}">
      <dgm:prSet/>
      <dgm:spPr/>
      <dgm:t>
        <a:bodyPr/>
        <a:lstStyle/>
        <a:p>
          <a:r>
            <a:rPr lang="en-US"/>
            <a:t>Survey results reviewed SWAN Board meeting October 2018</a:t>
          </a:r>
        </a:p>
      </dgm:t>
    </dgm:pt>
    <dgm:pt modelId="{657696BC-46DC-4604-847E-0DF90DC113D7}" type="parTrans" cxnId="{3701E703-9646-4170-93B5-1A384C8C583D}">
      <dgm:prSet/>
      <dgm:spPr/>
      <dgm:t>
        <a:bodyPr/>
        <a:lstStyle/>
        <a:p>
          <a:endParaRPr lang="en-US"/>
        </a:p>
      </dgm:t>
    </dgm:pt>
    <dgm:pt modelId="{0AE3E55B-7EA6-4BC3-AAC2-2AB5990323AF}" type="sibTrans" cxnId="{3701E703-9646-4170-93B5-1A384C8C583D}">
      <dgm:prSet/>
      <dgm:spPr/>
      <dgm:t>
        <a:bodyPr/>
        <a:lstStyle/>
        <a:p>
          <a:endParaRPr lang="en-US"/>
        </a:p>
      </dgm:t>
    </dgm:pt>
    <dgm:pt modelId="{B25F9095-8C43-4DC8-A29C-C5C3B9999D49}">
      <dgm:prSet/>
      <dgm:spPr/>
      <dgm:t>
        <a:bodyPr/>
        <a:lstStyle/>
        <a:p>
          <a:pPr>
            <a:defRPr b="1"/>
          </a:pPr>
          <a:r>
            <a:rPr lang="en-US"/>
            <a:t>Dec. 2018</a:t>
          </a:r>
        </a:p>
      </dgm:t>
    </dgm:pt>
    <dgm:pt modelId="{ECA2FD33-B3C0-4F33-8C6E-EFB4A5B3286B}" type="parTrans" cxnId="{14D1C0BE-AB82-4615-A55D-A965AF4B37B9}">
      <dgm:prSet/>
      <dgm:spPr/>
      <dgm:t>
        <a:bodyPr/>
        <a:lstStyle/>
        <a:p>
          <a:endParaRPr lang="en-US"/>
        </a:p>
      </dgm:t>
    </dgm:pt>
    <dgm:pt modelId="{E471F2DF-2A62-4C0B-9C82-9E022EA3B5C8}" type="sibTrans" cxnId="{14D1C0BE-AB82-4615-A55D-A965AF4B37B9}">
      <dgm:prSet/>
      <dgm:spPr/>
      <dgm:t>
        <a:bodyPr/>
        <a:lstStyle/>
        <a:p>
          <a:endParaRPr lang="en-US"/>
        </a:p>
      </dgm:t>
    </dgm:pt>
    <dgm:pt modelId="{F624ACDB-8431-4EEB-92CD-112EF164D396}">
      <dgm:prSet/>
      <dgm:spPr/>
      <dgm:t>
        <a:bodyPr/>
        <a:lstStyle/>
        <a:p>
          <a:r>
            <a:rPr lang="en-US"/>
            <a:t>Presentation of draft to membership December 2018 Quarterly meeting</a:t>
          </a:r>
        </a:p>
      </dgm:t>
    </dgm:pt>
    <dgm:pt modelId="{06A660CB-DD25-41F5-A9EE-3A776351E064}" type="parTrans" cxnId="{FBF63034-687E-4309-9274-5DFF4E0894C0}">
      <dgm:prSet/>
      <dgm:spPr/>
      <dgm:t>
        <a:bodyPr/>
        <a:lstStyle/>
        <a:p>
          <a:endParaRPr lang="en-US"/>
        </a:p>
      </dgm:t>
    </dgm:pt>
    <dgm:pt modelId="{18B9396E-AB96-48ED-AC03-A8E2672F5757}" type="sibTrans" cxnId="{FBF63034-687E-4309-9274-5DFF4E0894C0}">
      <dgm:prSet/>
      <dgm:spPr/>
      <dgm:t>
        <a:bodyPr/>
        <a:lstStyle/>
        <a:p>
          <a:endParaRPr lang="en-US"/>
        </a:p>
      </dgm:t>
    </dgm:pt>
    <dgm:pt modelId="{C603B154-37D8-442D-913C-7F819504C9DB}">
      <dgm:prSet/>
      <dgm:spPr/>
      <dgm:t>
        <a:bodyPr/>
        <a:lstStyle/>
        <a:p>
          <a:pPr>
            <a:defRPr b="1"/>
          </a:pPr>
          <a:r>
            <a:rPr lang="en-US"/>
            <a:t>Jan. 2019</a:t>
          </a:r>
        </a:p>
      </dgm:t>
    </dgm:pt>
    <dgm:pt modelId="{12315CBD-FE7E-479E-BC6E-E53271A8C897}" type="parTrans" cxnId="{DFEDC554-0BFA-471D-8F69-33600D94D882}">
      <dgm:prSet/>
      <dgm:spPr/>
      <dgm:t>
        <a:bodyPr/>
        <a:lstStyle/>
        <a:p>
          <a:endParaRPr lang="en-US"/>
        </a:p>
      </dgm:t>
    </dgm:pt>
    <dgm:pt modelId="{88ACD64E-6845-4405-81B0-BECC709FF262}" type="sibTrans" cxnId="{DFEDC554-0BFA-471D-8F69-33600D94D882}">
      <dgm:prSet/>
      <dgm:spPr/>
      <dgm:t>
        <a:bodyPr/>
        <a:lstStyle/>
        <a:p>
          <a:endParaRPr lang="en-US"/>
        </a:p>
      </dgm:t>
    </dgm:pt>
    <dgm:pt modelId="{9373542C-8A0D-4156-81A0-EC144F1ED7EB}">
      <dgm:prSet/>
      <dgm:spPr/>
      <dgm:t>
        <a:bodyPr/>
        <a:lstStyle/>
        <a:p>
          <a:r>
            <a:rPr lang="en-US"/>
            <a:t>Plan adopted by SWAN Board January 2019</a:t>
          </a:r>
        </a:p>
      </dgm:t>
    </dgm:pt>
    <dgm:pt modelId="{F88CC2A9-7311-4B20-9F94-26AAAF5FF5E1}" type="parTrans" cxnId="{0E592E0E-9960-4A15-AB2F-628EF0F9A1FD}">
      <dgm:prSet/>
      <dgm:spPr/>
      <dgm:t>
        <a:bodyPr/>
        <a:lstStyle/>
        <a:p>
          <a:endParaRPr lang="en-US"/>
        </a:p>
      </dgm:t>
    </dgm:pt>
    <dgm:pt modelId="{6C7DF713-F676-466D-A759-3EF97AAB247C}" type="sibTrans" cxnId="{0E592E0E-9960-4A15-AB2F-628EF0F9A1FD}">
      <dgm:prSet/>
      <dgm:spPr/>
      <dgm:t>
        <a:bodyPr/>
        <a:lstStyle/>
        <a:p>
          <a:endParaRPr lang="en-US"/>
        </a:p>
      </dgm:t>
    </dgm:pt>
    <dgm:pt modelId="{8B439E90-0EC2-4455-AAC2-5B2EA66C1373}" type="pres">
      <dgm:prSet presAssocID="{4B2ECD38-436F-4D46-99A9-4DCBB0F491C4}" presName="root" presStyleCnt="0">
        <dgm:presLayoutVars>
          <dgm:chMax/>
          <dgm:chPref/>
          <dgm:animLvl val="lvl"/>
        </dgm:presLayoutVars>
      </dgm:prSet>
      <dgm:spPr/>
    </dgm:pt>
    <dgm:pt modelId="{1C9A428C-DAE0-4741-AE66-FEEF7FF9FDBA}" type="pres">
      <dgm:prSet presAssocID="{4B2ECD38-436F-4D46-99A9-4DCBB0F491C4}" presName="divider" presStyleLbl="node1" presStyleIdx="0" presStyleCnt="1"/>
      <dgm:spPr/>
    </dgm:pt>
    <dgm:pt modelId="{52A12AB0-B73B-4C17-AB42-6C1A40B8F455}" type="pres">
      <dgm:prSet presAssocID="{4B2ECD38-436F-4D46-99A9-4DCBB0F491C4}" presName="nodes" presStyleCnt="0">
        <dgm:presLayoutVars>
          <dgm:chMax/>
          <dgm:chPref/>
          <dgm:animLvl val="lvl"/>
        </dgm:presLayoutVars>
      </dgm:prSet>
      <dgm:spPr/>
    </dgm:pt>
    <dgm:pt modelId="{55DB6986-B77C-41E0-8514-A679394CE32E}" type="pres">
      <dgm:prSet presAssocID="{7490B30A-A291-4550-8923-EB239916FC90}" presName="composite" presStyleCnt="0"/>
      <dgm:spPr/>
    </dgm:pt>
    <dgm:pt modelId="{9071E7E6-A427-47E3-AC7F-8EF551250EF9}" type="pres">
      <dgm:prSet presAssocID="{7490B30A-A291-4550-8923-EB239916FC90}" presName="L1TextContainer" presStyleLbl="revTx" presStyleIdx="0" presStyleCnt="4">
        <dgm:presLayoutVars>
          <dgm:chMax val="1"/>
          <dgm:chPref val="1"/>
          <dgm:bulletEnabled val="1"/>
        </dgm:presLayoutVars>
      </dgm:prSet>
      <dgm:spPr/>
    </dgm:pt>
    <dgm:pt modelId="{85FFABC7-6200-4ACD-9905-26EBE3F0378E}" type="pres">
      <dgm:prSet presAssocID="{7490B30A-A291-4550-8923-EB239916FC90}" presName="L2TextContainerWrapper" presStyleCnt="0">
        <dgm:presLayoutVars>
          <dgm:chMax val="0"/>
          <dgm:chPref val="0"/>
          <dgm:bulletEnabled val="1"/>
        </dgm:presLayoutVars>
      </dgm:prSet>
      <dgm:spPr/>
    </dgm:pt>
    <dgm:pt modelId="{285F7816-F674-4C83-981C-FBDF22C1F63A}" type="pres">
      <dgm:prSet presAssocID="{7490B30A-A291-4550-8923-EB239916FC90}" presName="L2TextContainer" presStyleLbl="bgAccFollowNode1" presStyleIdx="0" presStyleCnt="4"/>
      <dgm:spPr/>
    </dgm:pt>
    <dgm:pt modelId="{073AA8D6-DCC2-4781-9606-7A0C0D39B2AE}" type="pres">
      <dgm:prSet presAssocID="{7490B30A-A291-4550-8923-EB239916FC90}" presName="FlexibleEmptyPlaceHolder" presStyleCnt="0"/>
      <dgm:spPr/>
    </dgm:pt>
    <dgm:pt modelId="{8A23DEA7-B562-4AAE-AC3F-866A14C73C20}" type="pres">
      <dgm:prSet presAssocID="{7490B30A-A291-4550-8923-EB239916FC90}" presName="ConnectLine" presStyleLbl="alignNode1" presStyleIdx="0"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2F0F066C-C68C-4D6F-95D0-87185CCBE778}" type="pres">
      <dgm:prSet presAssocID="{7490B30A-A291-4550-8923-EB239916FC90}" presName="ConnectorPoint" presStyleLbl="fgAcc1" presStyleIdx="0" presStyleCnt="4"/>
      <dgm:spPr>
        <a:solidFill>
          <a:schemeClr val="lt1">
            <a:alpha val="90000"/>
            <a:hueOff val="0"/>
            <a:satOff val="0"/>
            <a:lumOff val="0"/>
            <a:alphaOff val="0"/>
          </a:schemeClr>
        </a:solidFill>
        <a:ln w="6350" cap="flat" cmpd="sng" algn="ctr">
          <a:noFill/>
          <a:prstDash val="solid"/>
          <a:miter lim="800000"/>
        </a:ln>
        <a:effectLst/>
      </dgm:spPr>
    </dgm:pt>
    <dgm:pt modelId="{C206745E-900B-4AE8-89F6-28F8B2C29CA9}" type="pres">
      <dgm:prSet presAssocID="{7490B30A-A291-4550-8923-EB239916FC90}" presName="EmptyPlaceHolder" presStyleCnt="0"/>
      <dgm:spPr/>
    </dgm:pt>
    <dgm:pt modelId="{53408A17-4346-4B84-B0F9-F3939660A814}" type="pres">
      <dgm:prSet presAssocID="{6097425F-8CC1-4B81-AE52-5E588AA09CEC}" presName="spaceBetweenRectangles" presStyleCnt="0"/>
      <dgm:spPr/>
    </dgm:pt>
    <dgm:pt modelId="{51ACC7DC-D414-434D-B2F9-5D95538036C0}" type="pres">
      <dgm:prSet presAssocID="{ACFCBB57-0567-4BA7-9720-094E11FA849A}" presName="composite" presStyleCnt="0"/>
      <dgm:spPr/>
    </dgm:pt>
    <dgm:pt modelId="{B344D397-9C87-4B32-980D-9DFEC318147F}" type="pres">
      <dgm:prSet presAssocID="{ACFCBB57-0567-4BA7-9720-094E11FA849A}" presName="L1TextContainer" presStyleLbl="revTx" presStyleIdx="1" presStyleCnt="4">
        <dgm:presLayoutVars>
          <dgm:chMax val="1"/>
          <dgm:chPref val="1"/>
          <dgm:bulletEnabled val="1"/>
        </dgm:presLayoutVars>
      </dgm:prSet>
      <dgm:spPr/>
    </dgm:pt>
    <dgm:pt modelId="{63FDECF5-78E7-4C5D-BE87-232ACEDA407C}" type="pres">
      <dgm:prSet presAssocID="{ACFCBB57-0567-4BA7-9720-094E11FA849A}" presName="L2TextContainerWrapper" presStyleCnt="0">
        <dgm:presLayoutVars>
          <dgm:chMax val="0"/>
          <dgm:chPref val="0"/>
          <dgm:bulletEnabled val="1"/>
        </dgm:presLayoutVars>
      </dgm:prSet>
      <dgm:spPr/>
    </dgm:pt>
    <dgm:pt modelId="{BDC187A1-E7EF-47ED-B451-9FA3B29473D3}" type="pres">
      <dgm:prSet presAssocID="{ACFCBB57-0567-4BA7-9720-094E11FA849A}" presName="L2TextContainer" presStyleLbl="bgAccFollowNode1" presStyleIdx="1" presStyleCnt="4"/>
      <dgm:spPr/>
    </dgm:pt>
    <dgm:pt modelId="{D97A5C27-CCC2-4F5E-A651-E7879B0C7C5E}" type="pres">
      <dgm:prSet presAssocID="{ACFCBB57-0567-4BA7-9720-094E11FA849A}" presName="FlexibleEmptyPlaceHolder" presStyleCnt="0"/>
      <dgm:spPr/>
    </dgm:pt>
    <dgm:pt modelId="{FB89B4E9-FEA9-43E5-B88E-83A7F8B19404}" type="pres">
      <dgm:prSet presAssocID="{ACFCBB57-0567-4BA7-9720-094E11FA849A}" presName="ConnectLine" presStyleLbl="alignNode1" presStyleIdx="1"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6027EB6B-AC64-4EB8-A203-1F42063D1997}" type="pres">
      <dgm:prSet presAssocID="{ACFCBB57-0567-4BA7-9720-094E11FA849A}" presName="ConnectorPoint" presStyleLbl="fgAcc1" presStyleIdx="1" presStyleCnt="4"/>
      <dgm:spPr>
        <a:solidFill>
          <a:schemeClr val="lt1">
            <a:alpha val="90000"/>
            <a:hueOff val="0"/>
            <a:satOff val="0"/>
            <a:lumOff val="0"/>
            <a:alphaOff val="0"/>
          </a:schemeClr>
        </a:solidFill>
        <a:ln w="6350" cap="flat" cmpd="sng" algn="ctr">
          <a:noFill/>
          <a:prstDash val="solid"/>
          <a:miter lim="800000"/>
        </a:ln>
        <a:effectLst/>
      </dgm:spPr>
    </dgm:pt>
    <dgm:pt modelId="{C487BA9C-87D2-458D-9B16-188564D0892F}" type="pres">
      <dgm:prSet presAssocID="{ACFCBB57-0567-4BA7-9720-094E11FA849A}" presName="EmptyPlaceHolder" presStyleCnt="0"/>
      <dgm:spPr/>
    </dgm:pt>
    <dgm:pt modelId="{21585E16-A0DD-4BBA-89E3-3E08EA7156D9}" type="pres">
      <dgm:prSet presAssocID="{B825A97B-A994-4DDB-8BDB-E4613A17DCD8}" presName="spaceBetweenRectangles" presStyleCnt="0"/>
      <dgm:spPr/>
    </dgm:pt>
    <dgm:pt modelId="{CCB87436-5D0E-4840-98F4-A9FA0BE5EFF0}" type="pres">
      <dgm:prSet presAssocID="{B25F9095-8C43-4DC8-A29C-C5C3B9999D49}" presName="composite" presStyleCnt="0"/>
      <dgm:spPr/>
    </dgm:pt>
    <dgm:pt modelId="{F0A028F1-9985-49B3-B5A9-1F1C3509D2F2}" type="pres">
      <dgm:prSet presAssocID="{B25F9095-8C43-4DC8-A29C-C5C3B9999D49}" presName="L1TextContainer" presStyleLbl="revTx" presStyleIdx="2" presStyleCnt="4">
        <dgm:presLayoutVars>
          <dgm:chMax val="1"/>
          <dgm:chPref val="1"/>
          <dgm:bulletEnabled val="1"/>
        </dgm:presLayoutVars>
      </dgm:prSet>
      <dgm:spPr/>
    </dgm:pt>
    <dgm:pt modelId="{6D483232-A9BB-49E0-A9B7-321522F37118}" type="pres">
      <dgm:prSet presAssocID="{B25F9095-8C43-4DC8-A29C-C5C3B9999D49}" presName="L2TextContainerWrapper" presStyleCnt="0">
        <dgm:presLayoutVars>
          <dgm:chMax val="0"/>
          <dgm:chPref val="0"/>
          <dgm:bulletEnabled val="1"/>
        </dgm:presLayoutVars>
      </dgm:prSet>
      <dgm:spPr/>
    </dgm:pt>
    <dgm:pt modelId="{46656647-2BA1-41DF-BD4C-E44919C8F8DA}" type="pres">
      <dgm:prSet presAssocID="{B25F9095-8C43-4DC8-A29C-C5C3B9999D49}" presName="L2TextContainer" presStyleLbl="bgAccFollowNode1" presStyleIdx="2" presStyleCnt="4"/>
      <dgm:spPr/>
    </dgm:pt>
    <dgm:pt modelId="{5D47E383-B1E1-4CA4-A3DA-B97C246A4F11}" type="pres">
      <dgm:prSet presAssocID="{B25F9095-8C43-4DC8-A29C-C5C3B9999D49}" presName="FlexibleEmptyPlaceHolder" presStyleCnt="0"/>
      <dgm:spPr/>
    </dgm:pt>
    <dgm:pt modelId="{6C8FC90F-B717-4C70-B89E-74BB61DF7FFC}" type="pres">
      <dgm:prSet presAssocID="{B25F9095-8C43-4DC8-A29C-C5C3B9999D49}" presName="ConnectLine" presStyleLbl="alignNode1" presStyleIdx="2"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0F058997-5C73-48DE-A6D3-C975D4706E3D}" type="pres">
      <dgm:prSet presAssocID="{B25F9095-8C43-4DC8-A29C-C5C3B9999D49}" presName="ConnectorPoint" presStyleLbl="fgAcc1" presStyleIdx="2" presStyleCnt="4"/>
      <dgm:spPr>
        <a:solidFill>
          <a:schemeClr val="lt1">
            <a:alpha val="90000"/>
            <a:hueOff val="0"/>
            <a:satOff val="0"/>
            <a:lumOff val="0"/>
            <a:alphaOff val="0"/>
          </a:schemeClr>
        </a:solidFill>
        <a:ln w="6350" cap="flat" cmpd="sng" algn="ctr">
          <a:noFill/>
          <a:prstDash val="solid"/>
          <a:miter lim="800000"/>
        </a:ln>
        <a:effectLst/>
      </dgm:spPr>
    </dgm:pt>
    <dgm:pt modelId="{D1427A02-F580-4800-B158-D40707782C4F}" type="pres">
      <dgm:prSet presAssocID="{B25F9095-8C43-4DC8-A29C-C5C3B9999D49}" presName="EmptyPlaceHolder" presStyleCnt="0"/>
      <dgm:spPr/>
    </dgm:pt>
    <dgm:pt modelId="{FABC8E0B-50D9-4A6A-9BBB-353C6E50133F}" type="pres">
      <dgm:prSet presAssocID="{E471F2DF-2A62-4C0B-9C82-9E022EA3B5C8}" presName="spaceBetweenRectangles" presStyleCnt="0"/>
      <dgm:spPr/>
    </dgm:pt>
    <dgm:pt modelId="{50BE8E48-7C9F-4A67-9565-885EBBEE4F24}" type="pres">
      <dgm:prSet presAssocID="{C603B154-37D8-442D-913C-7F819504C9DB}" presName="composite" presStyleCnt="0"/>
      <dgm:spPr/>
    </dgm:pt>
    <dgm:pt modelId="{679765A9-2775-4524-8464-C448A25DD867}" type="pres">
      <dgm:prSet presAssocID="{C603B154-37D8-442D-913C-7F819504C9DB}" presName="L1TextContainer" presStyleLbl="revTx" presStyleIdx="3" presStyleCnt="4">
        <dgm:presLayoutVars>
          <dgm:chMax val="1"/>
          <dgm:chPref val="1"/>
          <dgm:bulletEnabled val="1"/>
        </dgm:presLayoutVars>
      </dgm:prSet>
      <dgm:spPr/>
    </dgm:pt>
    <dgm:pt modelId="{B303116E-374B-47F0-956C-2FE82C1586C3}" type="pres">
      <dgm:prSet presAssocID="{C603B154-37D8-442D-913C-7F819504C9DB}" presName="L2TextContainerWrapper" presStyleCnt="0">
        <dgm:presLayoutVars>
          <dgm:chMax val="0"/>
          <dgm:chPref val="0"/>
          <dgm:bulletEnabled val="1"/>
        </dgm:presLayoutVars>
      </dgm:prSet>
      <dgm:spPr/>
    </dgm:pt>
    <dgm:pt modelId="{9CD86D2D-F815-42FD-BBE2-75DF33EC9B84}" type="pres">
      <dgm:prSet presAssocID="{C603B154-37D8-442D-913C-7F819504C9DB}" presName="L2TextContainer" presStyleLbl="bgAccFollowNode1" presStyleIdx="3" presStyleCnt="4"/>
      <dgm:spPr/>
    </dgm:pt>
    <dgm:pt modelId="{E039AAA1-1EC4-4FAB-A204-E036642F0DE7}" type="pres">
      <dgm:prSet presAssocID="{C603B154-37D8-442D-913C-7F819504C9DB}" presName="FlexibleEmptyPlaceHolder" presStyleCnt="0"/>
      <dgm:spPr/>
    </dgm:pt>
    <dgm:pt modelId="{50D084F0-1498-4EB7-AE86-50884FA0FC45}" type="pres">
      <dgm:prSet presAssocID="{C603B154-37D8-442D-913C-7F819504C9DB}" presName="ConnectLine" presStyleLbl="alignNode1" presStyleIdx="3" presStyleCnt="4"/>
      <dgm:spPr>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gm:spPr>
    </dgm:pt>
    <dgm:pt modelId="{37626EFD-E668-4CA9-8BD4-4B62F975E8F7}" type="pres">
      <dgm:prSet presAssocID="{C603B154-37D8-442D-913C-7F819504C9DB}" presName="ConnectorPoint" presStyleLbl="fgAcc1" presStyleIdx="3" presStyleCnt="4"/>
      <dgm:spPr>
        <a:solidFill>
          <a:schemeClr val="lt1">
            <a:alpha val="90000"/>
            <a:hueOff val="0"/>
            <a:satOff val="0"/>
            <a:lumOff val="0"/>
            <a:alphaOff val="0"/>
          </a:schemeClr>
        </a:solidFill>
        <a:ln w="6350" cap="flat" cmpd="sng" algn="ctr">
          <a:noFill/>
          <a:prstDash val="solid"/>
          <a:miter lim="800000"/>
        </a:ln>
        <a:effectLst/>
      </dgm:spPr>
    </dgm:pt>
    <dgm:pt modelId="{D02793EA-42A7-4F4B-892B-058F6D6CE24E}" type="pres">
      <dgm:prSet presAssocID="{C603B154-37D8-442D-913C-7F819504C9DB}" presName="EmptyPlaceHolder" presStyleCnt="0"/>
      <dgm:spPr/>
    </dgm:pt>
  </dgm:ptLst>
  <dgm:cxnLst>
    <dgm:cxn modelId="{6422B800-3BC0-4241-945D-67FBC12AE6D6}" type="presOf" srcId="{54A80EF8-5F82-4971-A6C4-B71D311CAF89}" destId="{BDC187A1-E7EF-47ED-B451-9FA3B29473D3}" srcOrd="0" destOrd="0" presId="urn:microsoft.com/office/officeart/2017/3/layout/HorizontalPathTimeline"/>
    <dgm:cxn modelId="{B8FC0703-390D-40D1-A1B1-79597FE05C68}" srcId="{7490B30A-A291-4550-8923-EB239916FC90}" destId="{D36312B0-C9B5-4B5F-8EBF-AF1B43BF80B3}" srcOrd="0" destOrd="0" parTransId="{E1B512F3-FCEE-4505-8117-3BE67258603D}" sibTransId="{52F88532-885A-445F-98D7-075CE96FEDE0}"/>
    <dgm:cxn modelId="{3701E703-9646-4170-93B5-1A384C8C583D}" srcId="{ACFCBB57-0567-4BA7-9720-094E11FA849A}" destId="{54A80EF8-5F82-4971-A6C4-B71D311CAF89}" srcOrd="0" destOrd="0" parTransId="{657696BC-46DC-4604-847E-0DF90DC113D7}" sibTransId="{0AE3E55B-7EA6-4BC3-AAC2-2AB5990323AF}"/>
    <dgm:cxn modelId="{0E592E0E-9960-4A15-AB2F-628EF0F9A1FD}" srcId="{C603B154-37D8-442D-913C-7F819504C9DB}" destId="{9373542C-8A0D-4156-81A0-EC144F1ED7EB}" srcOrd="0" destOrd="0" parTransId="{F88CC2A9-7311-4B20-9F94-26AAAF5FF5E1}" sibTransId="{6C7DF713-F676-466D-A759-3EF97AAB247C}"/>
    <dgm:cxn modelId="{4408A122-4D53-4EF1-A1B7-20EE88BA9F03}" srcId="{4B2ECD38-436F-4D46-99A9-4DCBB0F491C4}" destId="{ACFCBB57-0567-4BA7-9720-094E11FA849A}" srcOrd="1" destOrd="0" parTransId="{66DA28E3-6D1E-4BB8-A864-AC0EC0D27964}" sibTransId="{B825A97B-A994-4DDB-8BDB-E4613A17DCD8}"/>
    <dgm:cxn modelId="{7630752C-C4CC-4315-8B98-32D98F982802}" type="presOf" srcId="{B25F9095-8C43-4DC8-A29C-C5C3B9999D49}" destId="{F0A028F1-9985-49B3-B5A9-1F1C3509D2F2}" srcOrd="0" destOrd="0" presId="urn:microsoft.com/office/officeart/2017/3/layout/HorizontalPathTimeline"/>
    <dgm:cxn modelId="{87C3B132-EC4A-4993-B9D2-7CC0BF487BBC}" type="presOf" srcId="{4B2ECD38-436F-4D46-99A9-4DCBB0F491C4}" destId="{8B439E90-0EC2-4455-AAC2-5B2EA66C1373}" srcOrd="0" destOrd="0" presId="urn:microsoft.com/office/officeart/2017/3/layout/HorizontalPathTimeline"/>
    <dgm:cxn modelId="{FBF63034-687E-4309-9274-5DFF4E0894C0}" srcId="{B25F9095-8C43-4DC8-A29C-C5C3B9999D49}" destId="{F624ACDB-8431-4EEB-92CD-112EF164D396}" srcOrd="0" destOrd="0" parTransId="{06A660CB-DD25-41F5-A9EE-3A776351E064}" sibTransId="{18B9396E-AB96-48ED-AC03-A8E2672F5757}"/>
    <dgm:cxn modelId="{711E2A3E-A37F-4844-B6D5-048EA1FE9047}" srcId="{4B2ECD38-436F-4D46-99A9-4DCBB0F491C4}" destId="{7490B30A-A291-4550-8923-EB239916FC90}" srcOrd="0" destOrd="0" parTransId="{AA5D5CF0-7011-4C70-8203-9475A9B20A3C}" sibTransId="{6097425F-8CC1-4B81-AE52-5E588AA09CEC}"/>
    <dgm:cxn modelId="{3DA5305E-744F-46C0-9B51-914BB7459D1B}" type="presOf" srcId="{9373542C-8A0D-4156-81A0-EC144F1ED7EB}" destId="{9CD86D2D-F815-42FD-BBE2-75DF33EC9B84}" srcOrd="0" destOrd="0" presId="urn:microsoft.com/office/officeart/2017/3/layout/HorizontalPathTimeline"/>
    <dgm:cxn modelId="{55160973-CED0-45C8-A4C5-F09169579192}" type="presOf" srcId="{C603B154-37D8-442D-913C-7F819504C9DB}" destId="{679765A9-2775-4524-8464-C448A25DD867}" srcOrd="0" destOrd="0" presId="urn:microsoft.com/office/officeart/2017/3/layout/HorizontalPathTimeline"/>
    <dgm:cxn modelId="{DFEDC554-0BFA-471D-8F69-33600D94D882}" srcId="{4B2ECD38-436F-4D46-99A9-4DCBB0F491C4}" destId="{C603B154-37D8-442D-913C-7F819504C9DB}" srcOrd="3" destOrd="0" parTransId="{12315CBD-FE7E-479E-BC6E-E53271A8C897}" sibTransId="{88ACD64E-6845-4405-81B0-BECC709FF262}"/>
    <dgm:cxn modelId="{DDF63757-4F8E-473E-8832-AA71D7EDF082}" type="presOf" srcId="{D36312B0-C9B5-4B5F-8EBF-AF1B43BF80B3}" destId="{285F7816-F674-4C83-981C-FBDF22C1F63A}" srcOrd="0" destOrd="0" presId="urn:microsoft.com/office/officeart/2017/3/layout/HorizontalPathTimeline"/>
    <dgm:cxn modelId="{3062F69F-F740-4D7D-9E91-947B98B64342}" type="presOf" srcId="{ACFCBB57-0567-4BA7-9720-094E11FA849A}" destId="{B344D397-9C87-4B32-980D-9DFEC318147F}" srcOrd="0" destOrd="0" presId="urn:microsoft.com/office/officeart/2017/3/layout/HorizontalPathTimeline"/>
    <dgm:cxn modelId="{14D1C0BE-AB82-4615-A55D-A965AF4B37B9}" srcId="{4B2ECD38-436F-4D46-99A9-4DCBB0F491C4}" destId="{B25F9095-8C43-4DC8-A29C-C5C3B9999D49}" srcOrd="2" destOrd="0" parTransId="{ECA2FD33-B3C0-4F33-8C6E-EFB4A5B3286B}" sibTransId="{E471F2DF-2A62-4C0B-9C82-9E022EA3B5C8}"/>
    <dgm:cxn modelId="{B60CA2E1-D31F-4584-81A3-28C672EA85D1}" type="presOf" srcId="{F624ACDB-8431-4EEB-92CD-112EF164D396}" destId="{46656647-2BA1-41DF-BD4C-E44919C8F8DA}" srcOrd="0" destOrd="0" presId="urn:microsoft.com/office/officeart/2017/3/layout/HorizontalPathTimeline"/>
    <dgm:cxn modelId="{A00279F5-6A3E-43E8-B52A-55309EE2B74F}" type="presOf" srcId="{7490B30A-A291-4550-8923-EB239916FC90}" destId="{9071E7E6-A427-47E3-AC7F-8EF551250EF9}" srcOrd="0" destOrd="0" presId="urn:microsoft.com/office/officeart/2017/3/layout/HorizontalPathTimeline"/>
    <dgm:cxn modelId="{D4273714-E47A-4D04-92D8-982BA93C11F1}" type="presParOf" srcId="{8B439E90-0EC2-4455-AAC2-5B2EA66C1373}" destId="{1C9A428C-DAE0-4741-AE66-FEEF7FF9FDBA}" srcOrd="0" destOrd="0" presId="urn:microsoft.com/office/officeart/2017/3/layout/HorizontalPathTimeline"/>
    <dgm:cxn modelId="{B83C5753-8E62-4250-A2F9-265FE85323E2}" type="presParOf" srcId="{8B439E90-0EC2-4455-AAC2-5B2EA66C1373}" destId="{52A12AB0-B73B-4C17-AB42-6C1A40B8F455}" srcOrd="1" destOrd="0" presId="urn:microsoft.com/office/officeart/2017/3/layout/HorizontalPathTimeline"/>
    <dgm:cxn modelId="{09E95947-C338-4616-9E77-900B01FCE053}" type="presParOf" srcId="{52A12AB0-B73B-4C17-AB42-6C1A40B8F455}" destId="{55DB6986-B77C-41E0-8514-A679394CE32E}" srcOrd="0" destOrd="0" presId="urn:microsoft.com/office/officeart/2017/3/layout/HorizontalPathTimeline"/>
    <dgm:cxn modelId="{CC167FBB-9789-45D9-ACAD-3672BB1AB09C}" type="presParOf" srcId="{55DB6986-B77C-41E0-8514-A679394CE32E}" destId="{9071E7E6-A427-47E3-AC7F-8EF551250EF9}" srcOrd="0" destOrd="0" presId="urn:microsoft.com/office/officeart/2017/3/layout/HorizontalPathTimeline"/>
    <dgm:cxn modelId="{4C9AC32E-6576-4732-8C6B-9C026168806E}" type="presParOf" srcId="{55DB6986-B77C-41E0-8514-A679394CE32E}" destId="{85FFABC7-6200-4ACD-9905-26EBE3F0378E}" srcOrd="1" destOrd="0" presId="urn:microsoft.com/office/officeart/2017/3/layout/HorizontalPathTimeline"/>
    <dgm:cxn modelId="{275ACBCD-59BD-4E35-8380-2092DBD24E70}" type="presParOf" srcId="{85FFABC7-6200-4ACD-9905-26EBE3F0378E}" destId="{285F7816-F674-4C83-981C-FBDF22C1F63A}" srcOrd="0" destOrd="0" presId="urn:microsoft.com/office/officeart/2017/3/layout/HorizontalPathTimeline"/>
    <dgm:cxn modelId="{441DAE30-4BCE-4DBC-A8A6-6C0DF742D503}" type="presParOf" srcId="{85FFABC7-6200-4ACD-9905-26EBE3F0378E}" destId="{073AA8D6-DCC2-4781-9606-7A0C0D39B2AE}" srcOrd="1" destOrd="0" presId="urn:microsoft.com/office/officeart/2017/3/layout/HorizontalPathTimeline"/>
    <dgm:cxn modelId="{69F9D1B7-682A-4DDE-B1BA-AC38E7305F45}" type="presParOf" srcId="{55DB6986-B77C-41E0-8514-A679394CE32E}" destId="{8A23DEA7-B562-4AAE-AC3F-866A14C73C20}" srcOrd="2" destOrd="0" presId="urn:microsoft.com/office/officeart/2017/3/layout/HorizontalPathTimeline"/>
    <dgm:cxn modelId="{698A9612-F63C-4272-8ED5-A7729311F0AA}" type="presParOf" srcId="{55DB6986-B77C-41E0-8514-A679394CE32E}" destId="{2F0F066C-C68C-4D6F-95D0-87185CCBE778}" srcOrd="3" destOrd="0" presId="urn:microsoft.com/office/officeart/2017/3/layout/HorizontalPathTimeline"/>
    <dgm:cxn modelId="{92AA85AF-4575-43A4-9743-CB7E4EBE7277}" type="presParOf" srcId="{55DB6986-B77C-41E0-8514-A679394CE32E}" destId="{C206745E-900B-4AE8-89F6-28F8B2C29CA9}" srcOrd="4" destOrd="0" presId="urn:microsoft.com/office/officeart/2017/3/layout/HorizontalPathTimeline"/>
    <dgm:cxn modelId="{259D2D6C-2E9B-4428-85FB-6DF6A8397A96}" type="presParOf" srcId="{52A12AB0-B73B-4C17-AB42-6C1A40B8F455}" destId="{53408A17-4346-4B84-B0F9-F3939660A814}" srcOrd="1" destOrd="0" presId="urn:microsoft.com/office/officeart/2017/3/layout/HorizontalPathTimeline"/>
    <dgm:cxn modelId="{7FA26CB6-331E-4EC3-A370-2D42824C6B8B}" type="presParOf" srcId="{52A12AB0-B73B-4C17-AB42-6C1A40B8F455}" destId="{51ACC7DC-D414-434D-B2F9-5D95538036C0}" srcOrd="2" destOrd="0" presId="urn:microsoft.com/office/officeart/2017/3/layout/HorizontalPathTimeline"/>
    <dgm:cxn modelId="{462E6A98-626A-4CF7-BE6C-6B323E7002C4}" type="presParOf" srcId="{51ACC7DC-D414-434D-B2F9-5D95538036C0}" destId="{B344D397-9C87-4B32-980D-9DFEC318147F}" srcOrd="0" destOrd="0" presId="urn:microsoft.com/office/officeart/2017/3/layout/HorizontalPathTimeline"/>
    <dgm:cxn modelId="{B0CE2FDF-62EB-4DAE-8E83-C98F09F31EED}" type="presParOf" srcId="{51ACC7DC-D414-434D-B2F9-5D95538036C0}" destId="{63FDECF5-78E7-4C5D-BE87-232ACEDA407C}" srcOrd="1" destOrd="0" presId="urn:microsoft.com/office/officeart/2017/3/layout/HorizontalPathTimeline"/>
    <dgm:cxn modelId="{C07A116F-03D0-467F-BA51-1BD52D4D138C}" type="presParOf" srcId="{63FDECF5-78E7-4C5D-BE87-232ACEDA407C}" destId="{BDC187A1-E7EF-47ED-B451-9FA3B29473D3}" srcOrd="0" destOrd="0" presId="urn:microsoft.com/office/officeart/2017/3/layout/HorizontalPathTimeline"/>
    <dgm:cxn modelId="{59D3A3F3-99E0-402D-A455-20FD86C30295}" type="presParOf" srcId="{63FDECF5-78E7-4C5D-BE87-232ACEDA407C}" destId="{D97A5C27-CCC2-4F5E-A651-E7879B0C7C5E}" srcOrd="1" destOrd="0" presId="urn:microsoft.com/office/officeart/2017/3/layout/HorizontalPathTimeline"/>
    <dgm:cxn modelId="{D1E8901D-76C7-4C68-B1E5-CA4CE38DC64A}" type="presParOf" srcId="{51ACC7DC-D414-434D-B2F9-5D95538036C0}" destId="{FB89B4E9-FEA9-43E5-B88E-83A7F8B19404}" srcOrd="2" destOrd="0" presId="urn:microsoft.com/office/officeart/2017/3/layout/HorizontalPathTimeline"/>
    <dgm:cxn modelId="{6D40E260-6A31-4E62-837C-1FEED214A614}" type="presParOf" srcId="{51ACC7DC-D414-434D-B2F9-5D95538036C0}" destId="{6027EB6B-AC64-4EB8-A203-1F42063D1997}" srcOrd="3" destOrd="0" presId="urn:microsoft.com/office/officeart/2017/3/layout/HorizontalPathTimeline"/>
    <dgm:cxn modelId="{CC834EE7-9B07-42A6-9312-CB6479740047}" type="presParOf" srcId="{51ACC7DC-D414-434D-B2F9-5D95538036C0}" destId="{C487BA9C-87D2-458D-9B16-188564D0892F}" srcOrd="4" destOrd="0" presId="urn:microsoft.com/office/officeart/2017/3/layout/HorizontalPathTimeline"/>
    <dgm:cxn modelId="{B075403C-A938-4399-B1D0-D10DDCC6A7FA}" type="presParOf" srcId="{52A12AB0-B73B-4C17-AB42-6C1A40B8F455}" destId="{21585E16-A0DD-4BBA-89E3-3E08EA7156D9}" srcOrd="3" destOrd="0" presId="urn:microsoft.com/office/officeart/2017/3/layout/HorizontalPathTimeline"/>
    <dgm:cxn modelId="{AD556EE2-C3B0-47B2-93BB-5640C04A7A21}" type="presParOf" srcId="{52A12AB0-B73B-4C17-AB42-6C1A40B8F455}" destId="{CCB87436-5D0E-4840-98F4-A9FA0BE5EFF0}" srcOrd="4" destOrd="0" presId="urn:microsoft.com/office/officeart/2017/3/layout/HorizontalPathTimeline"/>
    <dgm:cxn modelId="{B43D2077-AA87-48F7-AACA-1F7DB33D7B1A}" type="presParOf" srcId="{CCB87436-5D0E-4840-98F4-A9FA0BE5EFF0}" destId="{F0A028F1-9985-49B3-B5A9-1F1C3509D2F2}" srcOrd="0" destOrd="0" presId="urn:microsoft.com/office/officeart/2017/3/layout/HorizontalPathTimeline"/>
    <dgm:cxn modelId="{D7E71516-39A4-4E02-A8AA-32A4DA66FC3D}" type="presParOf" srcId="{CCB87436-5D0E-4840-98F4-A9FA0BE5EFF0}" destId="{6D483232-A9BB-49E0-A9B7-321522F37118}" srcOrd="1" destOrd="0" presId="urn:microsoft.com/office/officeart/2017/3/layout/HorizontalPathTimeline"/>
    <dgm:cxn modelId="{B914EB07-35D9-47C1-B54E-70933332D7F3}" type="presParOf" srcId="{6D483232-A9BB-49E0-A9B7-321522F37118}" destId="{46656647-2BA1-41DF-BD4C-E44919C8F8DA}" srcOrd="0" destOrd="0" presId="urn:microsoft.com/office/officeart/2017/3/layout/HorizontalPathTimeline"/>
    <dgm:cxn modelId="{CE193E11-BD16-4D92-ACE5-095640BDF656}" type="presParOf" srcId="{6D483232-A9BB-49E0-A9B7-321522F37118}" destId="{5D47E383-B1E1-4CA4-A3DA-B97C246A4F11}" srcOrd="1" destOrd="0" presId="urn:microsoft.com/office/officeart/2017/3/layout/HorizontalPathTimeline"/>
    <dgm:cxn modelId="{73F02F18-ED66-479E-8F63-5A6361075720}" type="presParOf" srcId="{CCB87436-5D0E-4840-98F4-A9FA0BE5EFF0}" destId="{6C8FC90F-B717-4C70-B89E-74BB61DF7FFC}" srcOrd="2" destOrd="0" presId="urn:microsoft.com/office/officeart/2017/3/layout/HorizontalPathTimeline"/>
    <dgm:cxn modelId="{3D9201A7-E21A-413C-9B0F-28011B5F06AE}" type="presParOf" srcId="{CCB87436-5D0E-4840-98F4-A9FA0BE5EFF0}" destId="{0F058997-5C73-48DE-A6D3-C975D4706E3D}" srcOrd="3" destOrd="0" presId="urn:microsoft.com/office/officeart/2017/3/layout/HorizontalPathTimeline"/>
    <dgm:cxn modelId="{43D20F53-FC33-4295-B49C-EF1E0984B2AF}" type="presParOf" srcId="{CCB87436-5D0E-4840-98F4-A9FA0BE5EFF0}" destId="{D1427A02-F580-4800-B158-D40707782C4F}" srcOrd="4" destOrd="0" presId="urn:microsoft.com/office/officeart/2017/3/layout/HorizontalPathTimeline"/>
    <dgm:cxn modelId="{3FADB7AC-82C3-4C51-B36E-B464B14B81AD}" type="presParOf" srcId="{52A12AB0-B73B-4C17-AB42-6C1A40B8F455}" destId="{FABC8E0B-50D9-4A6A-9BBB-353C6E50133F}" srcOrd="5" destOrd="0" presId="urn:microsoft.com/office/officeart/2017/3/layout/HorizontalPathTimeline"/>
    <dgm:cxn modelId="{3EA44FFF-12C5-42F4-83CE-0E40102D2107}" type="presParOf" srcId="{52A12AB0-B73B-4C17-AB42-6C1A40B8F455}" destId="{50BE8E48-7C9F-4A67-9565-885EBBEE4F24}" srcOrd="6" destOrd="0" presId="urn:microsoft.com/office/officeart/2017/3/layout/HorizontalPathTimeline"/>
    <dgm:cxn modelId="{8D9FA39A-513F-4CCF-89BA-75CAAEE0A18B}" type="presParOf" srcId="{50BE8E48-7C9F-4A67-9565-885EBBEE4F24}" destId="{679765A9-2775-4524-8464-C448A25DD867}" srcOrd="0" destOrd="0" presId="urn:microsoft.com/office/officeart/2017/3/layout/HorizontalPathTimeline"/>
    <dgm:cxn modelId="{CCCDDE99-9FBD-4BA0-9EFC-02BCDF2B709C}" type="presParOf" srcId="{50BE8E48-7C9F-4A67-9565-885EBBEE4F24}" destId="{B303116E-374B-47F0-956C-2FE82C1586C3}" srcOrd="1" destOrd="0" presId="urn:microsoft.com/office/officeart/2017/3/layout/HorizontalPathTimeline"/>
    <dgm:cxn modelId="{3C961546-4ECE-475C-B638-1A7F86E47F4C}" type="presParOf" srcId="{B303116E-374B-47F0-956C-2FE82C1586C3}" destId="{9CD86D2D-F815-42FD-BBE2-75DF33EC9B84}" srcOrd="0" destOrd="0" presId="urn:microsoft.com/office/officeart/2017/3/layout/HorizontalPathTimeline"/>
    <dgm:cxn modelId="{CB302BAF-792F-4F60-B27F-DB2555B2DA43}" type="presParOf" srcId="{B303116E-374B-47F0-956C-2FE82C1586C3}" destId="{E039AAA1-1EC4-4FAB-A204-E036642F0DE7}" srcOrd="1" destOrd="0" presId="urn:microsoft.com/office/officeart/2017/3/layout/HorizontalPathTimeline"/>
    <dgm:cxn modelId="{BEA88F4C-8910-4DA6-8199-28D5E8058D8E}" type="presParOf" srcId="{50BE8E48-7C9F-4A67-9565-885EBBEE4F24}" destId="{50D084F0-1498-4EB7-AE86-50884FA0FC45}" srcOrd="2" destOrd="0" presId="urn:microsoft.com/office/officeart/2017/3/layout/HorizontalPathTimeline"/>
    <dgm:cxn modelId="{2F14E62F-057A-4830-ADBB-84FC25B86291}" type="presParOf" srcId="{50BE8E48-7C9F-4A67-9565-885EBBEE4F24}" destId="{37626EFD-E668-4CA9-8BD4-4B62F975E8F7}" srcOrd="3" destOrd="0" presId="urn:microsoft.com/office/officeart/2017/3/layout/HorizontalPathTimeline"/>
    <dgm:cxn modelId="{2CEC7EBC-DE5B-4A12-B5D0-590DB1F01D7F}" type="presParOf" srcId="{50BE8E48-7C9F-4A67-9565-885EBBEE4F24}" destId="{D02793EA-42A7-4F4B-892B-058F6D6CE24E}"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D5B2B2-2C01-4B40-8876-9DE7B0FE0F21}"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DAB5073B-DD07-4F55-912A-5CE47D7DD3D3}">
      <dgm:prSet/>
      <dgm:spPr/>
      <dgm:t>
        <a:bodyPr/>
        <a:lstStyle/>
        <a:p>
          <a:pPr>
            <a:lnSpc>
              <a:spcPct val="100000"/>
            </a:lnSpc>
            <a:defRPr cap="all"/>
          </a:pPr>
          <a:r>
            <a:rPr lang="en-US"/>
            <a:t>Centralized notification</a:t>
          </a:r>
        </a:p>
      </dgm:t>
    </dgm:pt>
    <dgm:pt modelId="{8FDFB5F8-48D5-4248-B5D4-FF162DAB0A50}" type="parTrans" cxnId="{A23BDBC6-E3FF-4396-82F4-6197E0DC0793}">
      <dgm:prSet/>
      <dgm:spPr/>
      <dgm:t>
        <a:bodyPr/>
        <a:lstStyle/>
        <a:p>
          <a:endParaRPr lang="en-US"/>
        </a:p>
      </dgm:t>
    </dgm:pt>
    <dgm:pt modelId="{8A19E861-F0A8-4E3A-8082-42250EAB2F48}" type="sibTrans" cxnId="{A23BDBC6-E3FF-4396-82F4-6197E0DC0793}">
      <dgm:prSet/>
      <dgm:spPr/>
      <dgm:t>
        <a:bodyPr/>
        <a:lstStyle/>
        <a:p>
          <a:endParaRPr lang="en-US"/>
        </a:p>
      </dgm:t>
    </dgm:pt>
    <dgm:pt modelId="{0CF50F56-9AB3-4E83-8B0B-B570FEDA16D5}">
      <dgm:prSet/>
      <dgm:spPr/>
      <dgm:t>
        <a:bodyPr/>
        <a:lstStyle/>
        <a:p>
          <a:pPr>
            <a:lnSpc>
              <a:spcPct val="100000"/>
            </a:lnSpc>
            <a:defRPr cap="all"/>
          </a:pPr>
          <a:r>
            <a:rPr lang="en-US"/>
            <a:t>Centralized billing</a:t>
          </a:r>
        </a:p>
      </dgm:t>
    </dgm:pt>
    <dgm:pt modelId="{A3F8850C-3FEE-4B44-A518-1BCD37661CCC}" type="parTrans" cxnId="{33F9E398-01F8-42C5-9F6F-BDB36BBC221E}">
      <dgm:prSet/>
      <dgm:spPr/>
      <dgm:t>
        <a:bodyPr/>
        <a:lstStyle/>
        <a:p>
          <a:endParaRPr lang="en-US"/>
        </a:p>
      </dgm:t>
    </dgm:pt>
    <dgm:pt modelId="{F1034C9D-4A2A-4A90-9D96-FF368EF6B995}" type="sibTrans" cxnId="{33F9E398-01F8-42C5-9F6F-BDB36BBC221E}">
      <dgm:prSet/>
      <dgm:spPr/>
      <dgm:t>
        <a:bodyPr/>
        <a:lstStyle/>
        <a:p>
          <a:endParaRPr lang="en-US"/>
        </a:p>
      </dgm:t>
    </dgm:pt>
    <dgm:pt modelId="{324EDD1C-1638-4BB1-B652-F0DD6F24EBE6}">
      <dgm:prSet/>
      <dgm:spPr/>
      <dgm:t>
        <a:bodyPr/>
        <a:lstStyle/>
        <a:p>
          <a:pPr>
            <a:lnSpc>
              <a:spcPct val="100000"/>
            </a:lnSpc>
            <a:defRPr cap="all"/>
          </a:pPr>
          <a:r>
            <a:rPr lang="en-US"/>
            <a:t>Centralized cataloging</a:t>
          </a:r>
        </a:p>
      </dgm:t>
    </dgm:pt>
    <dgm:pt modelId="{985F4B6E-C177-43AC-935D-CFF62D509559}" type="parTrans" cxnId="{3C1D7069-1168-47D6-A993-2584A762642C}">
      <dgm:prSet/>
      <dgm:spPr/>
      <dgm:t>
        <a:bodyPr/>
        <a:lstStyle/>
        <a:p>
          <a:endParaRPr lang="en-US"/>
        </a:p>
      </dgm:t>
    </dgm:pt>
    <dgm:pt modelId="{12FBA525-BC01-4F35-AC37-336B888559D3}" type="sibTrans" cxnId="{3C1D7069-1168-47D6-A993-2584A762642C}">
      <dgm:prSet/>
      <dgm:spPr/>
      <dgm:t>
        <a:bodyPr/>
        <a:lstStyle/>
        <a:p>
          <a:endParaRPr lang="en-US"/>
        </a:p>
      </dgm:t>
    </dgm:pt>
    <dgm:pt modelId="{82ABEA77-A241-43EE-A942-07B9658BAFD3}">
      <dgm:prSet/>
      <dgm:spPr/>
      <dgm:t>
        <a:bodyPr/>
        <a:lstStyle/>
        <a:p>
          <a:pPr>
            <a:lnSpc>
              <a:spcPct val="100000"/>
            </a:lnSpc>
            <a:defRPr cap="all"/>
          </a:pPr>
          <a:r>
            <a:rPr lang="en-US"/>
            <a:t>Centralized e-commerce</a:t>
          </a:r>
        </a:p>
      </dgm:t>
    </dgm:pt>
    <dgm:pt modelId="{DD1AA116-1B3D-4D67-8469-4AED375BBF39}" type="parTrans" cxnId="{B3FDBD79-9E55-43BD-931C-F936DD324C2A}">
      <dgm:prSet/>
      <dgm:spPr/>
      <dgm:t>
        <a:bodyPr/>
        <a:lstStyle/>
        <a:p>
          <a:endParaRPr lang="en-US"/>
        </a:p>
      </dgm:t>
    </dgm:pt>
    <dgm:pt modelId="{260EF523-7372-4305-B63A-6D148ECADFB1}" type="sibTrans" cxnId="{B3FDBD79-9E55-43BD-931C-F936DD324C2A}">
      <dgm:prSet/>
      <dgm:spPr/>
      <dgm:t>
        <a:bodyPr/>
        <a:lstStyle/>
        <a:p>
          <a:endParaRPr lang="en-US"/>
        </a:p>
      </dgm:t>
    </dgm:pt>
    <dgm:pt modelId="{384A2D7A-ABC0-4995-963F-1C7586471A72}">
      <dgm:prSet/>
      <dgm:spPr/>
      <dgm:t>
        <a:bodyPr/>
        <a:lstStyle/>
        <a:p>
          <a:pPr>
            <a:lnSpc>
              <a:spcPct val="100000"/>
            </a:lnSpc>
            <a:defRPr cap="all"/>
          </a:pPr>
          <a:r>
            <a:rPr lang="en-US"/>
            <a:t>Centralized OCLC configurations</a:t>
          </a:r>
        </a:p>
      </dgm:t>
    </dgm:pt>
    <dgm:pt modelId="{790ED259-7B13-4661-9123-ADD31CAD4075}" type="parTrans" cxnId="{878A571E-3FBD-4202-8DA4-A8E923EB1508}">
      <dgm:prSet/>
      <dgm:spPr/>
      <dgm:t>
        <a:bodyPr/>
        <a:lstStyle/>
        <a:p>
          <a:endParaRPr lang="en-US"/>
        </a:p>
      </dgm:t>
    </dgm:pt>
    <dgm:pt modelId="{60DFBAAC-E494-4742-967C-7C3F9FB5FD5F}" type="sibTrans" cxnId="{878A571E-3FBD-4202-8DA4-A8E923EB1508}">
      <dgm:prSet/>
      <dgm:spPr/>
      <dgm:t>
        <a:bodyPr/>
        <a:lstStyle/>
        <a:p>
          <a:endParaRPr lang="en-US"/>
        </a:p>
      </dgm:t>
    </dgm:pt>
    <dgm:pt modelId="{0DD5642A-83A4-47D9-80EA-4ECD8DC0F53E}">
      <dgm:prSet/>
      <dgm:spPr/>
      <dgm:t>
        <a:bodyPr/>
        <a:lstStyle/>
        <a:p>
          <a:pPr>
            <a:lnSpc>
              <a:spcPct val="100000"/>
            </a:lnSpc>
            <a:defRPr cap="all"/>
          </a:pPr>
          <a:r>
            <a:rPr lang="en-US"/>
            <a:t>Training &amp; support</a:t>
          </a:r>
        </a:p>
      </dgm:t>
    </dgm:pt>
    <dgm:pt modelId="{EA213246-B2A1-47D2-855E-C481DA44933C}" type="parTrans" cxnId="{AA17B91B-6A90-45BC-9F91-F71E8190CE17}">
      <dgm:prSet/>
      <dgm:spPr/>
      <dgm:t>
        <a:bodyPr/>
        <a:lstStyle/>
        <a:p>
          <a:endParaRPr lang="en-US"/>
        </a:p>
      </dgm:t>
    </dgm:pt>
    <dgm:pt modelId="{468A814E-9031-4850-9B4F-2DEB9BE2E807}" type="sibTrans" cxnId="{AA17B91B-6A90-45BC-9F91-F71E8190CE17}">
      <dgm:prSet/>
      <dgm:spPr/>
      <dgm:t>
        <a:bodyPr/>
        <a:lstStyle/>
        <a:p>
          <a:endParaRPr lang="en-US"/>
        </a:p>
      </dgm:t>
    </dgm:pt>
    <dgm:pt modelId="{C0D82445-DEA4-43B9-B63A-F4FFC8405E1F}" type="pres">
      <dgm:prSet presAssocID="{DDD5B2B2-2C01-4B40-8876-9DE7B0FE0F21}" presName="root" presStyleCnt="0">
        <dgm:presLayoutVars>
          <dgm:dir/>
          <dgm:resizeHandles val="exact"/>
        </dgm:presLayoutVars>
      </dgm:prSet>
      <dgm:spPr/>
    </dgm:pt>
    <dgm:pt modelId="{F6A166C4-95FA-4855-8950-B9DA49C5979E}" type="pres">
      <dgm:prSet presAssocID="{DAB5073B-DD07-4F55-912A-5CE47D7DD3D3}" presName="compNode" presStyleCnt="0"/>
      <dgm:spPr/>
    </dgm:pt>
    <dgm:pt modelId="{1A7292E6-D8EE-472C-B915-74323A45B5B5}" type="pres">
      <dgm:prSet presAssocID="{DAB5073B-DD07-4F55-912A-5CE47D7DD3D3}" presName="iconBgRect" presStyleLbl="bgShp" presStyleIdx="0" presStyleCnt="6"/>
      <dgm:spPr/>
    </dgm:pt>
    <dgm:pt modelId="{5EC8167F-CCCD-46E6-99B6-0E697C8DB086}" type="pres">
      <dgm:prSet presAssocID="{DAB5073B-DD07-4F55-912A-5CE47D7DD3D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CAB984E0-A15E-4B14-9220-C82D1EFC8F8F}" type="pres">
      <dgm:prSet presAssocID="{DAB5073B-DD07-4F55-912A-5CE47D7DD3D3}" presName="spaceRect" presStyleCnt="0"/>
      <dgm:spPr/>
    </dgm:pt>
    <dgm:pt modelId="{8153F67F-C712-493B-80EE-0B2258393602}" type="pres">
      <dgm:prSet presAssocID="{DAB5073B-DD07-4F55-912A-5CE47D7DD3D3}" presName="textRect" presStyleLbl="revTx" presStyleIdx="0" presStyleCnt="6">
        <dgm:presLayoutVars>
          <dgm:chMax val="1"/>
          <dgm:chPref val="1"/>
        </dgm:presLayoutVars>
      </dgm:prSet>
      <dgm:spPr/>
    </dgm:pt>
    <dgm:pt modelId="{4A675296-70EA-4ED2-88EB-11A1B2C42FC9}" type="pres">
      <dgm:prSet presAssocID="{8A19E861-F0A8-4E3A-8082-42250EAB2F48}" presName="sibTrans" presStyleCnt="0"/>
      <dgm:spPr/>
    </dgm:pt>
    <dgm:pt modelId="{D5A55501-320A-4AD5-B87A-AC854609D8E7}" type="pres">
      <dgm:prSet presAssocID="{0CF50F56-9AB3-4E83-8B0B-B570FEDA16D5}" presName="compNode" presStyleCnt="0"/>
      <dgm:spPr/>
    </dgm:pt>
    <dgm:pt modelId="{8D2C98A5-F727-4501-A00D-3EB15705D312}" type="pres">
      <dgm:prSet presAssocID="{0CF50F56-9AB3-4E83-8B0B-B570FEDA16D5}" presName="iconBgRect" presStyleLbl="bgShp" presStyleIdx="1" presStyleCnt="6"/>
      <dgm:spPr/>
    </dgm:pt>
    <dgm:pt modelId="{A2B6B51D-81DF-4D15-BFFF-AC419CE94766}" type="pres">
      <dgm:prSet presAssocID="{0CF50F56-9AB3-4E83-8B0B-B570FEDA16D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76F7FC87-7D00-4435-AC8E-3BDE118AA364}" type="pres">
      <dgm:prSet presAssocID="{0CF50F56-9AB3-4E83-8B0B-B570FEDA16D5}" presName="spaceRect" presStyleCnt="0"/>
      <dgm:spPr/>
    </dgm:pt>
    <dgm:pt modelId="{48EBE3AF-A1EC-4062-A8E2-E17D23770D17}" type="pres">
      <dgm:prSet presAssocID="{0CF50F56-9AB3-4E83-8B0B-B570FEDA16D5}" presName="textRect" presStyleLbl="revTx" presStyleIdx="1" presStyleCnt="6">
        <dgm:presLayoutVars>
          <dgm:chMax val="1"/>
          <dgm:chPref val="1"/>
        </dgm:presLayoutVars>
      </dgm:prSet>
      <dgm:spPr/>
    </dgm:pt>
    <dgm:pt modelId="{F1397F64-8D45-4857-91CF-C7FF2E193150}" type="pres">
      <dgm:prSet presAssocID="{F1034C9D-4A2A-4A90-9D96-FF368EF6B995}" presName="sibTrans" presStyleCnt="0"/>
      <dgm:spPr/>
    </dgm:pt>
    <dgm:pt modelId="{538D6750-3C6A-417D-B587-A30C7253BAA0}" type="pres">
      <dgm:prSet presAssocID="{324EDD1C-1638-4BB1-B652-F0DD6F24EBE6}" presName="compNode" presStyleCnt="0"/>
      <dgm:spPr/>
    </dgm:pt>
    <dgm:pt modelId="{B7BC6755-46C5-42A1-9C8D-A18E4B634B28}" type="pres">
      <dgm:prSet presAssocID="{324EDD1C-1638-4BB1-B652-F0DD6F24EBE6}" presName="iconBgRect" presStyleLbl="bgShp" presStyleIdx="2" presStyleCnt="6"/>
      <dgm:spPr/>
    </dgm:pt>
    <dgm:pt modelId="{54029B63-B30D-4479-8BBE-75DF72907F95}" type="pres">
      <dgm:prSet presAssocID="{324EDD1C-1638-4BB1-B652-F0DD6F24EBE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13A92DCD-60C3-456E-84CB-38E6E2870935}" type="pres">
      <dgm:prSet presAssocID="{324EDD1C-1638-4BB1-B652-F0DD6F24EBE6}" presName="spaceRect" presStyleCnt="0"/>
      <dgm:spPr/>
    </dgm:pt>
    <dgm:pt modelId="{5A1D8AD4-5BC6-46B1-AF0A-FB8D94CFE0B8}" type="pres">
      <dgm:prSet presAssocID="{324EDD1C-1638-4BB1-B652-F0DD6F24EBE6}" presName="textRect" presStyleLbl="revTx" presStyleIdx="2" presStyleCnt="6">
        <dgm:presLayoutVars>
          <dgm:chMax val="1"/>
          <dgm:chPref val="1"/>
        </dgm:presLayoutVars>
      </dgm:prSet>
      <dgm:spPr/>
    </dgm:pt>
    <dgm:pt modelId="{190749A8-74B0-4B21-A123-EB23045440C2}" type="pres">
      <dgm:prSet presAssocID="{12FBA525-BC01-4F35-AC37-336B888559D3}" presName="sibTrans" presStyleCnt="0"/>
      <dgm:spPr/>
    </dgm:pt>
    <dgm:pt modelId="{F1339A45-D8CD-4683-B58B-60C4562CE5D0}" type="pres">
      <dgm:prSet presAssocID="{82ABEA77-A241-43EE-A942-07B9658BAFD3}" presName="compNode" presStyleCnt="0"/>
      <dgm:spPr/>
    </dgm:pt>
    <dgm:pt modelId="{89DF15DE-4CC5-4597-B28A-3FC98FE63BED}" type="pres">
      <dgm:prSet presAssocID="{82ABEA77-A241-43EE-A942-07B9658BAFD3}" presName="iconBgRect" presStyleLbl="bgShp" presStyleIdx="3" presStyleCnt="6"/>
      <dgm:spPr/>
    </dgm:pt>
    <dgm:pt modelId="{2B5FF766-E79C-4E6E-B121-D544C2BD4AC2}" type="pres">
      <dgm:prSet presAssocID="{82ABEA77-A241-43EE-A942-07B9658BAFD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ank"/>
        </a:ext>
      </dgm:extLst>
    </dgm:pt>
    <dgm:pt modelId="{78DAAA2F-9B88-4F50-8BD0-46C7AB75829D}" type="pres">
      <dgm:prSet presAssocID="{82ABEA77-A241-43EE-A942-07B9658BAFD3}" presName="spaceRect" presStyleCnt="0"/>
      <dgm:spPr/>
    </dgm:pt>
    <dgm:pt modelId="{829D425D-DB23-4711-90A0-189E1F07FBAB}" type="pres">
      <dgm:prSet presAssocID="{82ABEA77-A241-43EE-A942-07B9658BAFD3}" presName="textRect" presStyleLbl="revTx" presStyleIdx="3" presStyleCnt="6">
        <dgm:presLayoutVars>
          <dgm:chMax val="1"/>
          <dgm:chPref val="1"/>
        </dgm:presLayoutVars>
      </dgm:prSet>
      <dgm:spPr/>
    </dgm:pt>
    <dgm:pt modelId="{995F2BBF-08AE-4FB1-8E45-10843CAB5604}" type="pres">
      <dgm:prSet presAssocID="{260EF523-7372-4305-B63A-6D148ECADFB1}" presName="sibTrans" presStyleCnt="0"/>
      <dgm:spPr/>
    </dgm:pt>
    <dgm:pt modelId="{8878EA6C-39EE-4593-AC88-6075C64419A8}" type="pres">
      <dgm:prSet presAssocID="{384A2D7A-ABC0-4995-963F-1C7586471A72}" presName="compNode" presStyleCnt="0"/>
      <dgm:spPr/>
    </dgm:pt>
    <dgm:pt modelId="{3B9DD338-6C42-4278-BFF2-6D41D29682DD}" type="pres">
      <dgm:prSet presAssocID="{384A2D7A-ABC0-4995-963F-1C7586471A72}" presName="iconBgRect" presStyleLbl="bgShp" presStyleIdx="4" presStyleCnt="6"/>
      <dgm:spPr/>
    </dgm:pt>
    <dgm:pt modelId="{99E2A32D-0D7F-4D03-89B7-A8E57A5433C5}" type="pres">
      <dgm:prSet presAssocID="{384A2D7A-ABC0-4995-963F-1C7586471A7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8243B04D-CED6-4DFC-9884-A44949648308}" type="pres">
      <dgm:prSet presAssocID="{384A2D7A-ABC0-4995-963F-1C7586471A72}" presName="spaceRect" presStyleCnt="0"/>
      <dgm:spPr/>
    </dgm:pt>
    <dgm:pt modelId="{9162C27C-B3FF-4D36-A17E-5B7053973492}" type="pres">
      <dgm:prSet presAssocID="{384A2D7A-ABC0-4995-963F-1C7586471A72}" presName="textRect" presStyleLbl="revTx" presStyleIdx="4" presStyleCnt="6">
        <dgm:presLayoutVars>
          <dgm:chMax val="1"/>
          <dgm:chPref val="1"/>
        </dgm:presLayoutVars>
      </dgm:prSet>
      <dgm:spPr/>
    </dgm:pt>
    <dgm:pt modelId="{D0D501FD-CEFA-402F-9C68-0CD14DF5C9D5}" type="pres">
      <dgm:prSet presAssocID="{60DFBAAC-E494-4742-967C-7C3F9FB5FD5F}" presName="sibTrans" presStyleCnt="0"/>
      <dgm:spPr/>
    </dgm:pt>
    <dgm:pt modelId="{451DFF31-3E39-48E9-B1AE-1D0B01C785C6}" type="pres">
      <dgm:prSet presAssocID="{0DD5642A-83A4-47D9-80EA-4ECD8DC0F53E}" presName="compNode" presStyleCnt="0"/>
      <dgm:spPr/>
    </dgm:pt>
    <dgm:pt modelId="{1482B079-CD59-4885-9B20-381DCA11F167}" type="pres">
      <dgm:prSet presAssocID="{0DD5642A-83A4-47D9-80EA-4ECD8DC0F53E}" presName="iconBgRect" presStyleLbl="bgShp" presStyleIdx="5" presStyleCnt="6"/>
      <dgm:spPr/>
    </dgm:pt>
    <dgm:pt modelId="{A29F94B5-CF85-4C5A-AD17-55497977A044}" type="pres">
      <dgm:prSet presAssocID="{0DD5642A-83A4-47D9-80EA-4ECD8DC0F53E}"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all center"/>
        </a:ext>
      </dgm:extLst>
    </dgm:pt>
    <dgm:pt modelId="{7C0783B6-4F7A-4A2B-A6F6-3B1F8DEE0A8E}" type="pres">
      <dgm:prSet presAssocID="{0DD5642A-83A4-47D9-80EA-4ECD8DC0F53E}" presName="spaceRect" presStyleCnt="0"/>
      <dgm:spPr/>
    </dgm:pt>
    <dgm:pt modelId="{FA610846-4940-45AE-9477-FC38AC08DCD5}" type="pres">
      <dgm:prSet presAssocID="{0DD5642A-83A4-47D9-80EA-4ECD8DC0F53E}" presName="textRect" presStyleLbl="revTx" presStyleIdx="5" presStyleCnt="6">
        <dgm:presLayoutVars>
          <dgm:chMax val="1"/>
          <dgm:chPref val="1"/>
        </dgm:presLayoutVars>
      </dgm:prSet>
      <dgm:spPr/>
    </dgm:pt>
  </dgm:ptLst>
  <dgm:cxnLst>
    <dgm:cxn modelId="{AA17B91B-6A90-45BC-9F91-F71E8190CE17}" srcId="{DDD5B2B2-2C01-4B40-8876-9DE7B0FE0F21}" destId="{0DD5642A-83A4-47D9-80EA-4ECD8DC0F53E}" srcOrd="5" destOrd="0" parTransId="{EA213246-B2A1-47D2-855E-C481DA44933C}" sibTransId="{468A814E-9031-4850-9B4F-2DEB9BE2E807}"/>
    <dgm:cxn modelId="{DD0E0A1E-9882-4D90-BBE8-C2B37DF26DA9}" type="presOf" srcId="{0DD5642A-83A4-47D9-80EA-4ECD8DC0F53E}" destId="{FA610846-4940-45AE-9477-FC38AC08DCD5}" srcOrd="0" destOrd="0" presId="urn:microsoft.com/office/officeart/2018/5/layout/IconCircleLabelList"/>
    <dgm:cxn modelId="{8530291E-1A4B-4DBB-8F0A-11988824B0B9}" type="presOf" srcId="{DDD5B2B2-2C01-4B40-8876-9DE7B0FE0F21}" destId="{C0D82445-DEA4-43B9-B63A-F4FFC8405E1F}" srcOrd="0" destOrd="0" presId="urn:microsoft.com/office/officeart/2018/5/layout/IconCircleLabelList"/>
    <dgm:cxn modelId="{878A571E-3FBD-4202-8DA4-A8E923EB1508}" srcId="{DDD5B2B2-2C01-4B40-8876-9DE7B0FE0F21}" destId="{384A2D7A-ABC0-4995-963F-1C7586471A72}" srcOrd="4" destOrd="0" parTransId="{790ED259-7B13-4661-9123-ADD31CAD4075}" sibTransId="{60DFBAAC-E494-4742-967C-7C3F9FB5FD5F}"/>
    <dgm:cxn modelId="{6683D83E-3C94-4A4E-AE5E-84089FAD8A84}" type="presOf" srcId="{82ABEA77-A241-43EE-A942-07B9658BAFD3}" destId="{829D425D-DB23-4711-90A0-189E1F07FBAB}" srcOrd="0" destOrd="0" presId="urn:microsoft.com/office/officeart/2018/5/layout/IconCircleLabelList"/>
    <dgm:cxn modelId="{4E16A85E-AC2B-42E2-AE41-E37D0B6E8FF7}" type="presOf" srcId="{DAB5073B-DD07-4F55-912A-5CE47D7DD3D3}" destId="{8153F67F-C712-493B-80EE-0B2258393602}" srcOrd="0" destOrd="0" presId="urn:microsoft.com/office/officeart/2018/5/layout/IconCircleLabelList"/>
    <dgm:cxn modelId="{3C1D7069-1168-47D6-A993-2584A762642C}" srcId="{DDD5B2B2-2C01-4B40-8876-9DE7B0FE0F21}" destId="{324EDD1C-1638-4BB1-B652-F0DD6F24EBE6}" srcOrd="2" destOrd="0" parTransId="{985F4B6E-C177-43AC-935D-CFF62D509559}" sibTransId="{12FBA525-BC01-4F35-AC37-336B888559D3}"/>
    <dgm:cxn modelId="{0A623A59-0989-4CAB-A3AB-606833225524}" type="presOf" srcId="{324EDD1C-1638-4BB1-B652-F0DD6F24EBE6}" destId="{5A1D8AD4-5BC6-46B1-AF0A-FB8D94CFE0B8}" srcOrd="0" destOrd="0" presId="urn:microsoft.com/office/officeart/2018/5/layout/IconCircleLabelList"/>
    <dgm:cxn modelId="{B3FDBD79-9E55-43BD-931C-F936DD324C2A}" srcId="{DDD5B2B2-2C01-4B40-8876-9DE7B0FE0F21}" destId="{82ABEA77-A241-43EE-A942-07B9658BAFD3}" srcOrd="3" destOrd="0" parTransId="{DD1AA116-1B3D-4D67-8469-4AED375BBF39}" sibTransId="{260EF523-7372-4305-B63A-6D148ECADFB1}"/>
    <dgm:cxn modelId="{33F9E398-01F8-42C5-9F6F-BDB36BBC221E}" srcId="{DDD5B2B2-2C01-4B40-8876-9DE7B0FE0F21}" destId="{0CF50F56-9AB3-4E83-8B0B-B570FEDA16D5}" srcOrd="1" destOrd="0" parTransId="{A3F8850C-3FEE-4B44-A518-1BCD37661CCC}" sibTransId="{F1034C9D-4A2A-4A90-9D96-FF368EF6B995}"/>
    <dgm:cxn modelId="{0303A6A8-0120-4C48-9F8E-2750E48DE706}" type="presOf" srcId="{384A2D7A-ABC0-4995-963F-1C7586471A72}" destId="{9162C27C-B3FF-4D36-A17E-5B7053973492}" srcOrd="0" destOrd="0" presId="urn:microsoft.com/office/officeart/2018/5/layout/IconCircleLabelList"/>
    <dgm:cxn modelId="{7CF979BD-0A69-4BE4-83A9-628BB5CC2F1C}" type="presOf" srcId="{0CF50F56-9AB3-4E83-8B0B-B570FEDA16D5}" destId="{48EBE3AF-A1EC-4062-A8E2-E17D23770D17}" srcOrd="0" destOrd="0" presId="urn:microsoft.com/office/officeart/2018/5/layout/IconCircleLabelList"/>
    <dgm:cxn modelId="{A23BDBC6-E3FF-4396-82F4-6197E0DC0793}" srcId="{DDD5B2B2-2C01-4B40-8876-9DE7B0FE0F21}" destId="{DAB5073B-DD07-4F55-912A-5CE47D7DD3D3}" srcOrd="0" destOrd="0" parTransId="{8FDFB5F8-48D5-4248-B5D4-FF162DAB0A50}" sibTransId="{8A19E861-F0A8-4E3A-8082-42250EAB2F48}"/>
    <dgm:cxn modelId="{27869016-B2D4-4563-A4F2-F353C727FA0A}" type="presParOf" srcId="{C0D82445-DEA4-43B9-B63A-F4FFC8405E1F}" destId="{F6A166C4-95FA-4855-8950-B9DA49C5979E}" srcOrd="0" destOrd="0" presId="urn:microsoft.com/office/officeart/2018/5/layout/IconCircleLabelList"/>
    <dgm:cxn modelId="{0DB33524-B8D6-4C00-ADC6-E56248688034}" type="presParOf" srcId="{F6A166C4-95FA-4855-8950-B9DA49C5979E}" destId="{1A7292E6-D8EE-472C-B915-74323A45B5B5}" srcOrd="0" destOrd="0" presId="urn:microsoft.com/office/officeart/2018/5/layout/IconCircleLabelList"/>
    <dgm:cxn modelId="{14783345-9E12-4CB2-ACA6-32C0219C299F}" type="presParOf" srcId="{F6A166C4-95FA-4855-8950-B9DA49C5979E}" destId="{5EC8167F-CCCD-46E6-99B6-0E697C8DB086}" srcOrd="1" destOrd="0" presId="urn:microsoft.com/office/officeart/2018/5/layout/IconCircleLabelList"/>
    <dgm:cxn modelId="{5D9DB68C-0BBD-4F5B-8A18-94010585A840}" type="presParOf" srcId="{F6A166C4-95FA-4855-8950-B9DA49C5979E}" destId="{CAB984E0-A15E-4B14-9220-C82D1EFC8F8F}" srcOrd="2" destOrd="0" presId="urn:microsoft.com/office/officeart/2018/5/layout/IconCircleLabelList"/>
    <dgm:cxn modelId="{A9B36018-FAD5-47D4-87E5-C480A09794DC}" type="presParOf" srcId="{F6A166C4-95FA-4855-8950-B9DA49C5979E}" destId="{8153F67F-C712-493B-80EE-0B2258393602}" srcOrd="3" destOrd="0" presId="urn:microsoft.com/office/officeart/2018/5/layout/IconCircleLabelList"/>
    <dgm:cxn modelId="{B48C7D87-4E96-403F-A0A8-991635ABF1C5}" type="presParOf" srcId="{C0D82445-DEA4-43B9-B63A-F4FFC8405E1F}" destId="{4A675296-70EA-4ED2-88EB-11A1B2C42FC9}" srcOrd="1" destOrd="0" presId="urn:microsoft.com/office/officeart/2018/5/layout/IconCircleLabelList"/>
    <dgm:cxn modelId="{34C5318A-5465-4FA6-A972-377B468241F1}" type="presParOf" srcId="{C0D82445-DEA4-43B9-B63A-F4FFC8405E1F}" destId="{D5A55501-320A-4AD5-B87A-AC854609D8E7}" srcOrd="2" destOrd="0" presId="urn:microsoft.com/office/officeart/2018/5/layout/IconCircleLabelList"/>
    <dgm:cxn modelId="{83F9EC47-8FCD-495F-8328-9CAEE40923C9}" type="presParOf" srcId="{D5A55501-320A-4AD5-B87A-AC854609D8E7}" destId="{8D2C98A5-F727-4501-A00D-3EB15705D312}" srcOrd="0" destOrd="0" presId="urn:microsoft.com/office/officeart/2018/5/layout/IconCircleLabelList"/>
    <dgm:cxn modelId="{A900EDC5-AEF4-4C43-8886-99E52E9B0EA7}" type="presParOf" srcId="{D5A55501-320A-4AD5-B87A-AC854609D8E7}" destId="{A2B6B51D-81DF-4D15-BFFF-AC419CE94766}" srcOrd="1" destOrd="0" presId="urn:microsoft.com/office/officeart/2018/5/layout/IconCircleLabelList"/>
    <dgm:cxn modelId="{50BACA5B-7C38-4F66-8A20-208E8B261170}" type="presParOf" srcId="{D5A55501-320A-4AD5-B87A-AC854609D8E7}" destId="{76F7FC87-7D00-4435-AC8E-3BDE118AA364}" srcOrd="2" destOrd="0" presId="urn:microsoft.com/office/officeart/2018/5/layout/IconCircleLabelList"/>
    <dgm:cxn modelId="{12E6A9AA-D8C3-40EC-A627-3EC2671061FA}" type="presParOf" srcId="{D5A55501-320A-4AD5-B87A-AC854609D8E7}" destId="{48EBE3AF-A1EC-4062-A8E2-E17D23770D17}" srcOrd="3" destOrd="0" presId="urn:microsoft.com/office/officeart/2018/5/layout/IconCircleLabelList"/>
    <dgm:cxn modelId="{AF9D191A-A9A6-4592-9BA5-7DFA7B1C54E2}" type="presParOf" srcId="{C0D82445-DEA4-43B9-B63A-F4FFC8405E1F}" destId="{F1397F64-8D45-4857-91CF-C7FF2E193150}" srcOrd="3" destOrd="0" presId="urn:microsoft.com/office/officeart/2018/5/layout/IconCircleLabelList"/>
    <dgm:cxn modelId="{60C6A120-230F-473B-A79B-F84013EBB5C3}" type="presParOf" srcId="{C0D82445-DEA4-43B9-B63A-F4FFC8405E1F}" destId="{538D6750-3C6A-417D-B587-A30C7253BAA0}" srcOrd="4" destOrd="0" presId="urn:microsoft.com/office/officeart/2018/5/layout/IconCircleLabelList"/>
    <dgm:cxn modelId="{026BE529-1944-4E0C-A966-92CDECE637A0}" type="presParOf" srcId="{538D6750-3C6A-417D-B587-A30C7253BAA0}" destId="{B7BC6755-46C5-42A1-9C8D-A18E4B634B28}" srcOrd="0" destOrd="0" presId="urn:microsoft.com/office/officeart/2018/5/layout/IconCircleLabelList"/>
    <dgm:cxn modelId="{E34A2360-45FF-4730-B93A-BA86460201E1}" type="presParOf" srcId="{538D6750-3C6A-417D-B587-A30C7253BAA0}" destId="{54029B63-B30D-4479-8BBE-75DF72907F95}" srcOrd="1" destOrd="0" presId="urn:microsoft.com/office/officeart/2018/5/layout/IconCircleLabelList"/>
    <dgm:cxn modelId="{6DD36AD3-D813-4F2B-A3C9-2C406EDDBF33}" type="presParOf" srcId="{538D6750-3C6A-417D-B587-A30C7253BAA0}" destId="{13A92DCD-60C3-456E-84CB-38E6E2870935}" srcOrd="2" destOrd="0" presId="urn:microsoft.com/office/officeart/2018/5/layout/IconCircleLabelList"/>
    <dgm:cxn modelId="{09E93D04-D6B2-497B-9D3C-CA73D7A77156}" type="presParOf" srcId="{538D6750-3C6A-417D-B587-A30C7253BAA0}" destId="{5A1D8AD4-5BC6-46B1-AF0A-FB8D94CFE0B8}" srcOrd="3" destOrd="0" presId="urn:microsoft.com/office/officeart/2018/5/layout/IconCircleLabelList"/>
    <dgm:cxn modelId="{CAC838DE-6867-41BC-B789-5BCD78BC6368}" type="presParOf" srcId="{C0D82445-DEA4-43B9-B63A-F4FFC8405E1F}" destId="{190749A8-74B0-4B21-A123-EB23045440C2}" srcOrd="5" destOrd="0" presId="urn:microsoft.com/office/officeart/2018/5/layout/IconCircleLabelList"/>
    <dgm:cxn modelId="{58E2DE26-2AE6-4FCD-A8A6-949E6776D096}" type="presParOf" srcId="{C0D82445-DEA4-43B9-B63A-F4FFC8405E1F}" destId="{F1339A45-D8CD-4683-B58B-60C4562CE5D0}" srcOrd="6" destOrd="0" presId="urn:microsoft.com/office/officeart/2018/5/layout/IconCircleLabelList"/>
    <dgm:cxn modelId="{140BA488-C2C9-4F80-8F9C-9E5F2569C8F0}" type="presParOf" srcId="{F1339A45-D8CD-4683-B58B-60C4562CE5D0}" destId="{89DF15DE-4CC5-4597-B28A-3FC98FE63BED}" srcOrd="0" destOrd="0" presId="urn:microsoft.com/office/officeart/2018/5/layout/IconCircleLabelList"/>
    <dgm:cxn modelId="{86487482-1164-4DCC-BB96-98D4778B0670}" type="presParOf" srcId="{F1339A45-D8CD-4683-B58B-60C4562CE5D0}" destId="{2B5FF766-E79C-4E6E-B121-D544C2BD4AC2}" srcOrd="1" destOrd="0" presId="urn:microsoft.com/office/officeart/2018/5/layout/IconCircleLabelList"/>
    <dgm:cxn modelId="{5CEE1352-1062-46E8-9EC1-77D60738FC02}" type="presParOf" srcId="{F1339A45-D8CD-4683-B58B-60C4562CE5D0}" destId="{78DAAA2F-9B88-4F50-8BD0-46C7AB75829D}" srcOrd="2" destOrd="0" presId="urn:microsoft.com/office/officeart/2018/5/layout/IconCircleLabelList"/>
    <dgm:cxn modelId="{E6F579B5-12CF-44EE-A55B-C1A7D15F1A35}" type="presParOf" srcId="{F1339A45-D8CD-4683-B58B-60C4562CE5D0}" destId="{829D425D-DB23-4711-90A0-189E1F07FBAB}" srcOrd="3" destOrd="0" presId="urn:microsoft.com/office/officeart/2018/5/layout/IconCircleLabelList"/>
    <dgm:cxn modelId="{D8CA3CA7-E19F-4052-AE48-D0C5BB3B806B}" type="presParOf" srcId="{C0D82445-DEA4-43B9-B63A-F4FFC8405E1F}" destId="{995F2BBF-08AE-4FB1-8E45-10843CAB5604}" srcOrd="7" destOrd="0" presId="urn:microsoft.com/office/officeart/2018/5/layout/IconCircleLabelList"/>
    <dgm:cxn modelId="{4B69EBE8-2778-4101-A470-F9015E12C83F}" type="presParOf" srcId="{C0D82445-DEA4-43B9-B63A-F4FFC8405E1F}" destId="{8878EA6C-39EE-4593-AC88-6075C64419A8}" srcOrd="8" destOrd="0" presId="urn:microsoft.com/office/officeart/2018/5/layout/IconCircleLabelList"/>
    <dgm:cxn modelId="{1F3AFEF7-FAE8-425D-8F27-E88CFA86AF05}" type="presParOf" srcId="{8878EA6C-39EE-4593-AC88-6075C64419A8}" destId="{3B9DD338-6C42-4278-BFF2-6D41D29682DD}" srcOrd="0" destOrd="0" presId="urn:microsoft.com/office/officeart/2018/5/layout/IconCircleLabelList"/>
    <dgm:cxn modelId="{921F0D86-9D2F-4161-B3C7-CDEA4EE3C61A}" type="presParOf" srcId="{8878EA6C-39EE-4593-AC88-6075C64419A8}" destId="{99E2A32D-0D7F-4D03-89B7-A8E57A5433C5}" srcOrd="1" destOrd="0" presId="urn:microsoft.com/office/officeart/2018/5/layout/IconCircleLabelList"/>
    <dgm:cxn modelId="{761B0DE1-D00D-42EC-A5B0-D7623F6BE089}" type="presParOf" srcId="{8878EA6C-39EE-4593-AC88-6075C64419A8}" destId="{8243B04D-CED6-4DFC-9884-A44949648308}" srcOrd="2" destOrd="0" presId="urn:microsoft.com/office/officeart/2018/5/layout/IconCircleLabelList"/>
    <dgm:cxn modelId="{85B2756F-9436-4183-BEAC-CB2ADD1324C7}" type="presParOf" srcId="{8878EA6C-39EE-4593-AC88-6075C64419A8}" destId="{9162C27C-B3FF-4D36-A17E-5B7053973492}" srcOrd="3" destOrd="0" presId="urn:microsoft.com/office/officeart/2018/5/layout/IconCircleLabelList"/>
    <dgm:cxn modelId="{408E1687-08EF-4D7F-89BC-7874D3A68CB3}" type="presParOf" srcId="{C0D82445-DEA4-43B9-B63A-F4FFC8405E1F}" destId="{D0D501FD-CEFA-402F-9C68-0CD14DF5C9D5}" srcOrd="9" destOrd="0" presId="urn:microsoft.com/office/officeart/2018/5/layout/IconCircleLabelList"/>
    <dgm:cxn modelId="{3258D8B3-C61A-4C6D-BA39-076E32360EA5}" type="presParOf" srcId="{C0D82445-DEA4-43B9-B63A-F4FFC8405E1F}" destId="{451DFF31-3E39-48E9-B1AE-1D0B01C785C6}" srcOrd="10" destOrd="0" presId="urn:microsoft.com/office/officeart/2018/5/layout/IconCircleLabelList"/>
    <dgm:cxn modelId="{CF0EA480-83F2-4ECA-B35F-2F5F0AD0A15D}" type="presParOf" srcId="{451DFF31-3E39-48E9-B1AE-1D0B01C785C6}" destId="{1482B079-CD59-4885-9B20-381DCA11F167}" srcOrd="0" destOrd="0" presId="urn:microsoft.com/office/officeart/2018/5/layout/IconCircleLabelList"/>
    <dgm:cxn modelId="{DC5E36A2-8950-457E-A1C0-66E8A16688E3}" type="presParOf" srcId="{451DFF31-3E39-48E9-B1AE-1D0B01C785C6}" destId="{A29F94B5-CF85-4C5A-AD17-55497977A044}" srcOrd="1" destOrd="0" presId="urn:microsoft.com/office/officeart/2018/5/layout/IconCircleLabelList"/>
    <dgm:cxn modelId="{96089F64-D6E6-434B-B65B-5513C8D0B010}" type="presParOf" srcId="{451DFF31-3E39-48E9-B1AE-1D0B01C785C6}" destId="{7C0783B6-4F7A-4A2B-A6F6-3B1F8DEE0A8E}" srcOrd="2" destOrd="0" presId="urn:microsoft.com/office/officeart/2018/5/layout/IconCircleLabelList"/>
    <dgm:cxn modelId="{E89CD18B-BB01-4E33-9374-DAEEFACF2BE8}" type="presParOf" srcId="{451DFF31-3E39-48E9-B1AE-1D0B01C785C6}" destId="{FA610846-4940-45AE-9477-FC38AC08DCD5}"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779C49-9AF7-4C9F-8C3A-809BF30C69EA}"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64D325CD-0B5F-47D4-B6ED-A9D7D3F9C9FA}">
      <dgm:prSet/>
      <dgm:spPr/>
      <dgm:t>
        <a:bodyPr/>
        <a:lstStyle/>
        <a:p>
          <a:r>
            <a:rPr lang="en-US" dirty="0"/>
            <a:t>Adding libraries via project migration &amp; consulting team</a:t>
          </a:r>
        </a:p>
      </dgm:t>
    </dgm:pt>
    <dgm:pt modelId="{F4AAE3D4-4F0B-4FD5-81A4-EBA2CA2C37AC}" type="parTrans" cxnId="{044EACCD-2622-457A-8F8D-CBDD371919E1}">
      <dgm:prSet/>
      <dgm:spPr/>
      <dgm:t>
        <a:bodyPr/>
        <a:lstStyle/>
        <a:p>
          <a:endParaRPr lang="en-US"/>
        </a:p>
      </dgm:t>
    </dgm:pt>
    <dgm:pt modelId="{09E36275-33F7-498E-A012-D7F54FDD092B}" type="sibTrans" cxnId="{044EACCD-2622-457A-8F8D-CBDD371919E1}">
      <dgm:prSet/>
      <dgm:spPr/>
      <dgm:t>
        <a:bodyPr/>
        <a:lstStyle/>
        <a:p>
          <a:endParaRPr lang="en-US"/>
        </a:p>
      </dgm:t>
    </dgm:pt>
    <dgm:pt modelId="{7579DF2F-9EE4-47CD-9163-866E984948FB}">
      <dgm:prSet/>
      <dgm:spPr/>
      <dgm:t>
        <a:bodyPr/>
        <a:lstStyle/>
        <a:p>
          <a:r>
            <a:rPr lang="en-US"/>
            <a:t>Project manager</a:t>
          </a:r>
        </a:p>
      </dgm:t>
    </dgm:pt>
    <dgm:pt modelId="{67EA8C12-F449-4E2F-9A83-B9F42F68405B}" type="parTrans" cxnId="{303B6D8B-B85B-46FE-B6F7-7E55EB1083B0}">
      <dgm:prSet/>
      <dgm:spPr/>
      <dgm:t>
        <a:bodyPr/>
        <a:lstStyle/>
        <a:p>
          <a:endParaRPr lang="en-US"/>
        </a:p>
      </dgm:t>
    </dgm:pt>
    <dgm:pt modelId="{F8382B22-E8B1-41E9-9E2A-E89ABC0BA478}" type="sibTrans" cxnId="{303B6D8B-B85B-46FE-B6F7-7E55EB1083B0}">
      <dgm:prSet/>
      <dgm:spPr/>
      <dgm:t>
        <a:bodyPr/>
        <a:lstStyle/>
        <a:p>
          <a:endParaRPr lang="en-US"/>
        </a:p>
      </dgm:t>
    </dgm:pt>
    <dgm:pt modelId="{FEB16791-B238-43FB-8A0E-7178F3041A64}">
      <dgm:prSet/>
      <dgm:spPr/>
      <dgm:t>
        <a:bodyPr/>
        <a:lstStyle/>
        <a:p>
          <a:r>
            <a:rPr lang="en-US"/>
            <a:t>SD consultant</a:t>
          </a:r>
        </a:p>
      </dgm:t>
    </dgm:pt>
    <dgm:pt modelId="{A9D29CC5-F7C9-4D33-894D-FE6DF6468105}" type="parTrans" cxnId="{9A80E615-DD99-4902-BF98-9B75A3CE5E52}">
      <dgm:prSet/>
      <dgm:spPr/>
      <dgm:t>
        <a:bodyPr/>
        <a:lstStyle/>
        <a:p>
          <a:endParaRPr lang="en-US"/>
        </a:p>
      </dgm:t>
    </dgm:pt>
    <dgm:pt modelId="{996A6C33-9B22-464B-9B4F-47226F43493D}" type="sibTrans" cxnId="{9A80E615-DD99-4902-BF98-9B75A3CE5E52}">
      <dgm:prSet/>
      <dgm:spPr/>
      <dgm:t>
        <a:bodyPr/>
        <a:lstStyle/>
        <a:p>
          <a:endParaRPr lang="en-US"/>
        </a:p>
      </dgm:t>
    </dgm:pt>
    <dgm:pt modelId="{727A6CC1-499D-4F44-BD86-5128445E4FCD}">
      <dgm:prSet/>
      <dgm:spPr/>
      <dgm:t>
        <a:bodyPr/>
        <a:lstStyle/>
        <a:p>
          <a:r>
            <a:rPr lang="en-US"/>
            <a:t>Data loader</a:t>
          </a:r>
        </a:p>
      </dgm:t>
    </dgm:pt>
    <dgm:pt modelId="{DED0D7C6-E7D9-4C8E-8DCF-7C7A9A0755BE}" type="parTrans" cxnId="{9EC3B41E-D63F-43A9-B561-BD62BD1C6860}">
      <dgm:prSet/>
      <dgm:spPr/>
      <dgm:t>
        <a:bodyPr/>
        <a:lstStyle/>
        <a:p>
          <a:endParaRPr lang="en-US"/>
        </a:p>
      </dgm:t>
    </dgm:pt>
    <dgm:pt modelId="{187ACFDC-1514-4C60-B39B-9FA67F998108}" type="sibTrans" cxnId="{9EC3B41E-D63F-43A9-B561-BD62BD1C6860}">
      <dgm:prSet/>
      <dgm:spPr/>
      <dgm:t>
        <a:bodyPr/>
        <a:lstStyle/>
        <a:p>
          <a:endParaRPr lang="en-US"/>
        </a:p>
      </dgm:t>
    </dgm:pt>
    <dgm:pt modelId="{738104C9-B034-47D3-9FAC-67DF52339C96}">
      <dgm:prSet/>
      <dgm:spPr/>
      <dgm:t>
        <a:bodyPr/>
        <a:lstStyle/>
        <a:p>
          <a:r>
            <a:rPr lang="en-US"/>
            <a:t>SWAN migration team</a:t>
          </a:r>
        </a:p>
      </dgm:t>
    </dgm:pt>
    <dgm:pt modelId="{1694F939-69D0-49A0-BBFD-2DB3AE416617}" type="parTrans" cxnId="{9FCF2B35-0F1F-4247-9742-67AF820CFC03}">
      <dgm:prSet/>
      <dgm:spPr/>
      <dgm:t>
        <a:bodyPr/>
        <a:lstStyle/>
        <a:p>
          <a:endParaRPr lang="en-US"/>
        </a:p>
      </dgm:t>
    </dgm:pt>
    <dgm:pt modelId="{9C2AE8E1-3FE5-45FE-A52C-3380C939F33F}" type="sibTrans" cxnId="{9FCF2B35-0F1F-4247-9742-67AF820CFC03}">
      <dgm:prSet/>
      <dgm:spPr/>
      <dgm:t>
        <a:bodyPr/>
        <a:lstStyle/>
        <a:p>
          <a:endParaRPr lang="en-US"/>
        </a:p>
      </dgm:t>
    </dgm:pt>
    <dgm:pt modelId="{C46EB6E3-C9CA-4210-B6F0-56B33938E514}">
      <dgm:prSet/>
      <dgm:spPr/>
      <dgm:t>
        <a:bodyPr/>
        <a:lstStyle/>
        <a:p>
          <a:r>
            <a:rPr lang="en-US"/>
            <a:t>Establish timeline</a:t>
          </a:r>
        </a:p>
      </dgm:t>
    </dgm:pt>
    <dgm:pt modelId="{04828271-91E3-4F62-A186-4A1B15B67A0D}" type="parTrans" cxnId="{86D851FC-8833-4722-B586-9B8D80FF8C2C}">
      <dgm:prSet/>
      <dgm:spPr/>
      <dgm:t>
        <a:bodyPr/>
        <a:lstStyle/>
        <a:p>
          <a:endParaRPr lang="en-US"/>
        </a:p>
      </dgm:t>
    </dgm:pt>
    <dgm:pt modelId="{99490C01-E2D8-42E7-948F-7662199DBFFD}" type="sibTrans" cxnId="{86D851FC-8833-4722-B586-9B8D80FF8C2C}">
      <dgm:prSet/>
      <dgm:spPr/>
      <dgm:t>
        <a:bodyPr/>
        <a:lstStyle/>
        <a:p>
          <a:endParaRPr lang="en-US"/>
        </a:p>
      </dgm:t>
    </dgm:pt>
    <dgm:pt modelId="{76EF034D-FE9E-4DF5-A21E-2BB35D095004}">
      <dgm:prSet/>
      <dgm:spPr/>
      <dgm:t>
        <a:bodyPr/>
        <a:lstStyle/>
        <a:p>
          <a:r>
            <a:rPr lang="en-US"/>
            <a:t>Data test load</a:t>
          </a:r>
        </a:p>
      </dgm:t>
    </dgm:pt>
    <dgm:pt modelId="{EC6FE370-3C7D-4E17-AB8B-3D95A29775A9}" type="parTrans" cxnId="{375E5CA7-6C2B-40BB-84F4-B1446FDFB148}">
      <dgm:prSet/>
      <dgm:spPr/>
      <dgm:t>
        <a:bodyPr/>
        <a:lstStyle/>
        <a:p>
          <a:endParaRPr lang="en-US"/>
        </a:p>
      </dgm:t>
    </dgm:pt>
    <dgm:pt modelId="{5CBB796B-2BB8-401A-998F-6E45C31E9F8D}" type="sibTrans" cxnId="{375E5CA7-6C2B-40BB-84F4-B1446FDFB148}">
      <dgm:prSet/>
      <dgm:spPr/>
      <dgm:t>
        <a:bodyPr/>
        <a:lstStyle/>
        <a:p>
          <a:endParaRPr lang="en-US"/>
        </a:p>
      </dgm:t>
    </dgm:pt>
    <dgm:pt modelId="{3218EAF2-71D5-486A-B217-6435F407524D}">
      <dgm:prSet/>
      <dgm:spPr/>
      <dgm:t>
        <a:bodyPr/>
        <a:lstStyle/>
        <a:p>
          <a:r>
            <a:rPr lang="en-US"/>
            <a:t>Data review</a:t>
          </a:r>
        </a:p>
      </dgm:t>
    </dgm:pt>
    <dgm:pt modelId="{9C3BB67F-81C3-4CB0-9E3A-AA8A3E9F9BE1}" type="parTrans" cxnId="{931F09B3-C287-4D68-BE54-9C3F5E5D99D0}">
      <dgm:prSet/>
      <dgm:spPr/>
      <dgm:t>
        <a:bodyPr/>
        <a:lstStyle/>
        <a:p>
          <a:endParaRPr lang="en-US"/>
        </a:p>
      </dgm:t>
    </dgm:pt>
    <dgm:pt modelId="{56FF1CAF-2E2D-4148-A693-E228D5BB35B7}" type="sibTrans" cxnId="{931F09B3-C287-4D68-BE54-9C3F5E5D99D0}">
      <dgm:prSet/>
      <dgm:spPr/>
      <dgm:t>
        <a:bodyPr/>
        <a:lstStyle/>
        <a:p>
          <a:endParaRPr lang="en-US"/>
        </a:p>
      </dgm:t>
    </dgm:pt>
    <dgm:pt modelId="{59E9AA58-BF00-415D-8F48-FBDC25641B13}">
      <dgm:prSet/>
      <dgm:spPr/>
      <dgm:t>
        <a:bodyPr/>
        <a:lstStyle/>
        <a:p>
          <a:r>
            <a:rPr lang="en-US"/>
            <a:t>Final data load</a:t>
          </a:r>
        </a:p>
      </dgm:t>
    </dgm:pt>
    <dgm:pt modelId="{CA00A045-9E10-4C55-9933-9CA8934BCEEE}" type="parTrans" cxnId="{8080E60D-381A-49B3-BC3E-C6A66A14F30F}">
      <dgm:prSet/>
      <dgm:spPr/>
      <dgm:t>
        <a:bodyPr/>
        <a:lstStyle/>
        <a:p>
          <a:endParaRPr lang="en-US"/>
        </a:p>
      </dgm:t>
    </dgm:pt>
    <dgm:pt modelId="{A1C5E33B-4FEE-498D-A8D7-0ABC9F22C1F1}" type="sibTrans" cxnId="{8080E60D-381A-49B3-BC3E-C6A66A14F30F}">
      <dgm:prSet/>
      <dgm:spPr/>
      <dgm:t>
        <a:bodyPr/>
        <a:lstStyle/>
        <a:p>
          <a:endParaRPr lang="en-US"/>
        </a:p>
      </dgm:t>
    </dgm:pt>
    <dgm:pt modelId="{7C04F08B-364B-49AF-9D26-2AC8774D99B4}">
      <dgm:prSet/>
      <dgm:spPr/>
      <dgm:t>
        <a:bodyPr/>
        <a:lstStyle/>
        <a:p>
          <a:r>
            <a:rPr lang="en-US"/>
            <a:t>Go-live</a:t>
          </a:r>
        </a:p>
      </dgm:t>
    </dgm:pt>
    <dgm:pt modelId="{C0E96412-7E25-425D-8FE2-36704EB48850}" type="parTrans" cxnId="{9D264115-4ED2-4618-907C-9857A8522CC0}">
      <dgm:prSet/>
      <dgm:spPr/>
      <dgm:t>
        <a:bodyPr/>
        <a:lstStyle/>
        <a:p>
          <a:endParaRPr lang="en-US"/>
        </a:p>
      </dgm:t>
    </dgm:pt>
    <dgm:pt modelId="{0F39A451-65D8-4A18-9377-A8CA9C12CBBA}" type="sibTrans" cxnId="{9D264115-4ED2-4618-907C-9857A8522CC0}">
      <dgm:prSet/>
      <dgm:spPr/>
      <dgm:t>
        <a:bodyPr/>
        <a:lstStyle/>
        <a:p>
          <a:endParaRPr lang="en-US"/>
        </a:p>
      </dgm:t>
    </dgm:pt>
    <dgm:pt modelId="{6279AC8B-1A0B-4129-B862-F7E20E86C135}" type="pres">
      <dgm:prSet presAssocID="{31779C49-9AF7-4C9F-8C3A-809BF30C69EA}" presName="Name0" presStyleCnt="0">
        <dgm:presLayoutVars>
          <dgm:dir/>
          <dgm:animLvl val="lvl"/>
          <dgm:resizeHandles val="exact"/>
        </dgm:presLayoutVars>
      </dgm:prSet>
      <dgm:spPr/>
    </dgm:pt>
    <dgm:pt modelId="{6BE63BA3-71FD-4927-8788-C4545C1A78D1}" type="pres">
      <dgm:prSet presAssocID="{64D325CD-0B5F-47D4-B6ED-A9D7D3F9C9FA}" presName="linNode" presStyleCnt="0"/>
      <dgm:spPr/>
    </dgm:pt>
    <dgm:pt modelId="{41A04DCB-3635-430D-ACF1-685BF4C3A747}" type="pres">
      <dgm:prSet presAssocID="{64D325CD-0B5F-47D4-B6ED-A9D7D3F9C9FA}" presName="parentText" presStyleLbl="node1" presStyleIdx="0" presStyleCnt="1">
        <dgm:presLayoutVars>
          <dgm:chMax val="1"/>
          <dgm:bulletEnabled val="1"/>
        </dgm:presLayoutVars>
      </dgm:prSet>
      <dgm:spPr/>
    </dgm:pt>
    <dgm:pt modelId="{B0F16F8C-7B9F-4819-9FA8-B860E9001FCB}" type="pres">
      <dgm:prSet presAssocID="{64D325CD-0B5F-47D4-B6ED-A9D7D3F9C9FA}" presName="descendantText" presStyleLbl="alignAccFollowNode1" presStyleIdx="0" presStyleCnt="1">
        <dgm:presLayoutVars>
          <dgm:bulletEnabled val="1"/>
        </dgm:presLayoutVars>
      </dgm:prSet>
      <dgm:spPr/>
    </dgm:pt>
  </dgm:ptLst>
  <dgm:cxnLst>
    <dgm:cxn modelId="{537A4607-10A0-4F10-A699-A7D58A67CF3F}" type="presOf" srcId="{64D325CD-0B5F-47D4-B6ED-A9D7D3F9C9FA}" destId="{41A04DCB-3635-430D-ACF1-685BF4C3A747}" srcOrd="0" destOrd="0" presId="urn:microsoft.com/office/officeart/2005/8/layout/vList5"/>
    <dgm:cxn modelId="{95E2170A-4B31-44DB-A487-BAE39841D4D9}" type="presOf" srcId="{59E9AA58-BF00-415D-8F48-FBDC25641B13}" destId="{B0F16F8C-7B9F-4819-9FA8-B860E9001FCB}" srcOrd="0" destOrd="7" presId="urn:microsoft.com/office/officeart/2005/8/layout/vList5"/>
    <dgm:cxn modelId="{8080E60D-381A-49B3-BC3E-C6A66A14F30F}" srcId="{64D325CD-0B5F-47D4-B6ED-A9D7D3F9C9FA}" destId="{59E9AA58-BF00-415D-8F48-FBDC25641B13}" srcOrd="7" destOrd="0" parTransId="{CA00A045-9E10-4C55-9933-9CA8934BCEEE}" sibTransId="{A1C5E33B-4FEE-498D-A8D7-0ABC9F22C1F1}"/>
    <dgm:cxn modelId="{9D264115-4ED2-4618-907C-9857A8522CC0}" srcId="{64D325CD-0B5F-47D4-B6ED-A9D7D3F9C9FA}" destId="{7C04F08B-364B-49AF-9D26-2AC8774D99B4}" srcOrd="8" destOrd="0" parTransId="{C0E96412-7E25-425D-8FE2-36704EB48850}" sibTransId="{0F39A451-65D8-4A18-9377-A8CA9C12CBBA}"/>
    <dgm:cxn modelId="{9A80E615-DD99-4902-BF98-9B75A3CE5E52}" srcId="{64D325CD-0B5F-47D4-B6ED-A9D7D3F9C9FA}" destId="{FEB16791-B238-43FB-8A0E-7178F3041A64}" srcOrd="1" destOrd="0" parTransId="{A9D29CC5-F7C9-4D33-894D-FE6DF6468105}" sibTransId="{996A6C33-9B22-464B-9B4F-47226F43493D}"/>
    <dgm:cxn modelId="{9EC3B41E-D63F-43A9-B561-BD62BD1C6860}" srcId="{64D325CD-0B5F-47D4-B6ED-A9D7D3F9C9FA}" destId="{727A6CC1-499D-4F44-BD86-5128445E4FCD}" srcOrd="2" destOrd="0" parTransId="{DED0D7C6-E7D9-4C8E-8DCF-7C7A9A0755BE}" sibTransId="{187ACFDC-1514-4C60-B39B-9FA67F998108}"/>
    <dgm:cxn modelId="{4638EC20-5683-4EB1-87B5-6F9F49C5AC07}" type="presOf" srcId="{7579DF2F-9EE4-47CD-9163-866E984948FB}" destId="{B0F16F8C-7B9F-4819-9FA8-B860E9001FCB}" srcOrd="0" destOrd="0" presId="urn:microsoft.com/office/officeart/2005/8/layout/vList5"/>
    <dgm:cxn modelId="{36BF5531-16B8-40EC-A2A1-16E35CB35266}" type="presOf" srcId="{31779C49-9AF7-4C9F-8C3A-809BF30C69EA}" destId="{6279AC8B-1A0B-4129-B862-F7E20E86C135}" srcOrd="0" destOrd="0" presId="urn:microsoft.com/office/officeart/2005/8/layout/vList5"/>
    <dgm:cxn modelId="{9FCF2B35-0F1F-4247-9742-67AF820CFC03}" srcId="{64D325CD-0B5F-47D4-B6ED-A9D7D3F9C9FA}" destId="{738104C9-B034-47D3-9FAC-67DF52339C96}" srcOrd="3" destOrd="0" parTransId="{1694F939-69D0-49A0-BBFD-2DB3AE416617}" sibTransId="{9C2AE8E1-3FE5-45FE-A52C-3380C939F33F}"/>
    <dgm:cxn modelId="{A2395D35-919D-43CF-A040-EC48D4E5656D}" type="presOf" srcId="{FEB16791-B238-43FB-8A0E-7178F3041A64}" destId="{B0F16F8C-7B9F-4819-9FA8-B860E9001FCB}" srcOrd="0" destOrd="1" presId="urn:microsoft.com/office/officeart/2005/8/layout/vList5"/>
    <dgm:cxn modelId="{4DA3883B-F6C1-4B56-BB38-799431F5F391}" type="presOf" srcId="{76EF034D-FE9E-4DF5-A21E-2BB35D095004}" destId="{B0F16F8C-7B9F-4819-9FA8-B860E9001FCB}" srcOrd="0" destOrd="5" presId="urn:microsoft.com/office/officeart/2005/8/layout/vList5"/>
    <dgm:cxn modelId="{AD584E84-960D-4149-80E4-7C6FA65CD498}" type="presOf" srcId="{738104C9-B034-47D3-9FAC-67DF52339C96}" destId="{B0F16F8C-7B9F-4819-9FA8-B860E9001FCB}" srcOrd="0" destOrd="3" presId="urn:microsoft.com/office/officeart/2005/8/layout/vList5"/>
    <dgm:cxn modelId="{303B6D8B-B85B-46FE-B6F7-7E55EB1083B0}" srcId="{64D325CD-0B5F-47D4-B6ED-A9D7D3F9C9FA}" destId="{7579DF2F-9EE4-47CD-9163-866E984948FB}" srcOrd="0" destOrd="0" parTransId="{67EA8C12-F449-4E2F-9A83-B9F42F68405B}" sibTransId="{F8382B22-E8B1-41E9-9E2A-E89ABC0BA478}"/>
    <dgm:cxn modelId="{B2FF568B-6766-4C74-91C3-43992573A5C0}" type="presOf" srcId="{7C04F08B-364B-49AF-9D26-2AC8774D99B4}" destId="{B0F16F8C-7B9F-4819-9FA8-B860E9001FCB}" srcOrd="0" destOrd="8" presId="urn:microsoft.com/office/officeart/2005/8/layout/vList5"/>
    <dgm:cxn modelId="{375E5CA7-6C2B-40BB-84F4-B1446FDFB148}" srcId="{64D325CD-0B5F-47D4-B6ED-A9D7D3F9C9FA}" destId="{76EF034D-FE9E-4DF5-A21E-2BB35D095004}" srcOrd="5" destOrd="0" parTransId="{EC6FE370-3C7D-4E17-AB8B-3D95A29775A9}" sibTransId="{5CBB796B-2BB8-401A-998F-6E45C31E9F8D}"/>
    <dgm:cxn modelId="{931F09B3-C287-4D68-BE54-9C3F5E5D99D0}" srcId="{64D325CD-0B5F-47D4-B6ED-A9D7D3F9C9FA}" destId="{3218EAF2-71D5-486A-B217-6435F407524D}" srcOrd="6" destOrd="0" parTransId="{9C3BB67F-81C3-4CB0-9E3A-AA8A3E9F9BE1}" sibTransId="{56FF1CAF-2E2D-4148-A693-E228D5BB35B7}"/>
    <dgm:cxn modelId="{425FB1C7-0A26-40E1-BE5A-FE705FA23F00}" type="presOf" srcId="{3218EAF2-71D5-486A-B217-6435F407524D}" destId="{B0F16F8C-7B9F-4819-9FA8-B860E9001FCB}" srcOrd="0" destOrd="6" presId="urn:microsoft.com/office/officeart/2005/8/layout/vList5"/>
    <dgm:cxn modelId="{044EACCD-2622-457A-8F8D-CBDD371919E1}" srcId="{31779C49-9AF7-4C9F-8C3A-809BF30C69EA}" destId="{64D325CD-0B5F-47D4-B6ED-A9D7D3F9C9FA}" srcOrd="0" destOrd="0" parTransId="{F4AAE3D4-4F0B-4FD5-81A4-EBA2CA2C37AC}" sibTransId="{09E36275-33F7-498E-A012-D7F54FDD092B}"/>
    <dgm:cxn modelId="{58E170E5-83EA-49F6-8277-405C1CD0B1FA}" type="presOf" srcId="{727A6CC1-499D-4F44-BD86-5128445E4FCD}" destId="{B0F16F8C-7B9F-4819-9FA8-B860E9001FCB}" srcOrd="0" destOrd="2" presId="urn:microsoft.com/office/officeart/2005/8/layout/vList5"/>
    <dgm:cxn modelId="{7ADC90F6-8AC5-425D-85D5-F27F3ABCA6BC}" type="presOf" srcId="{C46EB6E3-C9CA-4210-B6F0-56B33938E514}" destId="{B0F16F8C-7B9F-4819-9FA8-B860E9001FCB}" srcOrd="0" destOrd="4" presId="urn:microsoft.com/office/officeart/2005/8/layout/vList5"/>
    <dgm:cxn modelId="{86D851FC-8833-4722-B586-9B8D80FF8C2C}" srcId="{64D325CD-0B5F-47D4-B6ED-A9D7D3F9C9FA}" destId="{C46EB6E3-C9CA-4210-B6F0-56B33938E514}" srcOrd="4" destOrd="0" parTransId="{04828271-91E3-4F62-A186-4A1B15B67A0D}" sibTransId="{99490C01-E2D8-42E7-948F-7662199DBFFD}"/>
    <dgm:cxn modelId="{0E1C0AB7-DF28-4A33-A069-F119F3CDE538}" type="presParOf" srcId="{6279AC8B-1A0B-4129-B862-F7E20E86C135}" destId="{6BE63BA3-71FD-4927-8788-C4545C1A78D1}" srcOrd="0" destOrd="0" presId="urn:microsoft.com/office/officeart/2005/8/layout/vList5"/>
    <dgm:cxn modelId="{A53F0CB5-3C0B-4423-A3A7-EFE8EED206AF}" type="presParOf" srcId="{6BE63BA3-71FD-4927-8788-C4545C1A78D1}" destId="{41A04DCB-3635-430D-ACF1-685BF4C3A747}" srcOrd="0" destOrd="0" presId="urn:microsoft.com/office/officeart/2005/8/layout/vList5"/>
    <dgm:cxn modelId="{5C1BC820-7375-4F87-9BF6-A3AB238E4BE5}" type="presParOf" srcId="{6BE63BA3-71FD-4927-8788-C4545C1A78D1}" destId="{B0F16F8C-7B9F-4819-9FA8-B860E9001F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CF6033-5290-4575-8D16-D2E850ED265F}"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C4500453-9BFE-4F59-B58A-F27C752FA79C}">
      <dgm:prSet/>
      <dgm:spPr/>
      <dgm:t>
        <a:bodyPr/>
        <a:lstStyle/>
        <a:p>
          <a:r>
            <a:rPr lang="en-US"/>
            <a:t>Account access tiers (Reports only)</a:t>
          </a:r>
        </a:p>
      </dgm:t>
    </dgm:pt>
    <dgm:pt modelId="{D9078590-6FF3-4C2D-AC5E-EF10B94788E0}" type="parTrans" cxnId="{3B458CDB-A03D-473F-9E6D-CB77C97FB9AD}">
      <dgm:prSet/>
      <dgm:spPr/>
      <dgm:t>
        <a:bodyPr/>
        <a:lstStyle/>
        <a:p>
          <a:endParaRPr lang="en-US"/>
        </a:p>
      </dgm:t>
    </dgm:pt>
    <dgm:pt modelId="{79C4D00C-33EC-49C4-8AA7-32376F8BE987}" type="sibTrans" cxnId="{3B458CDB-A03D-473F-9E6D-CB77C97FB9AD}">
      <dgm:prSet/>
      <dgm:spPr/>
      <dgm:t>
        <a:bodyPr/>
        <a:lstStyle/>
        <a:p>
          <a:endParaRPr lang="en-US"/>
        </a:p>
      </dgm:t>
    </dgm:pt>
    <dgm:pt modelId="{E66EA398-2DA1-46DD-91AB-3916414AF244}">
      <dgm:prSet/>
      <dgm:spPr/>
      <dgm:t>
        <a:bodyPr/>
        <a:lstStyle/>
        <a:p>
          <a:r>
            <a:rPr lang="en-US"/>
            <a:t>Phone notification reports &amp; statistics migration</a:t>
          </a:r>
        </a:p>
      </dgm:t>
    </dgm:pt>
    <dgm:pt modelId="{637D61E3-B31B-4787-8304-D45B2CB91C6A}" type="parTrans" cxnId="{4CC4BADD-CB82-477C-9CA5-048F52B235E2}">
      <dgm:prSet/>
      <dgm:spPr/>
      <dgm:t>
        <a:bodyPr/>
        <a:lstStyle/>
        <a:p>
          <a:endParaRPr lang="en-US"/>
        </a:p>
      </dgm:t>
    </dgm:pt>
    <dgm:pt modelId="{BBE3B608-E309-498C-BCCD-DE395D264078}" type="sibTrans" cxnId="{4CC4BADD-CB82-477C-9CA5-048F52B235E2}">
      <dgm:prSet/>
      <dgm:spPr/>
      <dgm:t>
        <a:bodyPr/>
        <a:lstStyle/>
        <a:p>
          <a:endParaRPr lang="en-US"/>
        </a:p>
      </dgm:t>
    </dgm:pt>
    <dgm:pt modelId="{D1DA3A57-201E-4C8F-A4BC-07F0DE4AFF23}">
      <dgm:prSet/>
      <dgm:spPr/>
      <dgm:t>
        <a:bodyPr/>
        <a:lstStyle/>
        <a:p>
          <a:r>
            <a:rPr lang="en-US"/>
            <a:t>2-Way SMS Messaging rollout</a:t>
          </a:r>
        </a:p>
      </dgm:t>
    </dgm:pt>
    <dgm:pt modelId="{6E281026-E106-46F1-B659-66DD98527271}" type="parTrans" cxnId="{451AEE43-8F50-4F97-8D64-0D49F015D765}">
      <dgm:prSet/>
      <dgm:spPr/>
      <dgm:t>
        <a:bodyPr/>
        <a:lstStyle/>
        <a:p>
          <a:endParaRPr lang="en-US"/>
        </a:p>
      </dgm:t>
    </dgm:pt>
    <dgm:pt modelId="{AE659E83-6DA1-4957-8D73-9B3CEE287A3E}" type="sibTrans" cxnId="{451AEE43-8F50-4F97-8D64-0D49F015D765}">
      <dgm:prSet/>
      <dgm:spPr/>
      <dgm:t>
        <a:bodyPr/>
        <a:lstStyle/>
        <a:p>
          <a:endParaRPr lang="en-US"/>
        </a:p>
      </dgm:t>
    </dgm:pt>
    <dgm:pt modelId="{374DFC15-DDD3-4441-BE44-6A33FAD66BCD}" type="pres">
      <dgm:prSet presAssocID="{27CF6033-5290-4575-8D16-D2E850ED265F}" presName="vert0" presStyleCnt="0">
        <dgm:presLayoutVars>
          <dgm:dir/>
          <dgm:animOne val="branch"/>
          <dgm:animLvl val="lvl"/>
        </dgm:presLayoutVars>
      </dgm:prSet>
      <dgm:spPr/>
    </dgm:pt>
    <dgm:pt modelId="{E1D4E2D9-64F0-404D-B140-D00DE2B7ACB5}" type="pres">
      <dgm:prSet presAssocID="{C4500453-9BFE-4F59-B58A-F27C752FA79C}" presName="thickLine" presStyleLbl="alignNode1" presStyleIdx="0" presStyleCnt="3"/>
      <dgm:spPr/>
    </dgm:pt>
    <dgm:pt modelId="{2C9B3F59-A316-4D7E-848D-80B714210094}" type="pres">
      <dgm:prSet presAssocID="{C4500453-9BFE-4F59-B58A-F27C752FA79C}" presName="horz1" presStyleCnt="0"/>
      <dgm:spPr/>
    </dgm:pt>
    <dgm:pt modelId="{0D5E1775-5614-489B-8B1C-D9F21EE8E5E2}" type="pres">
      <dgm:prSet presAssocID="{C4500453-9BFE-4F59-B58A-F27C752FA79C}" presName="tx1" presStyleLbl="revTx" presStyleIdx="0" presStyleCnt="3"/>
      <dgm:spPr/>
    </dgm:pt>
    <dgm:pt modelId="{59096CCA-6CB6-4D7A-9EE7-F79AEAD327C9}" type="pres">
      <dgm:prSet presAssocID="{C4500453-9BFE-4F59-B58A-F27C752FA79C}" presName="vert1" presStyleCnt="0"/>
      <dgm:spPr/>
    </dgm:pt>
    <dgm:pt modelId="{91F62DA8-F150-4103-8E61-E506D3668DCB}" type="pres">
      <dgm:prSet presAssocID="{E66EA398-2DA1-46DD-91AB-3916414AF244}" presName="thickLine" presStyleLbl="alignNode1" presStyleIdx="1" presStyleCnt="3"/>
      <dgm:spPr/>
    </dgm:pt>
    <dgm:pt modelId="{DE167EC8-EA8B-4B43-B0F8-4DF0185E37F2}" type="pres">
      <dgm:prSet presAssocID="{E66EA398-2DA1-46DD-91AB-3916414AF244}" presName="horz1" presStyleCnt="0"/>
      <dgm:spPr/>
    </dgm:pt>
    <dgm:pt modelId="{B4910321-3BEC-4AD0-B999-A677BFEF4E65}" type="pres">
      <dgm:prSet presAssocID="{E66EA398-2DA1-46DD-91AB-3916414AF244}" presName="tx1" presStyleLbl="revTx" presStyleIdx="1" presStyleCnt="3"/>
      <dgm:spPr/>
    </dgm:pt>
    <dgm:pt modelId="{5CD47294-E8EB-42DB-ABDB-40AEC9FF8417}" type="pres">
      <dgm:prSet presAssocID="{E66EA398-2DA1-46DD-91AB-3916414AF244}" presName="vert1" presStyleCnt="0"/>
      <dgm:spPr/>
    </dgm:pt>
    <dgm:pt modelId="{2694CAB9-E0B8-4D3D-B496-A8658398D806}" type="pres">
      <dgm:prSet presAssocID="{D1DA3A57-201E-4C8F-A4BC-07F0DE4AFF23}" presName="thickLine" presStyleLbl="alignNode1" presStyleIdx="2" presStyleCnt="3"/>
      <dgm:spPr/>
    </dgm:pt>
    <dgm:pt modelId="{B707BED5-1524-4E1F-BF31-17B28AA4F736}" type="pres">
      <dgm:prSet presAssocID="{D1DA3A57-201E-4C8F-A4BC-07F0DE4AFF23}" presName="horz1" presStyleCnt="0"/>
      <dgm:spPr/>
    </dgm:pt>
    <dgm:pt modelId="{9D21238F-206E-45E8-AAAD-6CF3BC62241D}" type="pres">
      <dgm:prSet presAssocID="{D1DA3A57-201E-4C8F-A4BC-07F0DE4AFF23}" presName="tx1" presStyleLbl="revTx" presStyleIdx="2" presStyleCnt="3"/>
      <dgm:spPr/>
    </dgm:pt>
    <dgm:pt modelId="{D6B06588-C6E9-4480-98F1-9B8A0114A682}" type="pres">
      <dgm:prSet presAssocID="{D1DA3A57-201E-4C8F-A4BC-07F0DE4AFF23}" presName="vert1" presStyleCnt="0"/>
      <dgm:spPr/>
    </dgm:pt>
  </dgm:ptLst>
  <dgm:cxnLst>
    <dgm:cxn modelId="{6288F031-FF09-4234-881E-69282794BBAB}" type="presOf" srcId="{E66EA398-2DA1-46DD-91AB-3916414AF244}" destId="{B4910321-3BEC-4AD0-B999-A677BFEF4E65}" srcOrd="0" destOrd="0" presId="urn:microsoft.com/office/officeart/2008/layout/LinedList"/>
    <dgm:cxn modelId="{451AEE43-8F50-4F97-8D64-0D49F015D765}" srcId="{27CF6033-5290-4575-8D16-D2E850ED265F}" destId="{D1DA3A57-201E-4C8F-A4BC-07F0DE4AFF23}" srcOrd="2" destOrd="0" parTransId="{6E281026-E106-46F1-B659-66DD98527271}" sibTransId="{AE659E83-6DA1-4957-8D73-9B3CEE287A3E}"/>
    <dgm:cxn modelId="{118A3845-124B-49E9-AFD9-FB6584502DBD}" type="presOf" srcId="{C4500453-9BFE-4F59-B58A-F27C752FA79C}" destId="{0D5E1775-5614-489B-8B1C-D9F21EE8E5E2}" srcOrd="0" destOrd="0" presId="urn:microsoft.com/office/officeart/2008/layout/LinedList"/>
    <dgm:cxn modelId="{D34532C0-3256-4C38-8ABB-9195FF4EC28A}" type="presOf" srcId="{D1DA3A57-201E-4C8F-A4BC-07F0DE4AFF23}" destId="{9D21238F-206E-45E8-AAAD-6CF3BC62241D}" srcOrd="0" destOrd="0" presId="urn:microsoft.com/office/officeart/2008/layout/LinedList"/>
    <dgm:cxn modelId="{3B458CDB-A03D-473F-9E6D-CB77C97FB9AD}" srcId="{27CF6033-5290-4575-8D16-D2E850ED265F}" destId="{C4500453-9BFE-4F59-B58A-F27C752FA79C}" srcOrd="0" destOrd="0" parTransId="{D9078590-6FF3-4C2D-AC5E-EF10B94788E0}" sibTransId="{79C4D00C-33EC-49C4-8AA7-32376F8BE987}"/>
    <dgm:cxn modelId="{4CC4BADD-CB82-477C-9CA5-048F52B235E2}" srcId="{27CF6033-5290-4575-8D16-D2E850ED265F}" destId="{E66EA398-2DA1-46DD-91AB-3916414AF244}" srcOrd="1" destOrd="0" parTransId="{637D61E3-B31B-4787-8304-D45B2CB91C6A}" sibTransId="{BBE3B608-E309-498C-BCCD-DE395D264078}"/>
    <dgm:cxn modelId="{19C334FF-A49E-43F8-AAF3-DD1AE0BF31F1}" type="presOf" srcId="{27CF6033-5290-4575-8D16-D2E850ED265F}" destId="{374DFC15-DDD3-4441-BE44-6A33FAD66BCD}" srcOrd="0" destOrd="0" presId="urn:microsoft.com/office/officeart/2008/layout/LinedList"/>
    <dgm:cxn modelId="{FEE079DA-A059-4654-A911-90C266E45197}" type="presParOf" srcId="{374DFC15-DDD3-4441-BE44-6A33FAD66BCD}" destId="{E1D4E2D9-64F0-404D-B140-D00DE2B7ACB5}" srcOrd="0" destOrd="0" presId="urn:microsoft.com/office/officeart/2008/layout/LinedList"/>
    <dgm:cxn modelId="{6000F1A8-F5DF-4D1D-9AA1-699F7458AF0B}" type="presParOf" srcId="{374DFC15-DDD3-4441-BE44-6A33FAD66BCD}" destId="{2C9B3F59-A316-4D7E-848D-80B714210094}" srcOrd="1" destOrd="0" presId="urn:microsoft.com/office/officeart/2008/layout/LinedList"/>
    <dgm:cxn modelId="{99206674-646D-407F-85BB-9803BB3C3961}" type="presParOf" srcId="{2C9B3F59-A316-4D7E-848D-80B714210094}" destId="{0D5E1775-5614-489B-8B1C-D9F21EE8E5E2}" srcOrd="0" destOrd="0" presId="urn:microsoft.com/office/officeart/2008/layout/LinedList"/>
    <dgm:cxn modelId="{73986DBE-C166-4D6B-BE2F-F145E5ED5C73}" type="presParOf" srcId="{2C9B3F59-A316-4D7E-848D-80B714210094}" destId="{59096CCA-6CB6-4D7A-9EE7-F79AEAD327C9}" srcOrd="1" destOrd="0" presId="urn:microsoft.com/office/officeart/2008/layout/LinedList"/>
    <dgm:cxn modelId="{0E763B27-539F-4A98-8AE3-F198F771B17F}" type="presParOf" srcId="{374DFC15-DDD3-4441-BE44-6A33FAD66BCD}" destId="{91F62DA8-F150-4103-8E61-E506D3668DCB}" srcOrd="2" destOrd="0" presId="urn:microsoft.com/office/officeart/2008/layout/LinedList"/>
    <dgm:cxn modelId="{ACA7BFE1-1F61-495D-B634-1B673A2032F2}" type="presParOf" srcId="{374DFC15-DDD3-4441-BE44-6A33FAD66BCD}" destId="{DE167EC8-EA8B-4B43-B0F8-4DF0185E37F2}" srcOrd="3" destOrd="0" presId="urn:microsoft.com/office/officeart/2008/layout/LinedList"/>
    <dgm:cxn modelId="{09FEC58C-8E5C-4B63-97C1-963CFA756C1A}" type="presParOf" srcId="{DE167EC8-EA8B-4B43-B0F8-4DF0185E37F2}" destId="{B4910321-3BEC-4AD0-B999-A677BFEF4E65}" srcOrd="0" destOrd="0" presId="urn:microsoft.com/office/officeart/2008/layout/LinedList"/>
    <dgm:cxn modelId="{31966313-983F-4DB9-8A14-F022FF55CEA5}" type="presParOf" srcId="{DE167EC8-EA8B-4B43-B0F8-4DF0185E37F2}" destId="{5CD47294-E8EB-42DB-ABDB-40AEC9FF8417}" srcOrd="1" destOrd="0" presId="urn:microsoft.com/office/officeart/2008/layout/LinedList"/>
    <dgm:cxn modelId="{153D4E63-A04E-4566-8F8B-2B63D704CF3E}" type="presParOf" srcId="{374DFC15-DDD3-4441-BE44-6A33FAD66BCD}" destId="{2694CAB9-E0B8-4D3D-B496-A8658398D806}" srcOrd="4" destOrd="0" presId="urn:microsoft.com/office/officeart/2008/layout/LinedList"/>
    <dgm:cxn modelId="{5E4CBF91-928F-4F6A-94C6-B8B922D57DEB}" type="presParOf" srcId="{374DFC15-DDD3-4441-BE44-6A33FAD66BCD}" destId="{B707BED5-1524-4E1F-BF31-17B28AA4F736}" srcOrd="5" destOrd="0" presId="urn:microsoft.com/office/officeart/2008/layout/LinedList"/>
    <dgm:cxn modelId="{C8BE377D-2A52-42D1-B919-48EE58C83A8E}" type="presParOf" srcId="{B707BED5-1524-4E1F-BF31-17B28AA4F736}" destId="{9D21238F-206E-45E8-AAAD-6CF3BC62241D}" srcOrd="0" destOrd="0" presId="urn:microsoft.com/office/officeart/2008/layout/LinedList"/>
    <dgm:cxn modelId="{8B2E57F0-8010-49A6-9F18-4E792BCDAD02}" type="presParOf" srcId="{B707BED5-1524-4E1F-BF31-17B28AA4F736}" destId="{D6B06588-C6E9-4480-98F1-9B8A0114A68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4526C0B-1B34-4703-B296-FD1759A1027C}" type="doc">
      <dgm:prSet loTypeId="urn:microsoft.com/office/officeart/2005/8/layout/list1" loCatId="list" qsTypeId="urn:microsoft.com/office/officeart/2005/8/quickstyle/simple2" qsCatId="simple" csTypeId="urn:microsoft.com/office/officeart/2005/8/colors/accent1_2" csCatId="accent1"/>
      <dgm:spPr/>
      <dgm:t>
        <a:bodyPr/>
        <a:lstStyle/>
        <a:p>
          <a:endParaRPr lang="en-US"/>
        </a:p>
      </dgm:t>
    </dgm:pt>
    <dgm:pt modelId="{DFF764A7-D2AD-4AEB-BA9B-4387974F9C01}">
      <dgm:prSet/>
      <dgm:spPr/>
      <dgm:t>
        <a:bodyPr/>
        <a:lstStyle/>
        <a:p>
          <a:r>
            <a:rPr lang="en-US"/>
            <a:t>Evaluating List Communications</a:t>
          </a:r>
        </a:p>
      </dgm:t>
    </dgm:pt>
    <dgm:pt modelId="{59A513C9-ABC1-4F3C-B39A-DA3E53DEABDA}" type="parTrans" cxnId="{8D7DDAC6-7ACA-483F-B460-99D4ADD6B821}">
      <dgm:prSet/>
      <dgm:spPr/>
      <dgm:t>
        <a:bodyPr/>
        <a:lstStyle/>
        <a:p>
          <a:endParaRPr lang="en-US"/>
        </a:p>
      </dgm:t>
    </dgm:pt>
    <dgm:pt modelId="{CF122994-7331-4322-9275-E8A6D492C0AB}" type="sibTrans" cxnId="{8D7DDAC6-7ACA-483F-B460-99D4ADD6B821}">
      <dgm:prSet/>
      <dgm:spPr/>
      <dgm:t>
        <a:bodyPr/>
        <a:lstStyle/>
        <a:p>
          <a:endParaRPr lang="en-US"/>
        </a:p>
      </dgm:t>
    </dgm:pt>
    <dgm:pt modelId="{21EE867D-6330-41A0-B457-202ED478722E}">
      <dgm:prSet/>
      <dgm:spPr/>
      <dgm:t>
        <a:bodyPr/>
        <a:lstStyle/>
        <a:p>
          <a:r>
            <a:rPr lang="en-US"/>
            <a:t>Audience Lists</a:t>
          </a:r>
        </a:p>
      </dgm:t>
    </dgm:pt>
    <dgm:pt modelId="{48736A3A-1068-4CA1-9EB8-C04F3C85A942}" type="parTrans" cxnId="{6EB5FC19-3B2B-46DB-BD34-9B0DADDEB51F}">
      <dgm:prSet/>
      <dgm:spPr/>
      <dgm:t>
        <a:bodyPr/>
        <a:lstStyle/>
        <a:p>
          <a:endParaRPr lang="en-US"/>
        </a:p>
      </dgm:t>
    </dgm:pt>
    <dgm:pt modelId="{3AE2CE28-735D-4CFB-AF96-91263DC2FAE1}" type="sibTrans" cxnId="{6EB5FC19-3B2B-46DB-BD34-9B0DADDEB51F}">
      <dgm:prSet/>
      <dgm:spPr/>
      <dgm:t>
        <a:bodyPr/>
        <a:lstStyle/>
        <a:p>
          <a:endParaRPr lang="en-US"/>
        </a:p>
      </dgm:t>
    </dgm:pt>
    <dgm:pt modelId="{AE309216-A0E6-47FA-865C-DA8BE7456DB9}">
      <dgm:prSet/>
      <dgm:spPr/>
      <dgm:t>
        <a:bodyPr/>
        <a:lstStyle/>
        <a:p>
          <a:r>
            <a:rPr lang="en-US"/>
            <a:t>Dynamic Lists</a:t>
          </a:r>
        </a:p>
      </dgm:t>
    </dgm:pt>
    <dgm:pt modelId="{703307DA-E60F-4B8E-8A64-521047FC574A}" type="parTrans" cxnId="{EA67714A-9BE4-4948-82BC-7AAACB6BC975}">
      <dgm:prSet/>
      <dgm:spPr/>
      <dgm:t>
        <a:bodyPr/>
        <a:lstStyle/>
        <a:p>
          <a:endParaRPr lang="en-US"/>
        </a:p>
      </dgm:t>
    </dgm:pt>
    <dgm:pt modelId="{60063275-1444-4530-82F5-DB4569DCE9BB}" type="sibTrans" cxnId="{EA67714A-9BE4-4948-82BC-7AAACB6BC975}">
      <dgm:prSet/>
      <dgm:spPr/>
      <dgm:t>
        <a:bodyPr/>
        <a:lstStyle/>
        <a:p>
          <a:endParaRPr lang="en-US"/>
        </a:p>
      </dgm:t>
    </dgm:pt>
    <dgm:pt modelId="{4CA79813-AA67-45CA-BA29-50DCFF7A16C2}">
      <dgm:prSet/>
      <dgm:spPr/>
      <dgm:t>
        <a:bodyPr/>
        <a:lstStyle/>
        <a:p>
          <a:r>
            <a:rPr lang="en-US"/>
            <a:t>Organizing demo and pilot</a:t>
          </a:r>
        </a:p>
      </dgm:t>
    </dgm:pt>
    <dgm:pt modelId="{AA3BE0C0-2CA1-4436-B15C-80431FAE7CC2}" type="parTrans" cxnId="{5F3FFE1A-B455-411B-B48E-6E357D408D17}">
      <dgm:prSet/>
      <dgm:spPr/>
      <dgm:t>
        <a:bodyPr/>
        <a:lstStyle/>
        <a:p>
          <a:endParaRPr lang="en-US"/>
        </a:p>
      </dgm:t>
    </dgm:pt>
    <dgm:pt modelId="{DFF89AF1-4D46-4F59-B288-BB2BB4A6ADE3}" type="sibTrans" cxnId="{5F3FFE1A-B455-411B-B48E-6E357D408D17}">
      <dgm:prSet/>
      <dgm:spPr/>
      <dgm:t>
        <a:bodyPr/>
        <a:lstStyle/>
        <a:p>
          <a:endParaRPr lang="en-US"/>
        </a:p>
      </dgm:t>
    </dgm:pt>
    <dgm:pt modelId="{AF6C257C-4B30-49F4-8065-6DB6B0381514}">
      <dgm:prSet/>
      <dgm:spPr/>
      <dgm:t>
        <a:bodyPr/>
        <a:lstStyle/>
        <a:p>
          <a:r>
            <a:rPr lang="en-US"/>
            <a:t>Autorenewals</a:t>
          </a:r>
        </a:p>
      </dgm:t>
    </dgm:pt>
    <dgm:pt modelId="{32D6849D-3617-4F9D-9E74-4E63B246DD17}" type="parTrans" cxnId="{49C3A5E7-2028-4DA6-8DA2-635D9C42195F}">
      <dgm:prSet/>
      <dgm:spPr/>
      <dgm:t>
        <a:bodyPr/>
        <a:lstStyle/>
        <a:p>
          <a:endParaRPr lang="en-US"/>
        </a:p>
      </dgm:t>
    </dgm:pt>
    <dgm:pt modelId="{5C379452-65C4-477A-ADD1-58D9129F688D}" type="sibTrans" cxnId="{49C3A5E7-2028-4DA6-8DA2-635D9C42195F}">
      <dgm:prSet/>
      <dgm:spPr/>
      <dgm:t>
        <a:bodyPr/>
        <a:lstStyle/>
        <a:p>
          <a:endParaRPr lang="en-US"/>
        </a:p>
      </dgm:t>
    </dgm:pt>
    <dgm:pt modelId="{E5A276B3-3C93-45ED-BE33-C8584D6E9482}">
      <dgm:prSet/>
      <dgm:spPr/>
      <dgm:t>
        <a:bodyPr/>
        <a:lstStyle/>
        <a:p>
          <a:r>
            <a:rPr lang="en-US"/>
            <a:t>Insufficient feedback to move forward</a:t>
          </a:r>
        </a:p>
      </dgm:t>
    </dgm:pt>
    <dgm:pt modelId="{6843600B-6507-4B49-B2D9-E79A6E96BE38}" type="parTrans" cxnId="{D2EA1E87-44CF-4DCD-9BA8-961B865DE59C}">
      <dgm:prSet/>
      <dgm:spPr/>
      <dgm:t>
        <a:bodyPr/>
        <a:lstStyle/>
        <a:p>
          <a:endParaRPr lang="en-US"/>
        </a:p>
      </dgm:t>
    </dgm:pt>
    <dgm:pt modelId="{67AAE6EA-D7B0-469E-BD9E-A3769026D51B}" type="sibTrans" cxnId="{D2EA1E87-44CF-4DCD-9BA8-961B865DE59C}">
      <dgm:prSet/>
      <dgm:spPr/>
      <dgm:t>
        <a:bodyPr/>
        <a:lstStyle/>
        <a:p>
          <a:endParaRPr lang="en-US"/>
        </a:p>
      </dgm:t>
    </dgm:pt>
    <dgm:pt modelId="{3D57A7F3-5910-449F-A8C5-9A0872CE035C}">
      <dgm:prSet/>
      <dgm:spPr/>
      <dgm:t>
        <a:bodyPr/>
        <a:lstStyle/>
        <a:p>
          <a:r>
            <a:rPr lang="en-US"/>
            <a:t>Opportunities for further discussion</a:t>
          </a:r>
        </a:p>
      </dgm:t>
    </dgm:pt>
    <dgm:pt modelId="{AB9A16A6-A5FC-4B94-AAD5-4CE8EE1121A4}" type="parTrans" cxnId="{A445861B-9BCC-4C2A-A03E-3F5D903E7755}">
      <dgm:prSet/>
      <dgm:spPr/>
      <dgm:t>
        <a:bodyPr/>
        <a:lstStyle/>
        <a:p>
          <a:endParaRPr lang="en-US"/>
        </a:p>
      </dgm:t>
    </dgm:pt>
    <dgm:pt modelId="{8024B51D-29EF-4E14-898D-F3AF49873880}" type="sibTrans" cxnId="{A445861B-9BCC-4C2A-A03E-3F5D903E7755}">
      <dgm:prSet/>
      <dgm:spPr/>
      <dgm:t>
        <a:bodyPr/>
        <a:lstStyle/>
        <a:p>
          <a:endParaRPr lang="en-US"/>
        </a:p>
      </dgm:t>
    </dgm:pt>
    <dgm:pt modelId="{16ABC34E-3767-4199-9C69-ED1CFD139162}">
      <dgm:prSet/>
      <dgm:spPr/>
      <dgm:t>
        <a:bodyPr/>
        <a:lstStyle/>
        <a:p>
          <a:r>
            <a:rPr lang="en-US"/>
            <a:t>DUX (September)</a:t>
          </a:r>
        </a:p>
      </dgm:t>
    </dgm:pt>
    <dgm:pt modelId="{BE67D3F8-D33C-4322-A978-58553640CC39}" type="parTrans" cxnId="{45622C0E-9B28-4DAA-A2B6-C76A46F4637E}">
      <dgm:prSet/>
      <dgm:spPr/>
      <dgm:t>
        <a:bodyPr/>
        <a:lstStyle/>
        <a:p>
          <a:endParaRPr lang="en-US"/>
        </a:p>
      </dgm:t>
    </dgm:pt>
    <dgm:pt modelId="{4F0D0451-4202-468F-A31A-0085CEEC0581}" type="sibTrans" cxnId="{45622C0E-9B28-4DAA-A2B6-C76A46F4637E}">
      <dgm:prSet/>
      <dgm:spPr/>
      <dgm:t>
        <a:bodyPr/>
        <a:lstStyle/>
        <a:p>
          <a:endParaRPr lang="en-US"/>
        </a:p>
      </dgm:t>
    </dgm:pt>
    <dgm:pt modelId="{F69D6971-A7EA-4BF7-B8A8-1E6F8D232C92}">
      <dgm:prSet/>
      <dgm:spPr/>
      <dgm:t>
        <a:bodyPr/>
        <a:lstStyle/>
        <a:p>
          <a:r>
            <a:rPr lang="en-US"/>
            <a:t>Circulation Users (October)</a:t>
          </a:r>
        </a:p>
      </dgm:t>
    </dgm:pt>
    <dgm:pt modelId="{2BE3D59D-6B29-4CF4-8F13-2BC83ECCCA4F}" type="parTrans" cxnId="{E979F9A5-0490-401A-A6DE-C949B5868527}">
      <dgm:prSet/>
      <dgm:spPr/>
      <dgm:t>
        <a:bodyPr/>
        <a:lstStyle/>
        <a:p>
          <a:endParaRPr lang="en-US"/>
        </a:p>
      </dgm:t>
    </dgm:pt>
    <dgm:pt modelId="{7E06BFCC-4EA5-4138-93E4-9100684A4F2A}" type="sibTrans" cxnId="{E979F9A5-0490-401A-A6DE-C949B5868527}">
      <dgm:prSet/>
      <dgm:spPr/>
      <dgm:t>
        <a:bodyPr/>
        <a:lstStyle/>
        <a:p>
          <a:endParaRPr lang="en-US"/>
        </a:p>
      </dgm:t>
    </dgm:pt>
    <dgm:pt modelId="{985A9AF1-04AF-4A6A-AA5E-345929A5A6D8}">
      <dgm:prSet/>
      <dgm:spPr/>
      <dgm:t>
        <a:bodyPr/>
        <a:lstStyle/>
        <a:p>
          <a:r>
            <a:rPr lang="en-US"/>
            <a:t>Circulation Advisory (November)</a:t>
          </a:r>
        </a:p>
      </dgm:t>
    </dgm:pt>
    <dgm:pt modelId="{0D85E8A4-0C1C-4EF1-8ABE-D2027A194AEF}" type="parTrans" cxnId="{3CE512A3-2153-48E6-AAC1-B54D1AC6D6B8}">
      <dgm:prSet/>
      <dgm:spPr/>
      <dgm:t>
        <a:bodyPr/>
        <a:lstStyle/>
        <a:p>
          <a:endParaRPr lang="en-US"/>
        </a:p>
      </dgm:t>
    </dgm:pt>
    <dgm:pt modelId="{836921BE-4761-45DB-9473-F77F01193B0D}" type="sibTrans" cxnId="{3CE512A3-2153-48E6-AAC1-B54D1AC6D6B8}">
      <dgm:prSet/>
      <dgm:spPr/>
      <dgm:t>
        <a:bodyPr/>
        <a:lstStyle/>
        <a:p>
          <a:endParaRPr lang="en-US"/>
        </a:p>
      </dgm:t>
    </dgm:pt>
    <dgm:pt modelId="{0E63F0D7-A2EB-4665-A891-2A343328CF84}" type="pres">
      <dgm:prSet presAssocID="{B4526C0B-1B34-4703-B296-FD1759A1027C}" presName="linear" presStyleCnt="0">
        <dgm:presLayoutVars>
          <dgm:dir/>
          <dgm:animLvl val="lvl"/>
          <dgm:resizeHandles val="exact"/>
        </dgm:presLayoutVars>
      </dgm:prSet>
      <dgm:spPr/>
    </dgm:pt>
    <dgm:pt modelId="{114FE209-F54B-449E-A41C-52683F307FDA}" type="pres">
      <dgm:prSet presAssocID="{DFF764A7-D2AD-4AEB-BA9B-4387974F9C01}" presName="parentLin" presStyleCnt="0"/>
      <dgm:spPr/>
    </dgm:pt>
    <dgm:pt modelId="{6E0665CE-0B77-4E8A-A749-A899F060CA3C}" type="pres">
      <dgm:prSet presAssocID="{DFF764A7-D2AD-4AEB-BA9B-4387974F9C01}" presName="parentLeftMargin" presStyleLbl="node1" presStyleIdx="0" presStyleCnt="2"/>
      <dgm:spPr/>
    </dgm:pt>
    <dgm:pt modelId="{B47693DF-E583-4E14-BFFA-99E0BC1BCF50}" type="pres">
      <dgm:prSet presAssocID="{DFF764A7-D2AD-4AEB-BA9B-4387974F9C01}" presName="parentText" presStyleLbl="node1" presStyleIdx="0" presStyleCnt="2">
        <dgm:presLayoutVars>
          <dgm:chMax val="0"/>
          <dgm:bulletEnabled val="1"/>
        </dgm:presLayoutVars>
      </dgm:prSet>
      <dgm:spPr/>
    </dgm:pt>
    <dgm:pt modelId="{69CCA46B-BB12-431E-9A82-500F0A13A998}" type="pres">
      <dgm:prSet presAssocID="{DFF764A7-D2AD-4AEB-BA9B-4387974F9C01}" presName="negativeSpace" presStyleCnt="0"/>
      <dgm:spPr/>
    </dgm:pt>
    <dgm:pt modelId="{875A6F84-5881-4340-98B6-76B08DBD5BEA}" type="pres">
      <dgm:prSet presAssocID="{DFF764A7-D2AD-4AEB-BA9B-4387974F9C01}" presName="childText" presStyleLbl="conFgAcc1" presStyleIdx="0" presStyleCnt="2">
        <dgm:presLayoutVars>
          <dgm:bulletEnabled val="1"/>
        </dgm:presLayoutVars>
      </dgm:prSet>
      <dgm:spPr/>
    </dgm:pt>
    <dgm:pt modelId="{DC49194E-8488-436D-9269-80E5820049D4}" type="pres">
      <dgm:prSet presAssocID="{CF122994-7331-4322-9275-E8A6D492C0AB}" presName="spaceBetweenRectangles" presStyleCnt="0"/>
      <dgm:spPr/>
    </dgm:pt>
    <dgm:pt modelId="{4069F8F2-BD1B-47B8-BC9E-F613029DF653}" type="pres">
      <dgm:prSet presAssocID="{AF6C257C-4B30-49F4-8065-6DB6B0381514}" presName="parentLin" presStyleCnt="0"/>
      <dgm:spPr/>
    </dgm:pt>
    <dgm:pt modelId="{0DFFE556-8115-473B-93B9-50927AF5E295}" type="pres">
      <dgm:prSet presAssocID="{AF6C257C-4B30-49F4-8065-6DB6B0381514}" presName="parentLeftMargin" presStyleLbl="node1" presStyleIdx="0" presStyleCnt="2"/>
      <dgm:spPr/>
    </dgm:pt>
    <dgm:pt modelId="{FF72238D-BE46-421F-A363-5AB59B63AD94}" type="pres">
      <dgm:prSet presAssocID="{AF6C257C-4B30-49F4-8065-6DB6B0381514}" presName="parentText" presStyleLbl="node1" presStyleIdx="1" presStyleCnt="2">
        <dgm:presLayoutVars>
          <dgm:chMax val="0"/>
          <dgm:bulletEnabled val="1"/>
        </dgm:presLayoutVars>
      </dgm:prSet>
      <dgm:spPr/>
    </dgm:pt>
    <dgm:pt modelId="{798B56BB-49C3-4E64-93D9-3233D2C38DDD}" type="pres">
      <dgm:prSet presAssocID="{AF6C257C-4B30-49F4-8065-6DB6B0381514}" presName="negativeSpace" presStyleCnt="0"/>
      <dgm:spPr/>
    </dgm:pt>
    <dgm:pt modelId="{C29FD77C-BF9D-4A70-837D-F290220A89D5}" type="pres">
      <dgm:prSet presAssocID="{AF6C257C-4B30-49F4-8065-6DB6B0381514}" presName="childText" presStyleLbl="conFgAcc1" presStyleIdx="1" presStyleCnt="2">
        <dgm:presLayoutVars>
          <dgm:bulletEnabled val="1"/>
        </dgm:presLayoutVars>
      </dgm:prSet>
      <dgm:spPr/>
    </dgm:pt>
  </dgm:ptLst>
  <dgm:cxnLst>
    <dgm:cxn modelId="{C9E1CA00-24A4-42A1-B0E0-C9F65AD175B0}" type="presOf" srcId="{985A9AF1-04AF-4A6A-AA5E-345929A5A6D8}" destId="{C29FD77C-BF9D-4A70-837D-F290220A89D5}" srcOrd="0" destOrd="4" presId="urn:microsoft.com/office/officeart/2005/8/layout/list1"/>
    <dgm:cxn modelId="{37C04909-24B8-43A8-A171-2E684A45831D}" type="presOf" srcId="{16ABC34E-3767-4199-9C69-ED1CFD139162}" destId="{C29FD77C-BF9D-4A70-837D-F290220A89D5}" srcOrd="0" destOrd="2" presId="urn:microsoft.com/office/officeart/2005/8/layout/list1"/>
    <dgm:cxn modelId="{45622C0E-9B28-4DAA-A2B6-C76A46F4637E}" srcId="{3D57A7F3-5910-449F-A8C5-9A0872CE035C}" destId="{16ABC34E-3767-4199-9C69-ED1CFD139162}" srcOrd="0" destOrd="0" parTransId="{BE67D3F8-D33C-4322-A978-58553640CC39}" sibTransId="{4F0D0451-4202-468F-A31A-0085CEEC0581}"/>
    <dgm:cxn modelId="{7033BC10-2F16-452D-BA95-2E8D515F9F28}" type="presOf" srcId="{AE309216-A0E6-47FA-865C-DA8BE7456DB9}" destId="{875A6F84-5881-4340-98B6-76B08DBD5BEA}" srcOrd="0" destOrd="1" presId="urn:microsoft.com/office/officeart/2005/8/layout/list1"/>
    <dgm:cxn modelId="{6EB5FC19-3B2B-46DB-BD34-9B0DADDEB51F}" srcId="{DFF764A7-D2AD-4AEB-BA9B-4387974F9C01}" destId="{21EE867D-6330-41A0-B457-202ED478722E}" srcOrd="0" destOrd="0" parTransId="{48736A3A-1068-4CA1-9EB8-C04F3C85A942}" sibTransId="{3AE2CE28-735D-4CFB-AF96-91263DC2FAE1}"/>
    <dgm:cxn modelId="{5F3FFE1A-B455-411B-B48E-6E357D408D17}" srcId="{DFF764A7-D2AD-4AEB-BA9B-4387974F9C01}" destId="{4CA79813-AA67-45CA-BA29-50DCFF7A16C2}" srcOrd="2" destOrd="0" parTransId="{AA3BE0C0-2CA1-4436-B15C-80431FAE7CC2}" sibTransId="{DFF89AF1-4D46-4F59-B288-BB2BB4A6ADE3}"/>
    <dgm:cxn modelId="{A445861B-9BCC-4C2A-A03E-3F5D903E7755}" srcId="{AF6C257C-4B30-49F4-8065-6DB6B0381514}" destId="{3D57A7F3-5910-449F-A8C5-9A0872CE035C}" srcOrd="1" destOrd="0" parTransId="{AB9A16A6-A5FC-4B94-AAD5-4CE8EE1121A4}" sibTransId="{8024B51D-29EF-4E14-898D-F3AF49873880}"/>
    <dgm:cxn modelId="{90362935-592E-47C7-BFDC-3E1AABAB4C5B}" type="presOf" srcId="{4CA79813-AA67-45CA-BA29-50DCFF7A16C2}" destId="{875A6F84-5881-4340-98B6-76B08DBD5BEA}" srcOrd="0" destOrd="2" presId="urn:microsoft.com/office/officeart/2005/8/layout/list1"/>
    <dgm:cxn modelId="{D707F63A-B1E0-4764-91A0-485877645834}" type="presOf" srcId="{AF6C257C-4B30-49F4-8065-6DB6B0381514}" destId="{0DFFE556-8115-473B-93B9-50927AF5E295}" srcOrd="0" destOrd="0" presId="urn:microsoft.com/office/officeart/2005/8/layout/list1"/>
    <dgm:cxn modelId="{EA67714A-9BE4-4948-82BC-7AAACB6BC975}" srcId="{DFF764A7-D2AD-4AEB-BA9B-4387974F9C01}" destId="{AE309216-A0E6-47FA-865C-DA8BE7456DB9}" srcOrd="1" destOrd="0" parTransId="{703307DA-E60F-4B8E-8A64-521047FC574A}" sibTransId="{60063275-1444-4530-82F5-DB4569DCE9BB}"/>
    <dgm:cxn modelId="{54A35E6F-94D9-46DC-AC93-2BFE8126E938}" type="presOf" srcId="{B4526C0B-1B34-4703-B296-FD1759A1027C}" destId="{0E63F0D7-A2EB-4665-A891-2A343328CF84}" srcOrd="0" destOrd="0" presId="urn:microsoft.com/office/officeart/2005/8/layout/list1"/>
    <dgm:cxn modelId="{D2EA1E87-44CF-4DCD-9BA8-961B865DE59C}" srcId="{AF6C257C-4B30-49F4-8065-6DB6B0381514}" destId="{E5A276B3-3C93-45ED-BE33-C8584D6E9482}" srcOrd="0" destOrd="0" parTransId="{6843600B-6507-4B49-B2D9-E79A6E96BE38}" sibTransId="{67AAE6EA-D7B0-469E-BD9E-A3769026D51B}"/>
    <dgm:cxn modelId="{3CE512A3-2153-48E6-AAC1-B54D1AC6D6B8}" srcId="{3D57A7F3-5910-449F-A8C5-9A0872CE035C}" destId="{985A9AF1-04AF-4A6A-AA5E-345929A5A6D8}" srcOrd="2" destOrd="0" parTransId="{0D85E8A4-0C1C-4EF1-8ABE-D2027A194AEF}" sibTransId="{836921BE-4761-45DB-9473-F77F01193B0D}"/>
    <dgm:cxn modelId="{E979F9A5-0490-401A-A6DE-C949B5868527}" srcId="{3D57A7F3-5910-449F-A8C5-9A0872CE035C}" destId="{F69D6971-A7EA-4BF7-B8A8-1E6F8D232C92}" srcOrd="1" destOrd="0" parTransId="{2BE3D59D-6B29-4CF4-8F13-2BC83ECCCA4F}" sibTransId="{7E06BFCC-4EA5-4138-93E4-9100684A4F2A}"/>
    <dgm:cxn modelId="{FE3F70A8-2DFA-46FD-A258-7CC0777B2F04}" type="presOf" srcId="{E5A276B3-3C93-45ED-BE33-C8584D6E9482}" destId="{C29FD77C-BF9D-4A70-837D-F290220A89D5}" srcOrd="0" destOrd="0" presId="urn:microsoft.com/office/officeart/2005/8/layout/list1"/>
    <dgm:cxn modelId="{1C3A36AC-A8BA-4C24-8F1B-FEA0AEC5A06E}" type="presOf" srcId="{AF6C257C-4B30-49F4-8065-6DB6B0381514}" destId="{FF72238D-BE46-421F-A363-5AB59B63AD94}" srcOrd="1" destOrd="0" presId="urn:microsoft.com/office/officeart/2005/8/layout/list1"/>
    <dgm:cxn modelId="{C1BF47B3-2BE6-43B1-95B9-4329FFDB7841}" type="presOf" srcId="{21EE867D-6330-41A0-B457-202ED478722E}" destId="{875A6F84-5881-4340-98B6-76B08DBD5BEA}" srcOrd="0" destOrd="0" presId="urn:microsoft.com/office/officeart/2005/8/layout/list1"/>
    <dgm:cxn modelId="{5F5B4EC1-2493-4ADC-86D1-0CA6A48AA00E}" type="presOf" srcId="{F69D6971-A7EA-4BF7-B8A8-1E6F8D232C92}" destId="{C29FD77C-BF9D-4A70-837D-F290220A89D5}" srcOrd="0" destOrd="3" presId="urn:microsoft.com/office/officeart/2005/8/layout/list1"/>
    <dgm:cxn modelId="{8D7DDAC6-7ACA-483F-B460-99D4ADD6B821}" srcId="{B4526C0B-1B34-4703-B296-FD1759A1027C}" destId="{DFF764A7-D2AD-4AEB-BA9B-4387974F9C01}" srcOrd="0" destOrd="0" parTransId="{59A513C9-ABC1-4F3C-B39A-DA3E53DEABDA}" sibTransId="{CF122994-7331-4322-9275-E8A6D492C0AB}"/>
    <dgm:cxn modelId="{65B1A3C7-CF45-4ABD-BA6D-1365CF9024B0}" type="presOf" srcId="{3D57A7F3-5910-449F-A8C5-9A0872CE035C}" destId="{C29FD77C-BF9D-4A70-837D-F290220A89D5}" srcOrd="0" destOrd="1" presId="urn:microsoft.com/office/officeart/2005/8/layout/list1"/>
    <dgm:cxn modelId="{7DA9D5D6-08BC-4D7C-91D5-8CC0349F1313}" type="presOf" srcId="{DFF764A7-D2AD-4AEB-BA9B-4387974F9C01}" destId="{6E0665CE-0B77-4E8A-A749-A899F060CA3C}" srcOrd="0" destOrd="0" presId="urn:microsoft.com/office/officeart/2005/8/layout/list1"/>
    <dgm:cxn modelId="{49C3A5E7-2028-4DA6-8DA2-635D9C42195F}" srcId="{B4526C0B-1B34-4703-B296-FD1759A1027C}" destId="{AF6C257C-4B30-49F4-8065-6DB6B0381514}" srcOrd="1" destOrd="0" parTransId="{32D6849D-3617-4F9D-9E74-4E63B246DD17}" sibTransId="{5C379452-65C4-477A-ADD1-58D9129F688D}"/>
    <dgm:cxn modelId="{7A7C3CFA-6E32-4181-9225-2FC5C06FA328}" type="presOf" srcId="{DFF764A7-D2AD-4AEB-BA9B-4387974F9C01}" destId="{B47693DF-E583-4E14-BFFA-99E0BC1BCF50}" srcOrd="1" destOrd="0" presId="urn:microsoft.com/office/officeart/2005/8/layout/list1"/>
    <dgm:cxn modelId="{E48072DE-5D4D-41FB-9CA5-EA95678A53C6}" type="presParOf" srcId="{0E63F0D7-A2EB-4665-A891-2A343328CF84}" destId="{114FE209-F54B-449E-A41C-52683F307FDA}" srcOrd="0" destOrd="0" presId="urn:microsoft.com/office/officeart/2005/8/layout/list1"/>
    <dgm:cxn modelId="{72DD56A7-2077-46CD-9C32-08A5DC1ABDE8}" type="presParOf" srcId="{114FE209-F54B-449E-A41C-52683F307FDA}" destId="{6E0665CE-0B77-4E8A-A749-A899F060CA3C}" srcOrd="0" destOrd="0" presId="urn:microsoft.com/office/officeart/2005/8/layout/list1"/>
    <dgm:cxn modelId="{1C05273F-A6EC-4990-A8ED-11858B02DFAA}" type="presParOf" srcId="{114FE209-F54B-449E-A41C-52683F307FDA}" destId="{B47693DF-E583-4E14-BFFA-99E0BC1BCF50}" srcOrd="1" destOrd="0" presId="urn:microsoft.com/office/officeart/2005/8/layout/list1"/>
    <dgm:cxn modelId="{22ED1853-603C-44C1-9BB8-4A28963CEC01}" type="presParOf" srcId="{0E63F0D7-A2EB-4665-A891-2A343328CF84}" destId="{69CCA46B-BB12-431E-9A82-500F0A13A998}" srcOrd="1" destOrd="0" presId="urn:microsoft.com/office/officeart/2005/8/layout/list1"/>
    <dgm:cxn modelId="{C36B2753-BF6B-4BEF-BB7F-DF3C39803227}" type="presParOf" srcId="{0E63F0D7-A2EB-4665-A891-2A343328CF84}" destId="{875A6F84-5881-4340-98B6-76B08DBD5BEA}" srcOrd="2" destOrd="0" presId="urn:microsoft.com/office/officeart/2005/8/layout/list1"/>
    <dgm:cxn modelId="{B1DC77F4-CE9D-4030-B22B-9126BE1BE362}" type="presParOf" srcId="{0E63F0D7-A2EB-4665-A891-2A343328CF84}" destId="{DC49194E-8488-436D-9269-80E5820049D4}" srcOrd="3" destOrd="0" presId="urn:microsoft.com/office/officeart/2005/8/layout/list1"/>
    <dgm:cxn modelId="{6D590822-0367-4E83-A0A6-852B7FA8F463}" type="presParOf" srcId="{0E63F0D7-A2EB-4665-A891-2A343328CF84}" destId="{4069F8F2-BD1B-47B8-BC9E-F613029DF653}" srcOrd="4" destOrd="0" presId="urn:microsoft.com/office/officeart/2005/8/layout/list1"/>
    <dgm:cxn modelId="{6CFB7857-08FE-4DDD-8107-AF53D6263DB4}" type="presParOf" srcId="{4069F8F2-BD1B-47B8-BC9E-F613029DF653}" destId="{0DFFE556-8115-473B-93B9-50927AF5E295}" srcOrd="0" destOrd="0" presId="urn:microsoft.com/office/officeart/2005/8/layout/list1"/>
    <dgm:cxn modelId="{9D79AD01-1748-4429-A133-D98485352501}" type="presParOf" srcId="{4069F8F2-BD1B-47B8-BC9E-F613029DF653}" destId="{FF72238D-BE46-421F-A363-5AB59B63AD94}" srcOrd="1" destOrd="0" presId="urn:microsoft.com/office/officeart/2005/8/layout/list1"/>
    <dgm:cxn modelId="{3440C24D-6F46-46E5-853D-CC0EF6B221DA}" type="presParOf" srcId="{0E63F0D7-A2EB-4665-A891-2A343328CF84}" destId="{798B56BB-49C3-4E64-93D9-3233D2C38DDD}" srcOrd="5" destOrd="0" presId="urn:microsoft.com/office/officeart/2005/8/layout/list1"/>
    <dgm:cxn modelId="{1545C765-5C86-4F8C-94DE-72CE0D7817A9}" type="presParOf" srcId="{0E63F0D7-A2EB-4665-A891-2A343328CF84}" destId="{C29FD77C-BF9D-4A70-837D-F290220A89D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739B7-3FFA-44FB-8401-E2421ACF6362}">
      <dsp:nvSpPr>
        <dsp:cNvPr id="0" name=""/>
        <dsp:cNvSpPr/>
      </dsp:nvSpPr>
      <dsp:spPr>
        <a:xfrm>
          <a:off x="0" y="39687"/>
          <a:ext cx="3286125" cy="1971675"/>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Current ILS Platform Limits Customization &amp; Flexibility &amp; Innovation which Prevents Offering Optional Service to our Patrons. Vendor Business Plans Fragments the Way Libraries Purchase </a:t>
          </a:r>
          <a:r>
            <a:rPr lang="en-US" sz="1600" kern="1200" dirty="0"/>
            <a:t>Products</a:t>
          </a:r>
          <a:r>
            <a:rPr lang="en-US" sz="1400" kern="1200" dirty="0"/>
            <a:t> &amp; Prevents Seamless Integration within the Catalog and an Easy Patron/Staff Experience</a:t>
          </a:r>
        </a:p>
      </dsp:txBody>
      <dsp:txXfrm>
        <a:off x="0" y="39687"/>
        <a:ext cx="3286125" cy="1971675"/>
      </dsp:txXfrm>
    </dsp:sp>
    <dsp:sp modelId="{1370330B-38F3-4DA1-97B8-079BE4C13790}">
      <dsp:nvSpPr>
        <dsp:cNvPr id="0" name=""/>
        <dsp:cNvSpPr/>
      </dsp:nvSpPr>
      <dsp:spPr>
        <a:xfrm>
          <a:off x="3614737" y="39687"/>
          <a:ext cx="3286125" cy="1971675"/>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Multiple Conflicting Priorities Make it Difficult to Focus our Resources Effectively and Prevents Forward Progress</a:t>
          </a:r>
        </a:p>
      </dsp:txBody>
      <dsp:txXfrm>
        <a:off x="3614737" y="39687"/>
        <a:ext cx="3286125" cy="1971675"/>
      </dsp:txXfrm>
    </dsp:sp>
    <dsp:sp modelId="{67D88B0A-F7B7-4911-8661-CFAC403EA0B7}">
      <dsp:nvSpPr>
        <dsp:cNvPr id="0" name=""/>
        <dsp:cNvSpPr/>
      </dsp:nvSpPr>
      <dsp:spPr>
        <a:xfrm>
          <a:off x="7229475" y="39687"/>
          <a:ext cx="3286125" cy="1971675"/>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Failure to Understand &amp; Buy-in to Interconnectedness Limits Agreement on Best Practices &amp; Hinders Efficiency, Economy &amp; Patron Satisfaction</a:t>
          </a:r>
        </a:p>
      </dsp:txBody>
      <dsp:txXfrm>
        <a:off x="7229475" y="39687"/>
        <a:ext cx="3286125" cy="1971675"/>
      </dsp:txXfrm>
    </dsp:sp>
    <dsp:sp modelId="{03B0BBD8-0D15-4245-91FF-5066828EDED7}">
      <dsp:nvSpPr>
        <dsp:cNvPr id="0" name=""/>
        <dsp:cNvSpPr/>
      </dsp:nvSpPr>
      <dsp:spPr>
        <a:xfrm>
          <a:off x="0" y="2339975"/>
          <a:ext cx="3286125" cy="1971675"/>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Structure of Library Governance Funding in Illinois Thru Over-reliance on Local Property Tax &amp; Minimal State Funding Results in Inequitable Allocation of Resources, Underserved Communities &amp; Poor Service to Patrons</a:t>
          </a:r>
        </a:p>
      </dsp:txBody>
      <dsp:txXfrm>
        <a:off x="0" y="2339975"/>
        <a:ext cx="3286125" cy="1971675"/>
      </dsp:txXfrm>
    </dsp:sp>
    <dsp:sp modelId="{71E9CB23-6821-4754-A65D-6DE13076DD05}">
      <dsp:nvSpPr>
        <dsp:cNvPr id="0" name=""/>
        <dsp:cNvSpPr/>
      </dsp:nvSpPr>
      <dsp:spPr>
        <a:xfrm>
          <a:off x="3614737" y="2339975"/>
          <a:ext cx="3286125" cy="1971675"/>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Geographical Boundaries &amp; Scalability of ILS and Conflict of Priorities Leads to Inability to Add New Members in Order to Grow which Prevents Sustainability &amp; Capacity to Grow &amp; Adjust</a:t>
          </a:r>
        </a:p>
      </dsp:txBody>
      <dsp:txXfrm>
        <a:off x="3614737" y="2339975"/>
        <a:ext cx="3286125" cy="1971675"/>
      </dsp:txXfrm>
    </dsp:sp>
    <dsp:sp modelId="{2B1DDEB8-7345-46B4-8209-FA1BC54076D4}">
      <dsp:nvSpPr>
        <dsp:cNvPr id="0" name=""/>
        <dsp:cNvSpPr/>
      </dsp:nvSpPr>
      <dsp:spPr>
        <a:xfrm>
          <a:off x="7229475" y="2339975"/>
          <a:ext cx="3286125" cy="1971675"/>
        </a:xfrm>
        <a:prstGeom prst="rect">
          <a:avLst/>
        </a:prstGeom>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solidFill>
          <a:prstDash val="solid"/>
          <a:miter lim="800000"/>
        </a:ln>
        <a:effectLst/>
      </dsp:spPr>
      <dsp:style>
        <a:lnRef idx="1">
          <a:schemeClr val="accent2"/>
        </a:lnRef>
        <a:fillRef idx="3">
          <a:schemeClr val="accent2"/>
        </a:fillRef>
        <a:effectRef idx="2">
          <a:schemeClr val="accent2"/>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No Organized Promotion &amp; Advocacy Leads to no Public Recognition of SWAN &amp; Public Misconception of Libraries' Collaboration Blocks our Ability to Get Public Appreciation, Support &amp; Funding</a:t>
          </a:r>
        </a:p>
      </dsp:txBody>
      <dsp:txXfrm>
        <a:off x="7229475" y="2339975"/>
        <a:ext cx="3286125" cy="1971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5447C-F94B-4877-90F4-6875FD15F946}">
      <dsp:nvSpPr>
        <dsp:cNvPr id="0" name=""/>
        <dsp:cNvSpPr/>
      </dsp:nvSpPr>
      <dsp:spPr>
        <a:xfrm>
          <a:off x="0" y="2379"/>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CE2C6-3C74-4CD4-85B1-70A028CD3C02}">
      <dsp:nvSpPr>
        <dsp:cNvPr id="0" name=""/>
        <dsp:cNvSpPr/>
      </dsp:nvSpPr>
      <dsp:spPr>
        <a:xfrm>
          <a:off x="0" y="2379"/>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Background Research</a:t>
          </a:r>
        </a:p>
      </dsp:txBody>
      <dsp:txXfrm>
        <a:off x="0" y="2379"/>
        <a:ext cx="6172199" cy="811477"/>
      </dsp:txXfrm>
    </dsp:sp>
    <dsp:sp modelId="{02F66D95-A062-4C32-BCA1-543B147E96D0}">
      <dsp:nvSpPr>
        <dsp:cNvPr id="0" name=""/>
        <dsp:cNvSpPr/>
      </dsp:nvSpPr>
      <dsp:spPr>
        <a:xfrm>
          <a:off x="0" y="813857"/>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B3E8B-38D1-4C21-AB67-36DEAE56E3C0}">
      <dsp:nvSpPr>
        <dsp:cNvPr id="0" name=""/>
        <dsp:cNvSpPr/>
      </dsp:nvSpPr>
      <dsp:spPr>
        <a:xfrm>
          <a:off x="0" y="813857"/>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Discovery Interviews</a:t>
          </a:r>
        </a:p>
      </dsp:txBody>
      <dsp:txXfrm>
        <a:off x="0" y="813857"/>
        <a:ext cx="6172199" cy="811477"/>
      </dsp:txXfrm>
    </dsp:sp>
    <dsp:sp modelId="{7BD49AE1-786C-40A1-A70B-98D7E7FADD49}">
      <dsp:nvSpPr>
        <dsp:cNvPr id="0" name=""/>
        <dsp:cNvSpPr/>
      </dsp:nvSpPr>
      <dsp:spPr>
        <a:xfrm>
          <a:off x="0" y="1625334"/>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21257C-BF9C-4B9D-BFF1-D55C943D5520}">
      <dsp:nvSpPr>
        <dsp:cNvPr id="0" name=""/>
        <dsp:cNvSpPr/>
      </dsp:nvSpPr>
      <dsp:spPr>
        <a:xfrm>
          <a:off x="0" y="1625334"/>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Identity, Mission, and Vision Clarification</a:t>
          </a:r>
        </a:p>
      </dsp:txBody>
      <dsp:txXfrm>
        <a:off x="0" y="1625334"/>
        <a:ext cx="6172199" cy="811477"/>
      </dsp:txXfrm>
    </dsp:sp>
    <dsp:sp modelId="{5DFF4182-54ED-4EF2-A8A2-99112B6BB644}">
      <dsp:nvSpPr>
        <dsp:cNvPr id="0" name=""/>
        <dsp:cNvSpPr/>
      </dsp:nvSpPr>
      <dsp:spPr>
        <a:xfrm>
          <a:off x="0" y="2436812"/>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57168D-5EE4-4727-8DA4-A73B0C259FD3}">
      <dsp:nvSpPr>
        <dsp:cNvPr id="0" name=""/>
        <dsp:cNvSpPr/>
      </dsp:nvSpPr>
      <dsp:spPr>
        <a:xfrm>
          <a:off x="0" y="2436812"/>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Assessment</a:t>
          </a:r>
        </a:p>
      </dsp:txBody>
      <dsp:txXfrm>
        <a:off x="0" y="2436812"/>
        <a:ext cx="6172199" cy="811477"/>
      </dsp:txXfrm>
    </dsp:sp>
    <dsp:sp modelId="{A0854889-A346-4E0F-BA8B-24E1F0EA17A6}">
      <dsp:nvSpPr>
        <dsp:cNvPr id="0" name=""/>
        <dsp:cNvSpPr/>
      </dsp:nvSpPr>
      <dsp:spPr>
        <a:xfrm>
          <a:off x="0" y="3248290"/>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4D2590-B849-4196-AD07-6510227B70F6}">
      <dsp:nvSpPr>
        <dsp:cNvPr id="0" name=""/>
        <dsp:cNvSpPr/>
      </dsp:nvSpPr>
      <dsp:spPr>
        <a:xfrm>
          <a:off x="0" y="3248290"/>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Strategic Plan</a:t>
          </a:r>
        </a:p>
      </dsp:txBody>
      <dsp:txXfrm>
        <a:off x="0" y="3248290"/>
        <a:ext cx="6172199" cy="811477"/>
      </dsp:txXfrm>
    </dsp:sp>
    <dsp:sp modelId="{53D35602-5C20-43F5-89E6-B8C620CB7412}">
      <dsp:nvSpPr>
        <dsp:cNvPr id="0" name=""/>
        <dsp:cNvSpPr/>
      </dsp:nvSpPr>
      <dsp:spPr>
        <a:xfrm>
          <a:off x="0" y="4059767"/>
          <a:ext cx="61721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88DFEC-1A5E-476B-BC6A-4DEE8801E609}">
      <dsp:nvSpPr>
        <dsp:cNvPr id="0" name=""/>
        <dsp:cNvSpPr/>
      </dsp:nvSpPr>
      <dsp:spPr>
        <a:xfrm>
          <a:off x="0" y="4059767"/>
          <a:ext cx="6172199" cy="811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Tactical Plan</a:t>
          </a:r>
        </a:p>
      </dsp:txBody>
      <dsp:txXfrm>
        <a:off x="0" y="4059767"/>
        <a:ext cx="6172199" cy="811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812186-F457-495B-B8E2-1427921077F9}">
      <dsp:nvSpPr>
        <dsp:cNvPr id="0" name=""/>
        <dsp:cNvSpPr/>
      </dsp:nvSpPr>
      <dsp:spPr>
        <a:xfrm>
          <a:off x="0" y="531"/>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0F68F8D-8DE6-4C61-87CA-4C7EE03A241F}">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Two Membership Meetings Held in August 2018</a:t>
          </a:r>
        </a:p>
      </dsp:txBody>
      <dsp:txXfrm>
        <a:off x="0" y="531"/>
        <a:ext cx="10515600" cy="870055"/>
      </dsp:txXfrm>
    </dsp:sp>
    <dsp:sp modelId="{2EB26FC1-B980-4CEB-A0F3-A08E244CFA06}">
      <dsp:nvSpPr>
        <dsp:cNvPr id="0" name=""/>
        <dsp:cNvSpPr/>
      </dsp:nvSpPr>
      <dsp:spPr>
        <a:xfrm>
          <a:off x="0" y="870586"/>
          <a:ext cx="10515600" cy="0"/>
        </a:xfrm>
        <a:prstGeom prst="line">
          <a:avLst/>
        </a:prstGeom>
        <a:solidFill>
          <a:schemeClr val="accent5">
            <a:hueOff val="-733504"/>
            <a:satOff val="-24510"/>
            <a:lumOff val="-5000"/>
            <a:alphaOff val="0"/>
          </a:schemeClr>
        </a:solidFill>
        <a:ln w="12700" cap="flat" cmpd="sng" algn="ctr">
          <a:solidFill>
            <a:schemeClr val="accent5">
              <a:hueOff val="-733504"/>
              <a:satOff val="-24510"/>
              <a:lumOff val="-500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7EB600D-55FE-44AD-BC62-271568C421AE}">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Interviews with SWAN staff &amp; SWAN board in August 2018</a:t>
          </a:r>
        </a:p>
      </dsp:txBody>
      <dsp:txXfrm>
        <a:off x="0" y="870586"/>
        <a:ext cx="10515600" cy="870055"/>
      </dsp:txXfrm>
    </dsp:sp>
    <dsp:sp modelId="{9C363381-9ABE-4C58-94FA-2CD12D681C05}">
      <dsp:nvSpPr>
        <dsp:cNvPr id="0" name=""/>
        <dsp:cNvSpPr/>
      </dsp:nvSpPr>
      <dsp:spPr>
        <a:xfrm>
          <a:off x="0" y="1740641"/>
          <a:ext cx="10515600" cy="0"/>
        </a:xfrm>
        <a:prstGeom prst="line">
          <a:avLst/>
        </a:prstGeom>
        <a:solidFill>
          <a:schemeClr val="accent5">
            <a:hueOff val="-1467008"/>
            <a:satOff val="-49020"/>
            <a:lumOff val="-10000"/>
            <a:alphaOff val="0"/>
          </a:schemeClr>
        </a:solidFill>
        <a:ln w="12700" cap="flat" cmpd="sng" algn="ctr">
          <a:solidFill>
            <a:schemeClr val="accent5">
              <a:hueOff val="-1467008"/>
              <a:satOff val="-49020"/>
              <a:lumOff val="-1000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451F501-D3C6-4FE0-B2DA-9F79640B2FE3}">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Individual library director interviews August 2018</a:t>
          </a:r>
        </a:p>
      </dsp:txBody>
      <dsp:txXfrm>
        <a:off x="0" y="1740641"/>
        <a:ext cx="10515600" cy="870055"/>
      </dsp:txXfrm>
    </dsp:sp>
    <dsp:sp modelId="{56B5B63D-6070-456C-B469-0A6BE47E41D3}">
      <dsp:nvSpPr>
        <dsp:cNvPr id="0" name=""/>
        <dsp:cNvSpPr/>
      </dsp:nvSpPr>
      <dsp:spPr>
        <a:xfrm>
          <a:off x="0" y="2610696"/>
          <a:ext cx="10515600" cy="0"/>
        </a:xfrm>
        <a:prstGeom prst="line">
          <a:avLst/>
        </a:prstGeom>
        <a:solidFill>
          <a:schemeClr val="accent5">
            <a:hueOff val="-2200512"/>
            <a:satOff val="-73529"/>
            <a:lumOff val="-15000"/>
            <a:alphaOff val="0"/>
          </a:schemeClr>
        </a:solidFill>
        <a:ln w="12700" cap="flat" cmpd="sng" algn="ctr">
          <a:solidFill>
            <a:schemeClr val="accent5">
              <a:hueOff val="-2200512"/>
              <a:satOff val="-73529"/>
              <a:lumOff val="-1500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ED2BA30-003C-41DC-8695-45F0466B6C4B}">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Interviews as part of the environmental scan</a:t>
          </a:r>
        </a:p>
      </dsp:txBody>
      <dsp:txXfrm>
        <a:off x="0" y="2610696"/>
        <a:ext cx="10515600" cy="870055"/>
      </dsp:txXfrm>
    </dsp:sp>
    <dsp:sp modelId="{A269B49C-8509-4C62-8C1E-3495A70319F3}">
      <dsp:nvSpPr>
        <dsp:cNvPr id="0" name=""/>
        <dsp:cNvSpPr/>
      </dsp:nvSpPr>
      <dsp:spPr>
        <a:xfrm>
          <a:off x="0" y="3480751"/>
          <a:ext cx="10515600" cy="0"/>
        </a:xfrm>
        <a:prstGeom prst="line">
          <a:avLst/>
        </a:prstGeom>
        <a:solidFill>
          <a:schemeClr val="accent5">
            <a:hueOff val="-2934016"/>
            <a:satOff val="-98039"/>
            <a:lumOff val="-20000"/>
            <a:alphaOff val="0"/>
          </a:schemeClr>
        </a:solidFill>
        <a:ln w="12700" cap="flat" cmpd="sng" algn="ctr">
          <a:solidFill>
            <a:schemeClr val="accent5">
              <a:hueOff val="-2934016"/>
              <a:satOff val="-98039"/>
              <a:lumOff val="-2000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8FF739B-4A58-4B30-A535-146C27C38DCD}">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CWR Membership Survey</a:t>
          </a:r>
        </a:p>
      </dsp:txBody>
      <dsp:txXfrm>
        <a:off x="0" y="3480751"/>
        <a:ext cx="10515600" cy="8700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1E7E6-A427-47E3-AC7F-8EF551250EF9}">
      <dsp:nvSpPr>
        <dsp:cNvPr id="0" name=""/>
        <dsp:cNvSpPr/>
      </dsp:nvSpPr>
      <dsp:spPr>
        <a:xfrm>
          <a:off x="421804" y="23366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Sep. 2018</a:t>
          </a:r>
        </a:p>
      </dsp:txBody>
      <dsp:txXfrm>
        <a:off x="421804" y="2336668"/>
        <a:ext cx="3364170" cy="491701"/>
      </dsp:txXfrm>
    </dsp:sp>
    <dsp:sp modelId="{1C9A428C-DAE0-4741-AE66-FEEF7FF9FDBA}">
      <dsp:nvSpPr>
        <dsp:cNvPr id="0" name=""/>
        <dsp:cNvSpPr/>
      </dsp:nvSpPr>
      <dsp:spPr>
        <a:xfrm>
          <a:off x="0" y="2088642"/>
          <a:ext cx="10515600" cy="17405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5F7816-F674-4C83-981C-FBDF22C1F63A}">
      <dsp:nvSpPr>
        <dsp:cNvPr id="0" name=""/>
        <dsp:cNvSpPr/>
      </dsp:nvSpPr>
      <dsp:spPr>
        <a:xfrm>
          <a:off x="253596" y="400459"/>
          <a:ext cx="3700587" cy="948455"/>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dirty="0"/>
            <a:t>Presentation of Identify, Mission, Vision &amp; Assessment by Consulting Within Reach to SWAN Board</a:t>
          </a:r>
        </a:p>
      </dsp:txBody>
      <dsp:txXfrm>
        <a:off x="253596" y="400459"/>
        <a:ext cx="3700587" cy="948455"/>
      </dsp:txXfrm>
    </dsp:sp>
    <dsp:sp modelId="{8A23DEA7-B562-4AAE-AC3F-866A14C73C20}">
      <dsp:nvSpPr>
        <dsp:cNvPr id="0" name=""/>
        <dsp:cNvSpPr/>
      </dsp:nvSpPr>
      <dsp:spPr>
        <a:xfrm>
          <a:off x="2103890"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B344D397-9C87-4B32-980D-9DFEC318147F}">
      <dsp:nvSpPr>
        <dsp:cNvPr id="0" name=""/>
        <dsp:cNvSpPr/>
      </dsp:nvSpPr>
      <dsp:spPr>
        <a:xfrm>
          <a:off x="2524411" y="15229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Oct. 2018</a:t>
          </a:r>
        </a:p>
      </dsp:txBody>
      <dsp:txXfrm>
        <a:off x="2524411" y="1522968"/>
        <a:ext cx="3364170" cy="491701"/>
      </dsp:txXfrm>
    </dsp:sp>
    <dsp:sp modelId="{BDC187A1-E7EF-47ED-B451-9FA3B29473D3}">
      <dsp:nvSpPr>
        <dsp:cNvPr id="0" name=""/>
        <dsp:cNvSpPr/>
      </dsp:nvSpPr>
      <dsp:spPr>
        <a:xfrm>
          <a:off x="2356202" y="3002423"/>
          <a:ext cx="3700587" cy="72082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Survey results reviewed SWAN Board meeting October 2018</a:t>
          </a:r>
        </a:p>
      </dsp:txBody>
      <dsp:txXfrm>
        <a:off x="2356202" y="3002423"/>
        <a:ext cx="3700587" cy="720826"/>
      </dsp:txXfrm>
    </dsp:sp>
    <dsp:sp modelId="{FB89B4E9-FEA9-43E5-B88E-83A7F8B19404}">
      <dsp:nvSpPr>
        <dsp:cNvPr id="0" name=""/>
        <dsp:cNvSpPr/>
      </dsp:nvSpPr>
      <dsp:spPr>
        <a:xfrm>
          <a:off x="4206496"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2F0F066C-C68C-4D6F-95D0-87185CCBE778}">
      <dsp:nvSpPr>
        <dsp:cNvPr id="0" name=""/>
        <dsp:cNvSpPr/>
      </dsp:nvSpPr>
      <dsp:spPr>
        <a:xfrm>
          <a:off x="2049498"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6027EB6B-AC64-4EB8-A203-1F42063D1997}">
      <dsp:nvSpPr>
        <dsp:cNvPr id="0" name=""/>
        <dsp:cNvSpPr/>
      </dsp:nvSpPr>
      <dsp:spPr>
        <a:xfrm>
          <a:off x="4152105"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F0A028F1-9985-49B3-B5A9-1F1C3509D2F2}">
      <dsp:nvSpPr>
        <dsp:cNvPr id="0" name=""/>
        <dsp:cNvSpPr/>
      </dsp:nvSpPr>
      <dsp:spPr>
        <a:xfrm>
          <a:off x="4627018" y="23366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Dec. 2018</a:t>
          </a:r>
        </a:p>
      </dsp:txBody>
      <dsp:txXfrm>
        <a:off x="4627018" y="2336668"/>
        <a:ext cx="3364170" cy="491701"/>
      </dsp:txXfrm>
    </dsp:sp>
    <dsp:sp modelId="{46656647-2BA1-41DF-BD4C-E44919C8F8DA}">
      <dsp:nvSpPr>
        <dsp:cNvPr id="0" name=""/>
        <dsp:cNvSpPr/>
      </dsp:nvSpPr>
      <dsp:spPr>
        <a:xfrm>
          <a:off x="4458809" y="628088"/>
          <a:ext cx="3700587" cy="72082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Presentation of draft to membership December 2018 Quarterly meeting</a:t>
          </a:r>
        </a:p>
      </dsp:txBody>
      <dsp:txXfrm>
        <a:off x="4458809" y="628088"/>
        <a:ext cx="3700587" cy="720826"/>
      </dsp:txXfrm>
    </dsp:sp>
    <dsp:sp modelId="{6C8FC90F-B717-4C70-B89E-74BB61DF7FFC}">
      <dsp:nvSpPr>
        <dsp:cNvPr id="0" name=""/>
        <dsp:cNvSpPr/>
      </dsp:nvSpPr>
      <dsp:spPr>
        <a:xfrm>
          <a:off x="6309103" y="1348914"/>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679765A9-2775-4524-8464-C448A25DD867}">
      <dsp:nvSpPr>
        <dsp:cNvPr id="0" name=""/>
        <dsp:cNvSpPr/>
      </dsp:nvSpPr>
      <dsp:spPr>
        <a:xfrm>
          <a:off x="6729624" y="1522968"/>
          <a:ext cx="3364170"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Jan. 2019</a:t>
          </a:r>
        </a:p>
      </dsp:txBody>
      <dsp:txXfrm>
        <a:off x="6729624" y="1522968"/>
        <a:ext cx="3364170" cy="491701"/>
      </dsp:txXfrm>
    </dsp:sp>
    <dsp:sp modelId="{9CD86D2D-F815-42FD-BBE2-75DF33EC9B84}">
      <dsp:nvSpPr>
        <dsp:cNvPr id="0" name=""/>
        <dsp:cNvSpPr/>
      </dsp:nvSpPr>
      <dsp:spPr>
        <a:xfrm>
          <a:off x="6561416" y="3002423"/>
          <a:ext cx="3700587" cy="720826"/>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875" tIns="142875" rIns="142875" bIns="142875" numCol="1" spcCol="1270" anchor="ctr" anchorCtr="0">
          <a:noAutofit/>
        </a:bodyPr>
        <a:lstStyle/>
        <a:p>
          <a:pPr marL="0" lvl="0" indent="0" algn="l" defTabSz="666750">
            <a:lnSpc>
              <a:spcPct val="90000"/>
            </a:lnSpc>
            <a:spcBef>
              <a:spcPct val="0"/>
            </a:spcBef>
            <a:spcAft>
              <a:spcPct val="35000"/>
            </a:spcAft>
            <a:buNone/>
          </a:pPr>
          <a:r>
            <a:rPr lang="en-US" sz="1500" kern="1200"/>
            <a:t>Plan adopted by SWAN Board January 2019</a:t>
          </a:r>
        </a:p>
      </dsp:txBody>
      <dsp:txXfrm>
        <a:off x="6561416" y="3002423"/>
        <a:ext cx="3700587" cy="720826"/>
      </dsp:txXfrm>
    </dsp:sp>
    <dsp:sp modelId="{50D084F0-1498-4EB7-AE86-50884FA0FC45}">
      <dsp:nvSpPr>
        <dsp:cNvPr id="0" name=""/>
        <dsp:cNvSpPr/>
      </dsp:nvSpPr>
      <dsp:spPr>
        <a:xfrm>
          <a:off x="8411709" y="2262695"/>
          <a:ext cx="0" cy="739727"/>
        </a:xfrm>
        <a:prstGeom prst="line">
          <a:avLst/>
        </a:prstGeom>
        <a:gradFill rotWithShape="0">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6350" cap="flat" cmpd="sng" algn="ctr">
          <a:solidFill>
            <a:schemeClr val="accent2">
              <a:hueOff val="0"/>
              <a:satOff val="0"/>
              <a:lumOff val="0"/>
              <a:alphaOff val="0"/>
            </a:schemeClr>
          </a:solidFill>
          <a:prstDash val="dash"/>
          <a:miter lim="800000"/>
        </a:ln>
        <a:effectLst/>
      </dsp:spPr>
      <dsp:style>
        <a:lnRef idx="1">
          <a:scrgbClr r="0" g="0" b="0"/>
        </a:lnRef>
        <a:fillRef idx="3">
          <a:scrgbClr r="0" g="0" b="0"/>
        </a:fillRef>
        <a:effectRef idx="2">
          <a:scrgbClr r="0" g="0" b="0"/>
        </a:effectRef>
        <a:fontRef idx="minor">
          <a:schemeClr val="lt1"/>
        </a:fontRef>
      </dsp:style>
    </dsp:sp>
    <dsp:sp modelId="{0F058997-5C73-48DE-A6D3-C975D4706E3D}">
      <dsp:nvSpPr>
        <dsp:cNvPr id="0" name=""/>
        <dsp:cNvSpPr/>
      </dsp:nvSpPr>
      <dsp:spPr>
        <a:xfrm>
          <a:off x="6254711"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37626EFD-E668-4CA9-8BD4-4B62F975E8F7}">
      <dsp:nvSpPr>
        <dsp:cNvPr id="0" name=""/>
        <dsp:cNvSpPr/>
      </dsp:nvSpPr>
      <dsp:spPr>
        <a:xfrm>
          <a:off x="8357318" y="2121277"/>
          <a:ext cx="108783" cy="108783"/>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292E6-D8EE-472C-B915-74323A45B5B5}">
      <dsp:nvSpPr>
        <dsp:cNvPr id="0" name=""/>
        <dsp:cNvSpPr/>
      </dsp:nvSpPr>
      <dsp:spPr>
        <a:xfrm>
          <a:off x="312625" y="1948"/>
          <a:ext cx="939304" cy="93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C8167F-CCCD-46E6-99B6-0E697C8DB086}">
      <dsp:nvSpPr>
        <dsp:cNvPr id="0" name=""/>
        <dsp:cNvSpPr/>
      </dsp:nvSpPr>
      <dsp:spPr>
        <a:xfrm>
          <a:off x="512804" y="202128"/>
          <a:ext cx="538945" cy="5389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53F67F-C712-493B-80EE-0B2258393602}">
      <dsp:nvSpPr>
        <dsp:cNvPr id="0" name=""/>
        <dsp:cNvSpPr/>
      </dsp:nvSpPr>
      <dsp:spPr>
        <a:xfrm>
          <a:off x="12355" y="1233823"/>
          <a:ext cx="1539843" cy="61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Centralized notification</a:t>
          </a:r>
        </a:p>
      </dsp:txBody>
      <dsp:txXfrm>
        <a:off x="12355" y="1233823"/>
        <a:ext cx="1539843" cy="615937"/>
      </dsp:txXfrm>
    </dsp:sp>
    <dsp:sp modelId="{8D2C98A5-F727-4501-A00D-3EB15705D312}">
      <dsp:nvSpPr>
        <dsp:cNvPr id="0" name=""/>
        <dsp:cNvSpPr/>
      </dsp:nvSpPr>
      <dsp:spPr>
        <a:xfrm>
          <a:off x="2121941" y="1948"/>
          <a:ext cx="939304" cy="93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B6B51D-81DF-4D15-BFFF-AC419CE94766}">
      <dsp:nvSpPr>
        <dsp:cNvPr id="0" name=""/>
        <dsp:cNvSpPr/>
      </dsp:nvSpPr>
      <dsp:spPr>
        <a:xfrm>
          <a:off x="2322121" y="202128"/>
          <a:ext cx="538945" cy="5389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BE3AF-A1EC-4062-A8E2-E17D23770D17}">
      <dsp:nvSpPr>
        <dsp:cNvPr id="0" name=""/>
        <dsp:cNvSpPr/>
      </dsp:nvSpPr>
      <dsp:spPr>
        <a:xfrm>
          <a:off x="1821672" y="1233823"/>
          <a:ext cx="1539843" cy="61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Centralized billing</a:t>
          </a:r>
        </a:p>
      </dsp:txBody>
      <dsp:txXfrm>
        <a:off x="1821672" y="1233823"/>
        <a:ext cx="1539843" cy="615937"/>
      </dsp:txXfrm>
    </dsp:sp>
    <dsp:sp modelId="{B7BC6755-46C5-42A1-9C8D-A18E4B634B28}">
      <dsp:nvSpPr>
        <dsp:cNvPr id="0" name=""/>
        <dsp:cNvSpPr/>
      </dsp:nvSpPr>
      <dsp:spPr>
        <a:xfrm>
          <a:off x="3931258" y="1948"/>
          <a:ext cx="939304" cy="93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029B63-B30D-4479-8BBE-75DF72907F95}">
      <dsp:nvSpPr>
        <dsp:cNvPr id="0" name=""/>
        <dsp:cNvSpPr/>
      </dsp:nvSpPr>
      <dsp:spPr>
        <a:xfrm>
          <a:off x="4131437" y="202128"/>
          <a:ext cx="538945" cy="5389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1D8AD4-5BC6-46B1-AF0A-FB8D94CFE0B8}">
      <dsp:nvSpPr>
        <dsp:cNvPr id="0" name=""/>
        <dsp:cNvSpPr/>
      </dsp:nvSpPr>
      <dsp:spPr>
        <a:xfrm>
          <a:off x="3630988" y="1233823"/>
          <a:ext cx="1539843" cy="61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Centralized cataloging</a:t>
          </a:r>
        </a:p>
      </dsp:txBody>
      <dsp:txXfrm>
        <a:off x="3630988" y="1233823"/>
        <a:ext cx="1539843" cy="615937"/>
      </dsp:txXfrm>
    </dsp:sp>
    <dsp:sp modelId="{89DF15DE-4CC5-4597-B28A-3FC98FE63BED}">
      <dsp:nvSpPr>
        <dsp:cNvPr id="0" name=""/>
        <dsp:cNvSpPr/>
      </dsp:nvSpPr>
      <dsp:spPr>
        <a:xfrm>
          <a:off x="312625" y="2234721"/>
          <a:ext cx="939304" cy="93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5FF766-E79C-4E6E-B121-D544C2BD4AC2}">
      <dsp:nvSpPr>
        <dsp:cNvPr id="0" name=""/>
        <dsp:cNvSpPr/>
      </dsp:nvSpPr>
      <dsp:spPr>
        <a:xfrm>
          <a:off x="512804" y="2434901"/>
          <a:ext cx="538945" cy="5389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D425D-DB23-4711-90A0-189E1F07FBAB}">
      <dsp:nvSpPr>
        <dsp:cNvPr id="0" name=""/>
        <dsp:cNvSpPr/>
      </dsp:nvSpPr>
      <dsp:spPr>
        <a:xfrm>
          <a:off x="12355" y="3466596"/>
          <a:ext cx="1539843" cy="61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Centralized e-commerce</a:t>
          </a:r>
        </a:p>
      </dsp:txBody>
      <dsp:txXfrm>
        <a:off x="12355" y="3466596"/>
        <a:ext cx="1539843" cy="615937"/>
      </dsp:txXfrm>
    </dsp:sp>
    <dsp:sp modelId="{3B9DD338-6C42-4278-BFF2-6D41D29682DD}">
      <dsp:nvSpPr>
        <dsp:cNvPr id="0" name=""/>
        <dsp:cNvSpPr/>
      </dsp:nvSpPr>
      <dsp:spPr>
        <a:xfrm>
          <a:off x="2121941" y="2234721"/>
          <a:ext cx="939304" cy="93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E2A32D-0D7F-4D03-89B7-A8E57A5433C5}">
      <dsp:nvSpPr>
        <dsp:cNvPr id="0" name=""/>
        <dsp:cNvSpPr/>
      </dsp:nvSpPr>
      <dsp:spPr>
        <a:xfrm>
          <a:off x="2322121" y="2434901"/>
          <a:ext cx="538945" cy="5389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62C27C-B3FF-4D36-A17E-5B7053973492}">
      <dsp:nvSpPr>
        <dsp:cNvPr id="0" name=""/>
        <dsp:cNvSpPr/>
      </dsp:nvSpPr>
      <dsp:spPr>
        <a:xfrm>
          <a:off x="1821672" y="3466596"/>
          <a:ext cx="1539843" cy="61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Centralized OCLC configurations</a:t>
          </a:r>
        </a:p>
      </dsp:txBody>
      <dsp:txXfrm>
        <a:off x="1821672" y="3466596"/>
        <a:ext cx="1539843" cy="615937"/>
      </dsp:txXfrm>
    </dsp:sp>
    <dsp:sp modelId="{1482B079-CD59-4885-9B20-381DCA11F167}">
      <dsp:nvSpPr>
        <dsp:cNvPr id="0" name=""/>
        <dsp:cNvSpPr/>
      </dsp:nvSpPr>
      <dsp:spPr>
        <a:xfrm>
          <a:off x="3931258" y="2234721"/>
          <a:ext cx="939304" cy="93930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9F94B5-CF85-4C5A-AD17-55497977A044}">
      <dsp:nvSpPr>
        <dsp:cNvPr id="0" name=""/>
        <dsp:cNvSpPr/>
      </dsp:nvSpPr>
      <dsp:spPr>
        <a:xfrm>
          <a:off x="4131437" y="2434901"/>
          <a:ext cx="538945" cy="5389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610846-4940-45AE-9477-FC38AC08DCD5}">
      <dsp:nvSpPr>
        <dsp:cNvPr id="0" name=""/>
        <dsp:cNvSpPr/>
      </dsp:nvSpPr>
      <dsp:spPr>
        <a:xfrm>
          <a:off x="3630988" y="3466596"/>
          <a:ext cx="1539843" cy="6159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Training &amp; support</a:t>
          </a:r>
        </a:p>
      </dsp:txBody>
      <dsp:txXfrm>
        <a:off x="3630988" y="3466596"/>
        <a:ext cx="1539843" cy="6159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16F8C-7B9F-4819-9FA8-B860E9001FCB}">
      <dsp:nvSpPr>
        <dsp:cNvPr id="0" name=""/>
        <dsp:cNvSpPr/>
      </dsp:nvSpPr>
      <dsp:spPr>
        <a:xfrm rot="5400000">
          <a:off x="2419719" y="594753"/>
          <a:ext cx="4448086" cy="437060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t>Project manager</a:t>
          </a:r>
        </a:p>
        <a:p>
          <a:pPr marL="228600" lvl="1" indent="-228600" algn="l" defTabSz="1155700">
            <a:lnSpc>
              <a:spcPct val="90000"/>
            </a:lnSpc>
            <a:spcBef>
              <a:spcPct val="0"/>
            </a:spcBef>
            <a:spcAft>
              <a:spcPct val="15000"/>
            </a:spcAft>
            <a:buChar char="•"/>
          </a:pPr>
          <a:r>
            <a:rPr lang="en-US" sz="2600" kern="1200"/>
            <a:t>SD consultant</a:t>
          </a:r>
        </a:p>
        <a:p>
          <a:pPr marL="228600" lvl="1" indent="-228600" algn="l" defTabSz="1155700">
            <a:lnSpc>
              <a:spcPct val="90000"/>
            </a:lnSpc>
            <a:spcBef>
              <a:spcPct val="0"/>
            </a:spcBef>
            <a:spcAft>
              <a:spcPct val="15000"/>
            </a:spcAft>
            <a:buChar char="•"/>
          </a:pPr>
          <a:r>
            <a:rPr lang="en-US" sz="2600" kern="1200"/>
            <a:t>Data loader</a:t>
          </a:r>
        </a:p>
        <a:p>
          <a:pPr marL="228600" lvl="1" indent="-228600" algn="l" defTabSz="1155700">
            <a:lnSpc>
              <a:spcPct val="90000"/>
            </a:lnSpc>
            <a:spcBef>
              <a:spcPct val="0"/>
            </a:spcBef>
            <a:spcAft>
              <a:spcPct val="15000"/>
            </a:spcAft>
            <a:buChar char="•"/>
          </a:pPr>
          <a:r>
            <a:rPr lang="en-US" sz="2600" kern="1200"/>
            <a:t>SWAN migration team</a:t>
          </a:r>
        </a:p>
        <a:p>
          <a:pPr marL="228600" lvl="1" indent="-228600" algn="l" defTabSz="1155700">
            <a:lnSpc>
              <a:spcPct val="90000"/>
            </a:lnSpc>
            <a:spcBef>
              <a:spcPct val="0"/>
            </a:spcBef>
            <a:spcAft>
              <a:spcPct val="15000"/>
            </a:spcAft>
            <a:buChar char="•"/>
          </a:pPr>
          <a:r>
            <a:rPr lang="en-US" sz="2600" kern="1200"/>
            <a:t>Establish timeline</a:t>
          </a:r>
        </a:p>
        <a:p>
          <a:pPr marL="228600" lvl="1" indent="-228600" algn="l" defTabSz="1155700">
            <a:lnSpc>
              <a:spcPct val="90000"/>
            </a:lnSpc>
            <a:spcBef>
              <a:spcPct val="0"/>
            </a:spcBef>
            <a:spcAft>
              <a:spcPct val="15000"/>
            </a:spcAft>
            <a:buChar char="•"/>
          </a:pPr>
          <a:r>
            <a:rPr lang="en-US" sz="2600" kern="1200"/>
            <a:t>Data test load</a:t>
          </a:r>
        </a:p>
        <a:p>
          <a:pPr marL="228600" lvl="1" indent="-228600" algn="l" defTabSz="1155700">
            <a:lnSpc>
              <a:spcPct val="90000"/>
            </a:lnSpc>
            <a:spcBef>
              <a:spcPct val="0"/>
            </a:spcBef>
            <a:spcAft>
              <a:spcPct val="15000"/>
            </a:spcAft>
            <a:buChar char="•"/>
          </a:pPr>
          <a:r>
            <a:rPr lang="en-US" sz="2600" kern="1200"/>
            <a:t>Data review</a:t>
          </a:r>
        </a:p>
        <a:p>
          <a:pPr marL="228600" lvl="1" indent="-228600" algn="l" defTabSz="1155700">
            <a:lnSpc>
              <a:spcPct val="90000"/>
            </a:lnSpc>
            <a:spcBef>
              <a:spcPct val="0"/>
            </a:spcBef>
            <a:spcAft>
              <a:spcPct val="15000"/>
            </a:spcAft>
            <a:buChar char="•"/>
          </a:pPr>
          <a:r>
            <a:rPr lang="en-US" sz="2600" kern="1200"/>
            <a:t>Final data load</a:t>
          </a:r>
        </a:p>
        <a:p>
          <a:pPr marL="228600" lvl="1" indent="-228600" algn="l" defTabSz="1155700">
            <a:lnSpc>
              <a:spcPct val="90000"/>
            </a:lnSpc>
            <a:spcBef>
              <a:spcPct val="0"/>
            </a:spcBef>
            <a:spcAft>
              <a:spcPct val="15000"/>
            </a:spcAft>
            <a:buChar char="•"/>
          </a:pPr>
          <a:r>
            <a:rPr lang="en-US" sz="2600" kern="1200"/>
            <a:t>Go-live</a:t>
          </a:r>
        </a:p>
      </dsp:txBody>
      <dsp:txXfrm rot="-5400000">
        <a:off x="2458463" y="769365"/>
        <a:ext cx="4157245" cy="4021376"/>
      </dsp:txXfrm>
    </dsp:sp>
    <dsp:sp modelId="{41A04DCB-3635-430D-ACF1-685BF4C3A747}">
      <dsp:nvSpPr>
        <dsp:cNvPr id="0" name=""/>
        <dsp:cNvSpPr/>
      </dsp:nvSpPr>
      <dsp:spPr>
        <a:xfrm>
          <a:off x="0" y="0"/>
          <a:ext cx="2458462" cy="556010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Adding libraries via project migration &amp; consulting team</a:t>
          </a:r>
        </a:p>
      </dsp:txBody>
      <dsp:txXfrm>
        <a:off x="120012" y="120012"/>
        <a:ext cx="2218438" cy="53200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4E2D9-64F0-404D-B140-D00DE2B7ACB5}">
      <dsp:nvSpPr>
        <dsp:cNvPr id="0" name=""/>
        <dsp:cNvSpPr/>
      </dsp:nvSpPr>
      <dsp:spPr>
        <a:xfrm>
          <a:off x="0" y="2379"/>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5E1775-5614-489B-8B1C-D9F21EE8E5E2}">
      <dsp:nvSpPr>
        <dsp:cNvPr id="0" name=""/>
        <dsp:cNvSpPr/>
      </dsp:nvSpPr>
      <dsp:spPr>
        <a:xfrm>
          <a:off x="0" y="2379"/>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Account access tiers (Reports only)</a:t>
          </a:r>
        </a:p>
      </dsp:txBody>
      <dsp:txXfrm>
        <a:off x="0" y="2379"/>
        <a:ext cx="6172199" cy="1622955"/>
      </dsp:txXfrm>
    </dsp:sp>
    <dsp:sp modelId="{91F62DA8-F150-4103-8E61-E506D3668DCB}">
      <dsp:nvSpPr>
        <dsp:cNvPr id="0" name=""/>
        <dsp:cNvSpPr/>
      </dsp:nvSpPr>
      <dsp:spPr>
        <a:xfrm>
          <a:off x="0" y="1625334"/>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910321-3BEC-4AD0-B999-A677BFEF4E65}">
      <dsp:nvSpPr>
        <dsp:cNvPr id="0" name=""/>
        <dsp:cNvSpPr/>
      </dsp:nvSpPr>
      <dsp:spPr>
        <a:xfrm>
          <a:off x="0" y="1625334"/>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Phone notification reports &amp; statistics migration</a:t>
          </a:r>
        </a:p>
      </dsp:txBody>
      <dsp:txXfrm>
        <a:off x="0" y="1625334"/>
        <a:ext cx="6172199" cy="1622955"/>
      </dsp:txXfrm>
    </dsp:sp>
    <dsp:sp modelId="{2694CAB9-E0B8-4D3D-B496-A8658398D806}">
      <dsp:nvSpPr>
        <dsp:cNvPr id="0" name=""/>
        <dsp:cNvSpPr/>
      </dsp:nvSpPr>
      <dsp:spPr>
        <a:xfrm>
          <a:off x="0" y="3248290"/>
          <a:ext cx="617219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21238F-206E-45E8-AAAD-6CF3BC62241D}">
      <dsp:nvSpPr>
        <dsp:cNvPr id="0" name=""/>
        <dsp:cNvSpPr/>
      </dsp:nvSpPr>
      <dsp:spPr>
        <a:xfrm>
          <a:off x="0" y="3248290"/>
          <a:ext cx="6172199" cy="1622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2-Way SMS Messaging rollout</a:t>
          </a:r>
        </a:p>
      </dsp:txBody>
      <dsp:txXfrm>
        <a:off x="0" y="3248290"/>
        <a:ext cx="6172199" cy="162295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A6F84-5881-4340-98B6-76B08DBD5BEA}">
      <dsp:nvSpPr>
        <dsp:cNvPr id="0" name=""/>
        <dsp:cNvSpPr/>
      </dsp:nvSpPr>
      <dsp:spPr>
        <a:xfrm>
          <a:off x="0" y="412149"/>
          <a:ext cx="6172199" cy="16206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37388" rIns="47903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Audience Lists</a:t>
          </a:r>
        </a:p>
        <a:p>
          <a:pPr marL="228600" lvl="1" indent="-228600" algn="l" defTabSz="933450">
            <a:lnSpc>
              <a:spcPct val="90000"/>
            </a:lnSpc>
            <a:spcBef>
              <a:spcPct val="0"/>
            </a:spcBef>
            <a:spcAft>
              <a:spcPct val="15000"/>
            </a:spcAft>
            <a:buChar char="•"/>
          </a:pPr>
          <a:r>
            <a:rPr lang="en-US" sz="2100" kern="1200"/>
            <a:t>Dynamic Lists</a:t>
          </a:r>
        </a:p>
        <a:p>
          <a:pPr marL="228600" lvl="1" indent="-228600" algn="l" defTabSz="933450">
            <a:lnSpc>
              <a:spcPct val="90000"/>
            </a:lnSpc>
            <a:spcBef>
              <a:spcPct val="0"/>
            </a:spcBef>
            <a:spcAft>
              <a:spcPct val="15000"/>
            </a:spcAft>
            <a:buChar char="•"/>
          </a:pPr>
          <a:r>
            <a:rPr lang="en-US" sz="2100" kern="1200"/>
            <a:t>Organizing demo and pilot</a:t>
          </a:r>
        </a:p>
      </dsp:txBody>
      <dsp:txXfrm>
        <a:off x="0" y="412149"/>
        <a:ext cx="6172199" cy="1620675"/>
      </dsp:txXfrm>
    </dsp:sp>
    <dsp:sp modelId="{B47693DF-E583-4E14-BFFA-99E0BC1BCF50}">
      <dsp:nvSpPr>
        <dsp:cNvPr id="0" name=""/>
        <dsp:cNvSpPr/>
      </dsp:nvSpPr>
      <dsp:spPr>
        <a:xfrm>
          <a:off x="308610" y="102189"/>
          <a:ext cx="43205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933450">
            <a:lnSpc>
              <a:spcPct val="90000"/>
            </a:lnSpc>
            <a:spcBef>
              <a:spcPct val="0"/>
            </a:spcBef>
            <a:spcAft>
              <a:spcPct val="35000"/>
            </a:spcAft>
            <a:buNone/>
          </a:pPr>
          <a:r>
            <a:rPr lang="en-US" sz="2100" kern="1200"/>
            <a:t>Evaluating List Communications</a:t>
          </a:r>
        </a:p>
      </dsp:txBody>
      <dsp:txXfrm>
        <a:off x="338872" y="132451"/>
        <a:ext cx="4260016" cy="559396"/>
      </dsp:txXfrm>
    </dsp:sp>
    <dsp:sp modelId="{C29FD77C-BF9D-4A70-837D-F290220A89D5}">
      <dsp:nvSpPr>
        <dsp:cNvPr id="0" name=""/>
        <dsp:cNvSpPr/>
      </dsp:nvSpPr>
      <dsp:spPr>
        <a:xfrm>
          <a:off x="0" y="2456185"/>
          <a:ext cx="6172199" cy="23152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9031" tIns="437388" rIns="479031"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Insufficient feedback to move forward</a:t>
          </a:r>
        </a:p>
        <a:p>
          <a:pPr marL="228600" lvl="1" indent="-228600" algn="l" defTabSz="933450">
            <a:lnSpc>
              <a:spcPct val="90000"/>
            </a:lnSpc>
            <a:spcBef>
              <a:spcPct val="0"/>
            </a:spcBef>
            <a:spcAft>
              <a:spcPct val="15000"/>
            </a:spcAft>
            <a:buChar char="•"/>
          </a:pPr>
          <a:r>
            <a:rPr lang="en-US" sz="2100" kern="1200"/>
            <a:t>Opportunities for further discussion</a:t>
          </a:r>
        </a:p>
        <a:p>
          <a:pPr marL="457200" lvl="2" indent="-228600" algn="l" defTabSz="933450">
            <a:lnSpc>
              <a:spcPct val="90000"/>
            </a:lnSpc>
            <a:spcBef>
              <a:spcPct val="0"/>
            </a:spcBef>
            <a:spcAft>
              <a:spcPct val="15000"/>
            </a:spcAft>
            <a:buChar char="•"/>
          </a:pPr>
          <a:r>
            <a:rPr lang="en-US" sz="2100" kern="1200"/>
            <a:t>DUX (September)</a:t>
          </a:r>
        </a:p>
        <a:p>
          <a:pPr marL="457200" lvl="2" indent="-228600" algn="l" defTabSz="933450">
            <a:lnSpc>
              <a:spcPct val="90000"/>
            </a:lnSpc>
            <a:spcBef>
              <a:spcPct val="0"/>
            </a:spcBef>
            <a:spcAft>
              <a:spcPct val="15000"/>
            </a:spcAft>
            <a:buChar char="•"/>
          </a:pPr>
          <a:r>
            <a:rPr lang="en-US" sz="2100" kern="1200"/>
            <a:t>Circulation Users (October)</a:t>
          </a:r>
        </a:p>
        <a:p>
          <a:pPr marL="457200" lvl="2" indent="-228600" algn="l" defTabSz="933450">
            <a:lnSpc>
              <a:spcPct val="90000"/>
            </a:lnSpc>
            <a:spcBef>
              <a:spcPct val="0"/>
            </a:spcBef>
            <a:spcAft>
              <a:spcPct val="15000"/>
            </a:spcAft>
            <a:buChar char="•"/>
          </a:pPr>
          <a:r>
            <a:rPr lang="en-US" sz="2100" kern="1200"/>
            <a:t>Circulation Advisory (November)</a:t>
          </a:r>
        </a:p>
      </dsp:txBody>
      <dsp:txXfrm>
        <a:off x="0" y="2456185"/>
        <a:ext cx="6172199" cy="2315250"/>
      </dsp:txXfrm>
    </dsp:sp>
    <dsp:sp modelId="{FF72238D-BE46-421F-A363-5AB59B63AD94}">
      <dsp:nvSpPr>
        <dsp:cNvPr id="0" name=""/>
        <dsp:cNvSpPr/>
      </dsp:nvSpPr>
      <dsp:spPr>
        <a:xfrm>
          <a:off x="308610" y="2146225"/>
          <a:ext cx="4320540" cy="6199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63306" tIns="0" rIns="163306" bIns="0" numCol="1" spcCol="1270" anchor="ctr" anchorCtr="0">
          <a:noAutofit/>
        </a:bodyPr>
        <a:lstStyle/>
        <a:p>
          <a:pPr marL="0" lvl="0" indent="0" algn="l" defTabSz="933450">
            <a:lnSpc>
              <a:spcPct val="90000"/>
            </a:lnSpc>
            <a:spcBef>
              <a:spcPct val="0"/>
            </a:spcBef>
            <a:spcAft>
              <a:spcPct val="35000"/>
            </a:spcAft>
            <a:buNone/>
          </a:pPr>
          <a:r>
            <a:rPr lang="en-US" sz="2100" kern="1200"/>
            <a:t>Autorenewals</a:t>
          </a:r>
        </a:p>
      </dsp:txBody>
      <dsp:txXfrm>
        <a:off x="338872" y="2176487"/>
        <a:ext cx="4260016"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A2B190-A7EB-4083-8550-ADF73D5DD4E6}" type="datetimeFigureOut">
              <a:rPr lang="en-US" smtClean="0"/>
              <a:t>9/8/2023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7912A-FAF4-4A7E-9049-202369FF8334}" type="slidenum">
              <a:rPr lang="en-US" smtClean="0"/>
              <a:t>‹#›</a:t>
            </a:fld>
            <a:endParaRPr lang="en-US"/>
          </a:p>
        </p:txBody>
      </p:sp>
    </p:spTree>
    <p:extLst>
      <p:ext uri="{BB962C8B-B14F-4D97-AF65-F5344CB8AC3E}">
        <p14:creationId xmlns:p14="http://schemas.microsoft.com/office/powerpoint/2010/main" val="28122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C84AD6F0-E438-46B6-B633-E9A40D8E40A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9405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38</a:t>
            </a:fld>
            <a:endParaRPr lang="en-US"/>
          </a:p>
        </p:txBody>
      </p:sp>
    </p:spTree>
    <p:extLst>
      <p:ext uri="{BB962C8B-B14F-4D97-AF65-F5344CB8AC3E}">
        <p14:creationId xmlns:p14="http://schemas.microsoft.com/office/powerpoint/2010/main" val="912982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520F8-7F06-4248-81D9-74AD49E79F12}" type="slidenum">
              <a:rPr lang="en-US" smtClean="0"/>
              <a:t>49</a:t>
            </a:fld>
            <a:endParaRPr lang="en-US"/>
          </a:p>
        </p:txBody>
      </p:sp>
    </p:spTree>
    <p:extLst>
      <p:ext uri="{BB962C8B-B14F-4D97-AF65-F5344CB8AC3E}">
        <p14:creationId xmlns:p14="http://schemas.microsoft.com/office/powerpoint/2010/main" val="11914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520F8-7F06-4248-81D9-74AD49E79F12}" type="slidenum">
              <a:rPr lang="en-US" smtClean="0"/>
              <a:t>50</a:t>
            </a:fld>
            <a:endParaRPr lang="en-US"/>
          </a:p>
        </p:txBody>
      </p:sp>
    </p:spTree>
    <p:extLst>
      <p:ext uri="{BB962C8B-B14F-4D97-AF65-F5344CB8AC3E}">
        <p14:creationId xmlns:p14="http://schemas.microsoft.com/office/powerpoint/2010/main" val="119142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F520F8-7F06-4248-81D9-74AD49E79F12}" type="slidenum">
              <a:rPr lang="en-US" smtClean="0"/>
              <a:t>51</a:t>
            </a:fld>
            <a:endParaRPr lang="en-US"/>
          </a:p>
        </p:txBody>
      </p:sp>
    </p:spTree>
    <p:extLst>
      <p:ext uri="{BB962C8B-B14F-4D97-AF65-F5344CB8AC3E}">
        <p14:creationId xmlns:p14="http://schemas.microsoft.com/office/powerpoint/2010/main" val="1311583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52</a:t>
            </a:fld>
            <a:endParaRPr lang="en-US"/>
          </a:p>
        </p:txBody>
      </p:sp>
    </p:spTree>
    <p:extLst>
      <p:ext uri="{BB962C8B-B14F-4D97-AF65-F5344CB8AC3E}">
        <p14:creationId xmlns:p14="http://schemas.microsoft.com/office/powerpoint/2010/main" val="4117890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D8241B8-F974-4DC8-829B-E3DD6322229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22570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5</a:t>
            </a:fld>
            <a:endParaRPr lang="en-US"/>
          </a:p>
        </p:txBody>
      </p:sp>
    </p:spTree>
    <p:extLst>
      <p:ext uri="{BB962C8B-B14F-4D97-AF65-F5344CB8AC3E}">
        <p14:creationId xmlns:p14="http://schemas.microsoft.com/office/powerpoint/2010/main" val="77771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12</a:t>
            </a:fld>
            <a:endParaRPr lang="en-US"/>
          </a:p>
        </p:txBody>
      </p:sp>
    </p:spTree>
    <p:extLst>
      <p:ext uri="{BB962C8B-B14F-4D97-AF65-F5344CB8AC3E}">
        <p14:creationId xmlns:p14="http://schemas.microsoft.com/office/powerpoint/2010/main" val="77788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15</a:t>
            </a:fld>
            <a:endParaRPr lang="en-US"/>
          </a:p>
        </p:txBody>
      </p:sp>
    </p:spTree>
    <p:extLst>
      <p:ext uri="{BB962C8B-B14F-4D97-AF65-F5344CB8AC3E}">
        <p14:creationId xmlns:p14="http://schemas.microsoft.com/office/powerpoint/2010/main" val="381732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EFE45-CE60-40DC-A46F-9EB17E894FDD}" type="slidenum">
              <a:rPr lang="en-US" smtClean="0"/>
              <a:t>23</a:t>
            </a:fld>
            <a:endParaRPr lang="en-US"/>
          </a:p>
        </p:txBody>
      </p:sp>
    </p:spTree>
    <p:extLst>
      <p:ext uri="{BB962C8B-B14F-4D97-AF65-F5344CB8AC3E}">
        <p14:creationId xmlns:p14="http://schemas.microsoft.com/office/powerpoint/2010/main" val="76989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24</a:t>
            </a:fld>
            <a:endParaRPr lang="en-US"/>
          </a:p>
        </p:txBody>
      </p:sp>
    </p:spTree>
    <p:extLst>
      <p:ext uri="{BB962C8B-B14F-4D97-AF65-F5344CB8AC3E}">
        <p14:creationId xmlns:p14="http://schemas.microsoft.com/office/powerpoint/2010/main" val="406338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27</a:t>
            </a:fld>
            <a:endParaRPr lang="en-US"/>
          </a:p>
        </p:txBody>
      </p:sp>
    </p:spTree>
    <p:extLst>
      <p:ext uri="{BB962C8B-B14F-4D97-AF65-F5344CB8AC3E}">
        <p14:creationId xmlns:p14="http://schemas.microsoft.com/office/powerpoint/2010/main" val="3533586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32</a:t>
            </a:fld>
            <a:endParaRPr lang="en-US"/>
          </a:p>
        </p:txBody>
      </p:sp>
    </p:spTree>
    <p:extLst>
      <p:ext uri="{BB962C8B-B14F-4D97-AF65-F5344CB8AC3E}">
        <p14:creationId xmlns:p14="http://schemas.microsoft.com/office/powerpoint/2010/main" val="3717258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57912A-FAF4-4A7E-9049-202369FF8334}" type="slidenum">
              <a:rPr lang="en-US" smtClean="0"/>
              <a:t>37</a:t>
            </a:fld>
            <a:endParaRPr lang="en-US"/>
          </a:p>
        </p:txBody>
      </p:sp>
    </p:spTree>
    <p:extLst>
      <p:ext uri="{BB962C8B-B14F-4D97-AF65-F5344CB8AC3E}">
        <p14:creationId xmlns:p14="http://schemas.microsoft.com/office/powerpoint/2010/main" val="3729610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3172387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 Pi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BCD6B62-7F68-4708-8957-3244A93506B7}"/>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E29B648E-B581-423D-9B17-BE3736B2CEBE}" type="datetime4">
              <a:rPr lang="en-US" smtClean="0"/>
              <a:t>September 8, 2023</a:t>
            </a:fld>
            <a:endParaRPr lang="en-US"/>
          </a:p>
        </p:txBody>
      </p:sp>
      <p:sp>
        <p:nvSpPr>
          <p:cNvPr id="8" name="Slide Number Placeholder 5">
            <a:extLst>
              <a:ext uri="{FF2B5EF4-FFF2-40B4-BE49-F238E27FC236}">
                <a16:creationId xmlns:a16="http://schemas.microsoft.com/office/drawing/2014/main" id="{C07E4A8F-FAA6-4762-87E0-555B2B99EE81}"/>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3873191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12700" y="1709739"/>
            <a:ext cx="11360150" cy="2785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28CCFDCA-74D4-4C1C-A353-E3C0E55D0A5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1ADDB7A-9C8D-4E10-91A4-D9693DD7523A}" type="datetime4">
              <a:rPr lang="en-US" smtClean="0"/>
              <a:t>September 8, 2023</a:t>
            </a:fld>
            <a:endParaRPr lang="en-US"/>
          </a:p>
        </p:txBody>
      </p:sp>
      <p:sp>
        <p:nvSpPr>
          <p:cNvPr id="8" name="Slide Number Placeholder 5">
            <a:extLst>
              <a:ext uri="{FF2B5EF4-FFF2-40B4-BE49-F238E27FC236}">
                <a16:creationId xmlns:a16="http://schemas.microsoft.com/office/drawing/2014/main" id="{8BE6A1D7-6A4F-4489-BB2F-F593FA3F1F6C}"/>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89262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70EE-147A-4FAA-8281-D44B5A0C6E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0474C4-475C-4D86-A1B7-A96807F228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7B98D6-2618-46F2-B8FD-EA3BCC54C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EF23A2DB-C3D8-402C-9D5E-58BF4932602D}"/>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6926CF35-4B17-4345-A226-163A4E70515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A9F8449-E76C-4854-9644-24E6E0A6F4D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1447396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0F071-E411-41CC-92CE-D63EDE14DA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41F0FE-5788-4775-8A10-5B91DFAC8535}"/>
              </a:ext>
            </a:extLst>
          </p:cNvPr>
          <p:cNvSpPr>
            <a:spLocks noGrp="1"/>
          </p:cNvSpPr>
          <p:nvPr>
            <p:ph type="body" idx="1"/>
          </p:nvPr>
        </p:nvSpPr>
        <p:spPr>
          <a:xfrm>
            <a:off x="839788" y="1681163"/>
            <a:ext cx="5157787"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BD8AF7-6D29-4167-AF67-CB296B6A20D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F4022A-F48A-41E0-9F88-AA63D5FC2D1D}"/>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6"/>
                </a:solidFill>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28D0C1-D1A4-4F0C-943E-126C8F04D4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D05BE40-DC62-42A8-97A6-34ACA610AE29}"/>
              </a:ext>
            </a:extLst>
          </p:cNvPr>
          <p:cNvSpPr>
            <a:spLocks noGrp="1"/>
          </p:cNvSpPr>
          <p:nvPr>
            <p:ph type="ftr" sz="quarter" idx="11"/>
          </p:nvPr>
        </p:nvSpPr>
        <p:spPr/>
        <p:txBody>
          <a:bodyPr/>
          <a:lstStyle/>
          <a:p>
            <a:r>
              <a:rPr lang="en-US"/>
              <a:t>SWAN Library Services</a:t>
            </a:r>
          </a:p>
        </p:txBody>
      </p:sp>
      <p:sp>
        <p:nvSpPr>
          <p:cNvPr id="9" name="Slide Number Placeholder 8">
            <a:extLst>
              <a:ext uri="{FF2B5EF4-FFF2-40B4-BE49-F238E27FC236}">
                <a16:creationId xmlns:a16="http://schemas.microsoft.com/office/drawing/2014/main" id="{B1F6EAF5-0ADA-4CFD-B7BF-9FC51FF16059}"/>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10" name="Date Placeholder 3">
            <a:extLst>
              <a:ext uri="{FF2B5EF4-FFF2-40B4-BE49-F238E27FC236}">
                <a16:creationId xmlns:a16="http://schemas.microsoft.com/office/drawing/2014/main" id="{5394A939-17CE-4BFF-AE7A-567853F204A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F5C9A9B-D1AA-4AC1-8FB5-7E3684919E9D}" type="datetime4">
              <a:rPr lang="en-US" smtClean="0"/>
              <a:t>September 8, 2023</a:t>
            </a:fld>
            <a:endParaRPr lang="en-US"/>
          </a:p>
        </p:txBody>
      </p:sp>
    </p:spTree>
    <p:extLst>
      <p:ext uri="{BB962C8B-B14F-4D97-AF65-F5344CB8AC3E}">
        <p14:creationId xmlns:p14="http://schemas.microsoft.com/office/powerpoint/2010/main" val="366171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49A0-70D5-45EE-BB58-A3319E86DE3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225045F6-B494-4F18-A1E4-40EB6E008A07}"/>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03D6364-4603-447D-89F8-990CFDCE81DF}"/>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6" name="Date Placeholder 3">
            <a:extLst>
              <a:ext uri="{FF2B5EF4-FFF2-40B4-BE49-F238E27FC236}">
                <a16:creationId xmlns:a16="http://schemas.microsoft.com/office/drawing/2014/main" id="{F07131D5-03EB-4766-95D1-C17D7CC99B34}"/>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8A104C2-794D-408E-B7D4-19D0A0004167}" type="datetime4">
              <a:rPr lang="en-US" smtClean="0"/>
              <a:t>September 8, 2023</a:t>
            </a:fld>
            <a:endParaRPr lang="en-US"/>
          </a:p>
        </p:txBody>
      </p:sp>
    </p:spTree>
    <p:extLst>
      <p:ext uri="{BB962C8B-B14F-4D97-AF65-F5344CB8AC3E}">
        <p14:creationId xmlns:p14="http://schemas.microsoft.com/office/powerpoint/2010/main" val="2562998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September 8, 2023</a:t>
            </a:fld>
            <a:endParaRPr lang="en-US"/>
          </a:p>
        </p:txBody>
      </p:sp>
    </p:spTree>
    <p:extLst>
      <p:ext uri="{BB962C8B-B14F-4D97-AF65-F5344CB8AC3E}">
        <p14:creationId xmlns:p14="http://schemas.microsoft.com/office/powerpoint/2010/main" val="2312427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5B2A5DE8-42C1-407B-BA04-8B9A34939042}"/>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8074083B-4733-4ACF-B281-F35F5563A786}" type="datetime4">
              <a:rPr lang="en-US" smtClean="0"/>
              <a:t>September 8, 2023</a:t>
            </a:fld>
            <a:endParaRPr lang="en-US"/>
          </a:p>
        </p:txBody>
      </p:sp>
    </p:spTree>
    <p:extLst>
      <p:ext uri="{BB962C8B-B14F-4D97-AF65-F5344CB8AC3E}">
        <p14:creationId xmlns:p14="http://schemas.microsoft.com/office/powerpoint/2010/main" val="27862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1_Content with Caption - Teal">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09182"/>
            <a:ext cx="5183188" cy="6981423"/>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85889">
                <a:moveTo>
                  <a:pt x="0" y="6858000"/>
                </a:moveTo>
                <a:lnTo>
                  <a:pt x="0" y="0"/>
                </a:lnTo>
                <a:lnTo>
                  <a:pt x="4235355" y="27017"/>
                </a:lnTo>
                <a:lnTo>
                  <a:pt x="6318913" y="6885295"/>
                </a:lnTo>
                <a:cubicBezTo>
                  <a:pt x="6328012" y="6889844"/>
                  <a:pt x="2106304" y="6867098"/>
                  <a:pt x="0" y="6858000"/>
                </a:cubicBez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B46E3962-0AAA-4D55-AF36-7BA40C1D57B8}"/>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C7EE3EF2-A7B1-4F23-8584-F0BBB5D3EC1A}" type="datetime4">
              <a:rPr lang="en-US" smtClean="0"/>
              <a:t>September 8, 2023</a:t>
            </a:fld>
            <a:endParaRPr lang="en-US"/>
          </a:p>
        </p:txBody>
      </p:sp>
    </p:spTree>
    <p:extLst>
      <p:ext uri="{BB962C8B-B14F-4D97-AF65-F5344CB8AC3E}">
        <p14:creationId xmlns:p14="http://schemas.microsoft.com/office/powerpoint/2010/main" val="2542341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1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F40F92AF-669D-41AF-B6FF-91C79CD0018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69D110A1-1339-49BC-A0D7-38CE24E36754}" type="datetime4">
              <a:rPr lang="en-US" smtClean="0"/>
              <a:t>September 8, 2023</a:t>
            </a:fld>
            <a:endParaRPr lang="en-US"/>
          </a:p>
        </p:txBody>
      </p:sp>
    </p:spTree>
    <p:extLst>
      <p:ext uri="{BB962C8B-B14F-4D97-AF65-F5344CB8AC3E}">
        <p14:creationId xmlns:p14="http://schemas.microsoft.com/office/powerpoint/2010/main" val="2095934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2_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245659"/>
            <a:ext cx="5278723" cy="7301552"/>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85574 h 6913463"/>
              <a:gd name="connsiteX1" fmla="*/ 0 w 6318927"/>
              <a:gd name="connsiteY1" fmla="*/ 27574 h 6913463"/>
              <a:gd name="connsiteX2" fmla="*/ 4218630 w 6318927"/>
              <a:gd name="connsiteY2" fmla="*/ 0 h 6913463"/>
              <a:gd name="connsiteX3" fmla="*/ 6318913 w 6318927"/>
              <a:gd name="connsiteY3" fmla="*/ 6912869 h 6913463"/>
              <a:gd name="connsiteX4" fmla="*/ 0 w 6318927"/>
              <a:gd name="connsiteY4" fmla="*/ 6885574 h 6913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3">
                <a:moveTo>
                  <a:pt x="0" y="6885574"/>
                </a:moveTo>
                <a:lnTo>
                  <a:pt x="0" y="27574"/>
                </a:lnTo>
                <a:lnTo>
                  <a:pt x="4218630" y="0"/>
                </a:lnTo>
                <a:lnTo>
                  <a:pt x="6318913" y="6912869"/>
                </a:lnTo>
                <a:cubicBezTo>
                  <a:pt x="6328012" y="6917418"/>
                  <a:pt x="2106304" y="6894672"/>
                  <a:pt x="0" y="688557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ACD2F8CE-F11B-40F1-ACBE-B6F1A7D33007}"/>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C271E5E-31FA-4190-9796-0C03067BB122}" type="datetime4">
              <a:rPr lang="en-US" smtClean="0"/>
              <a:t>September 8, 2023</a:t>
            </a:fld>
            <a:endParaRPr lang="en-US"/>
          </a:p>
        </p:txBody>
      </p:sp>
    </p:spTree>
    <p:extLst>
      <p:ext uri="{BB962C8B-B14F-4D97-AF65-F5344CB8AC3E}">
        <p14:creationId xmlns:p14="http://schemas.microsoft.com/office/powerpoint/2010/main" val="43907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Oran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27570683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 Pink">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95534" y="-163772"/>
            <a:ext cx="5278723" cy="7124130"/>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940166 h 6968055"/>
              <a:gd name="connsiteX1" fmla="*/ 0 w 6318927"/>
              <a:gd name="connsiteY1" fmla="*/ 82166 h 6968055"/>
              <a:gd name="connsiteX2" fmla="*/ 4201905 w 6318927"/>
              <a:gd name="connsiteY2" fmla="*/ 0 h 6968055"/>
              <a:gd name="connsiteX3" fmla="*/ 6318913 w 6318927"/>
              <a:gd name="connsiteY3" fmla="*/ 6967461 h 6968055"/>
              <a:gd name="connsiteX4" fmla="*/ 0 w 6318927"/>
              <a:gd name="connsiteY4" fmla="*/ 6940166 h 6968055"/>
              <a:gd name="connsiteX0" fmla="*/ 0 w 6318927"/>
              <a:gd name="connsiteY0" fmla="*/ 6858000 h 6885889"/>
              <a:gd name="connsiteX1" fmla="*/ 0 w 6318927"/>
              <a:gd name="connsiteY1" fmla="*/ 0 h 6885889"/>
              <a:gd name="connsiteX2" fmla="*/ 4201905 w 6318927"/>
              <a:gd name="connsiteY2" fmla="*/ 13368 h 6885889"/>
              <a:gd name="connsiteX3" fmla="*/ 6318913 w 6318927"/>
              <a:gd name="connsiteY3" fmla="*/ 6885295 h 6885889"/>
              <a:gd name="connsiteX4" fmla="*/ 0 w 6318927"/>
              <a:gd name="connsiteY4" fmla="*/ 6858000 h 6885889"/>
              <a:gd name="connsiteX0" fmla="*/ 0 w 6318927"/>
              <a:gd name="connsiteY0" fmla="*/ 6885575 h 6913464"/>
              <a:gd name="connsiteX1" fmla="*/ 0 w 6318927"/>
              <a:gd name="connsiteY1" fmla="*/ 27575 h 6913464"/>
              <a:gd name="connsiteX2" fmla="*/ 4201905 w 6318927"/>
              <a:gd name="connsiteY2" fmla="*/ 0 h 6913464"/>
              <a:gd name="connsiteX3" fmla="*/ 6318913 w 6318927"/>
              <a:gd name="connsiteY3" fmla="*/ 6912870 h 6913464"/>
              <a:gd name="connsiteX4" fmla="*/ 0 w 6318927"/>
              <a:gd name="connsiteY4" fmla="*/ 6885575 h 6913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913464">
                <a:moveTo>
                  <a:pt x="0" y="6885575"/>
                </a:moveTo>
                <a:lnTo>
                  <a:pt x="0" y="27575"/>
                </a:lnTo>
                <a:lnTo>
                  <a:pt x="4201905" y="0"/>
                </a:lnTo>
                <a:lnTo>
                  <a:pt x="6318913" y="6912870"/>
                </a:lnTo>
                <a:cubicBezTo>
                  <a:pt x="6328012" y="6917419"/>
                  <a:pt x="2106304" y="6894673"/>
                  <a:pt x="0" y="688557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39BA174E-F461-44FF-9093-638F5322483B}"/>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3AFE120-1EFF-41FA-8DCA-880638A36A9F}" type="datetime4">
              <a:rPr lang="en-US" smtClean="0"/>
              <a:t>September 8, 2023</a:t>
            </a:fld>
            <a:endParaRPr lang="en-US"/>
          </a:p>
        </p:txBody>
      </p:sp>
    </p:spTree>
    <p:extLst>
      <p:ext uri="{BB962C8B-B14F-4D97-AF65-F5344CB8AC3E}">
        <p14:creationId xmlns:p14="http://schemas.microsoft.com/office/powerpoint/2010/main" val="2608897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 Blue">
    <p:spTree>
      <p:nvGrpSpPr>
        <p:cNvPr id="1" name=""/>
        <p:cNvGrpSpPr/>
        <p:nvPr/>
      </p:nvGrpSpPr>
      <p:grpSpPr>
        <a:xfrm>
          <a:off x="0" y="0"/>
          <a:ext cx="0" cy="0"/>
          <a:chOff x="0" y="0"/>
          <a:chExt cx="0" cy="0"/>
        </a:xfrm>
      </p:grpSpPr>
      <p:sp>
        <p:nvSpPr>
          <p:cNvPr id="10" name="Right Triangle 9">
            <a:extLst>
              <a:ext uri="{FF2B5EF4-FFF2-40B4-BE49-F238E27FC236}">
                <a16:creationId xmlns:a16="http://schemas.microsoft.com/office/drawing/2014/main" id="{93AB3359-EB6E-4BED-85C6-48C868971F7E}"/>
              </a:ext>
            </a:extLst>
          </p:cNvPr>
          <p:cNvSpPr/>
          <p:nvPr/>
        </p:nvSpPr>
        <p:spPr>
          <a:xfrm>
            <a:off x="1" y="-13927"/>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900C18-749C-4B0A-A09E-F49296195A05}"/>
              </a:ext>
            </a:extLst>
          </p:cNvPr>
          <p:cNvSpPr>
            <a:spLocks noGrp="1"/>
          </p:cNvSpPr>
          <p:nvPr>
            <p:ph type="title"/>
          </p:nvPr>
        </p:nvSpPr>
        <p:spPr>
          <a:xfrm>
            <a:off x="655093" y="1712794"/>
            <a:ext cx="3111690" cy="1600200"/>
          </a:xfrm>
        </p:spPr>
        <p:txBody>
          <a:bodyPr anchor="b"/>
          <a:lstStyle>
            <a:lvl1pPr>
              <a:defRPr sz="3200">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CB54BED-E682-4FF9-957A-FBF5EB3FA3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5845DE-70C7-4D20-87A7-954F546E2BD5}"/>
              </a:ext>
            </a:extLst>
          </p:cNvPr>
          <p:cNvSpPr>
            <a:spLocks noGrp="1"/>
          </p:cNvSpPr>
          <p:nvPr>
            <p:ph type="body" sz="half" idx="2"/>
          </p:nvPr>
        </p:nvSpPr>
        <p:spPr>
          <a:xfrm>
            <a:off x="655094" y="3429000"/>
            <a:ext cx="4116932" cy="2439988"/>
          </a:xfrm>
        </p:spPr>
        <p:txBody>
          <a:bodyPr/>
          <a:lstStyle>
            <a:lvl1pPr marL="0" indent="0">
              <a:buNone/>
              <a:defRPr sz="1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E447331-CFF6-480C-929A-82D15DD8AB79}"/>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1E96CA49-3834-4A21-8CDC-F1AA4E3F66A2}"/>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8" name="Date Placeholder 3">
            <a:extLst>
              <a:ext uri="{FF2B5EF4-FFF2-40B4-BE49-F238E27FC236}">
                <a16:creationId xmlns:a16="http://schemas.microsoft.com/office/drawing/2014/main" id="{160E5A65-AFDD-421E-B9F6-6AAE0B3A6266}"/>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3B511C61-DAC0-4F98-B858-B71E6CBFB21D}" type="datetime4">
              <a:rPr lang="en-US" smtClean="0"/>
              <a:t>September 8, 2023</a:t>
            </a:fld>
            <a:endParaRPr lang="en-US"/>
          </a:p>
        </p:txBody>
      </p:sp>
    </p:spTree>
    <p:extLst>
      <p:ext uri="{BB962C8B-B14F-4D97-AF65-F5344CB8AC3E}">
        <p14:creationId xmlns:p14="http://schemas.microsoft.com/office/powerpoint/2010/main" val="2574256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Teal">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DE27B1D-0F20-4BA9-BD15-B2B92382E444}"/>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8B00A8E1-0A42-40AD-892D-AD4C7B5434E8}" type="datetime4">
              <a:rPr lang="en-US" smtClean="0"/>
              <a:t>September 8, 2023</a:t>
            </a:fld>
            <a:endParaRPr lang="en-US"/>
          </a:p>
        </p:txBody>
      </p:sp>
    </p:spTree>
    <p:extLst>
      <p:ext uri="{BB962C8B-B14F-4D97-AF65-F5344CB8AC3E}">
        <p14:creationId xmlns:p14="http://schemas.microsoft.com/office/powerpoint/2010/main" val="4137945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Orang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94129" y="-94129"/>
            <a:ext cx="5277317" cy="7100047"/>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A7FA6EEB-0B96-45FA-91D8-D1923F3D25C0}"/>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91554CBD-DA7E-40C6-8F02-2CE20B2B70F3}" type="datetime4">
              <a:rPr lang="en-US" smtClean="0"/>
              <a:t>September 8, 2023</a:t>
            </a:fld>
            <a:endParaRPr lang="en-US"/>
          </a:p>
        </p:txBody>
      </p:sp>
    </p:spTree>
    <p:extLst>
      <p:ext uri="{BB962C8B-B14F-4D97-AF65-F5344CB8AC3E}">
        <p14:creationId xmlns:p14="http://schemas.microsoft.com/office/powerpoint/2010/main" val="39008181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 Yellow">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EAAF6FE6-2586-42F8-8971-BDC5EC55EF2F}"/>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0AE53F9F-27FB-41CD-95B8-B1520CC1B6AE}" type="datetime4">
              <a:rPr lang="en-US" smtClean="0"/>
              <a:t>September 8, 2023</a:t>
            </a:fld>
            <a:endParaRPr lang="en-US"/>
          </a:p>
        </p:txBody>
      </p:sp>
    </p:spTree>
    <p:extLst>
      <p:ext uri="{BB962C8B-B14F-4D97-AF65-F5344CB8AC3E}">
        <p14:creationId xmlns:p14="http://schemas.microsoft.com/office/powerpoint/2010/main" val="3810697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 Pink">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121024" y="-147919"/>
            <a:ext cx="5304212" cy="7140389"/>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3589A5A5-D94A-404D-A669-1A64C32D40C9}"/>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20058C57-3F4D-48F0-88DD-D716F564CC29}" type="datetime4">
              <a:rPr lang="en-US" smtClean="0"/>
              <a:t>September 8, 2023</a:t>
            </a:fld>
            <a:endParaRPr lang="en-US"/>
          </a:p>
        </p:txBody>
      </p:sp>
    </p:spTree>
    <p:extLst>
      <p:ext uri="{BB962C8B-B14F-4D97-AF65-F5344CB8AC3E}">
        <p14:creationId xmlns:p14="http://schemas.microsoft.com/office/powerpoint/2010/main" val="17655219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ue">
    <p:spTree>
      <p:nvGrpSpPr>
        <p:cNvPr id="1" name=""/>
        <p:cNvGrpSpPr/>
        <p:nvPr/>
      </p:nvGrpSpPr>
      <p:grpSpPr>
        <a:xfrm>
          <a:off x="0" y="0"/>
          <a:ext cx="0" cy="0"/>
          <a:chOff x="0" y="0"/>
          <a:chExt cx="0" cy="0"/>
        </a:xfrm>
      </p:grpSpPr>
      <p:sp>
        <p:nvSpPr>
          <p:cNvPr id="8" name="Right Triangle 9">
            <a:extLst>
              <a:ext uri="{FF2B5EF4-FFF2-40B4-BE49-F238E27FC236}">
                <a16:creationId xmlns:a16="http://schemas.microsoft.com/office/drawing/2014/main" id="{3A2B8FCD-D57E-49F5-AAFB-F203512F5B39}"/>
              </a:ext>
            </a:extLst>
          </p:cNvPr>
          <p:cNvSpPr/>
          <p:nvPr/>
        </p:nvSpPr>
        <p:spPr>
          <a:xfrm>
            <a:off x="0" y="0"/>
            <a:ext cx="5183188" cy="6899816"/>
          </a:xfrm>
          <a:custGeom>
            <a:avLst/>
            <a:gdLst>
              <a:gd name="connsiteX0" fmla="*/ 0 w 5663821"/>
              <a:gd name="connsiteY0" fmla="*/ 6858000 h 6858000"/>
              <a:gd name="connsiteX1" fmla="*/ 0 w 5663821"/>
              <a:gd name="connsiteY1" fmla="*/ 0 h 6858000"/>
              <a:gd name="connsiteX2" fmla="*/ 5663821 w 5663821"/>
              <a:gd name="connsiteY2" fmla="*/ 6858000 h 6858000"/>
              <a:gd name="connsiteX3" fmla="*/ 0 w 5663821"/>
              <a:gd name="connsiteY3" fmla="*/ 6858000 h 6858000"/>
              <a:gd name="connsiteX0" fmla="*/ 0 w 5663821"/>
              <a:gd name="connsiteY0" fmla="*/ 6858000 h 6858000"/>
              <a:gd name="connsiteX1" fmla="*/ 0 w 5663821"/>
              <a:gd name="connsiteY1" fmla="*/ 0 h 6858000"/>
              <a:gd name="connsiteX2" fmla="*/ 222913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2502089 w 5663821"/>
              <a:gd name="connsiteY2" fmla="*/ 231733 h 6858000"/>
              <a:gd name="connsiteX3" fmla="*/ 5663821 w 5663821"/>
              <a:gd name="connsiteY3" fmla="*/ 6858000 h 6858000"/>
              <a:gd name="connsiteX4" fmla="*/ 0 w 5663821"/>
              <a:gd name="connsiteY4" fmla="*/ 6858000 h 6858000"/>
              <a:gd name="connsiteX0" fmla="*/ 0 w 5663821"/>
              <a:gd name="connsiteY0" fmla="*/ 6858000 h 6858000"/>
              <a:gd name="connsiteX1" fmla="*/ 0 w 5663821"/>
              <a:gd name="connsiteY1" fmla="*/ 0 h 6858000"/>
              <a:gd name="connsiteX2" fmla="*/ 4235355 w 5663821"/>
              <a:gd name="connsiteY2" fmla="*/ 27017 h 6858000"/>
              <a:gd name="connsiteX3" fmla="*/ 5663821 w 5663821"/>
              <a:gd name="connsiteY3" fmla="*/ 6858000 h 6858000"/>
              <a:gd name="connsiteX4" fmla="*/ 0 w 5663821"/>
              <a:gd name="connsiteY4" fmla="*/ 6858000 h 6858000"/>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6885295"/>
              <a:gd name="connsiteX1" fmla="*/ 0 w 6318913"/>
              <a:gd name="connsiteY1" fmla="*/ 0 h 6885295"/>
              <a:gd name="connsiteX2" fmla="*/ 4235355 w 6318913"/>
              <a:gd name="connsiteY2" fmla="*/ 27017 h 6885295"/>
              <a:gd name="connsiteX3" fmla="*/ 6318913 w 6318913"/>
              <a:gd name="connsiteY3" fmla="*/ 6885295 h 6885295"/>
              <a:gd name="connsiteX4" fmla="*/ 0 w 6318913"/>
              <a:gd name="connsiteY4" fmla="*/ 6858000 h 6885295"/>
              <a:gd name="connsiteX0" fmla="*/ 0 w 6318913"/>
              <a:gd name="connsiteY0" fmla="*/ 6858000 h 7167442"/>
              <a:gd name="connsiteX1" fmla="*/ 0 w 6318913"/>
              <a:gd name="connsiteY1" fmla="*/ 0 h 7167442"/>
              <a:gd name="connsiteX2" fmla="*/ 4235355 w 6318913"/>
              <a:gd name="connsiteY2" fmla="*/ 27017 h 7167442"/>
              <a:gd name="connsiteX3" fmla="*/ 6318913 w 6318913"/>
              <a:gd name="connsiteY3" fmla="*/ 6885295 h 7167442"/>
              <a:gd name="connsiteX4" fmla="*/ 0 w 6318913"/>
              <a:gd name="connsiteY4" fmla="*/ 6858000 h 7167442"/>
              <a:gd name="connsiteX0" fmla="*/ 0 w 6318927"/>
              <a:gd name="connsiteY0" fmla="*/ 6858000 h 6885889"/>
              <a:gd name="connsiteX1" fmla="*/ 0 w 6318927"/>
              <a:gd name="connsiteY1" fmla="*/ 0 h 6885889"/>
              <a:gd name="connsiteX2" fmla="*/ 4235355 w 6318927"/>
              <a:gd name="connsiteY2" fmla="*/ 27017 h 6885889"/>
              <a:gd name="connsiteX3" fmla="*/ 6318913 w 6318927"/>
              <a:gd name="connsiteY3" fmla="*/ 6885295 h 6885889"/>
              <a:gd name="connsiteX4" fmla="*/ 0 w 6318927"/>
              <a:gd name="connsiteY4" fmla="*/ 6858000 h 6885889"/>
              <a:gd name="connsiteX0" fmla="*/ 0 w 6318927"/>
              <a:gd name="connsiteY0" fmla="*/ 6871927 h 6899816"/>
              <a:gd name="connsiteX1" fmla="*/ 0 w 6318927"/>
              <a:gd name="connsiteY1" fmla="*/ 13927 h 6899816"/>
              <a:gd name="connsiteX2" fmla="*/ 4235356 w 6318927"/>
              <a:gd name="connsiteY2" fmla="*/ 0 h 6899816"/>
              <a:gd name="connsiteX3" fmla="*/ 6318913 w 6318927"/>
              <a:gd name="connsiteY3" fmla="*/ 6899222 h 6899816"/>
              <a:gd name="connsiteX4" fmla="*/ 0 w 6318927"/>
              <a:gd name="connsiteY4" fmla="*/ 6871927 h 6899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8927" h="6899816">
                <a:moveTo>
                  <a:pt x="0" y="6871927"/>
                </a:moveTo>
                <a:lnTo>
                  <a:pt x="0" y="13927"/>
                </a:lnTo>
                <a:lnTo>
                  <a:pt x="4235356" y="0"/>
                </a:lnTo>
                <a:lnTo>
                  <a:pt x="6318913" y="6899222"/>
                </a:lnTo>
                <a:cubicBezTo>
                  <a:pt x="6328012" y="6903771"/>
                  <a:pt x="2106304" y="6881025"/>
                  <a:pt x="0" y="68719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577C04-4A50-4C4B-AA95-192C4B0CEC46}"/>
              </a:ext>
            </a:extLst>
          </p:cNvPr>
          <p:cNvSpPr>
            <a:spLocks noGrp="1"/>
          </p:cNvSpPr>
          <p:nvPr>
            <p:ph type="title"/>
          </p:nvPr>
        </p:nvSpPr>
        <p:spPr>
          <a:xfrm>
            <a:off x="836613" y="1310185"/>
            <a:ext cx="2820988" cy="1633632"/>
          </a:xfrm>
        </p:spPr>
        <p:txBody>
          <a:bodyPr anchor="b"/>
          <a:lstStyle>
            <a:lvl1pP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009A6BC5-E925-458F-85C4-60399C807B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10D9D04-90B1-4518-A02F-17DFC3D9DDEE}"/>
              </a:ext>
            </a:extLst>
          </p:cNvPr>
          <p:cNvSpPr>
            <a:spLocks noGrp="1"/>
          </p:cNvSpPr>
          <p:nvPr>
            <p:ph type="body" sz="half" idx="2"/>
          </p:nvPr>
        </p:nvSpPr>
        <p:spPr>
          <a:xfrm>
            <a:off x="839788" y="3039508"/>
            <a:ext cx="3322779" cy="3098492"/>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5A4F177E-AF31-43FE-8624-264903E1A242}"/>
              </a:ext>
            </a:extLst>
          </p:cNvPr>
          <p:cNvSpPr>
            <a:spLocks noGrp="1"/>
          </p:cNvSpPr>
          <p:nvPr>
            <p:ph type="ftr" sz="quarter" idx="11"/>
          </p:nvPr>
        </p:nvSpPr>
        <p:spPr>
          <a:xfrm>
            <a:off x="6196088" y="6329382"/>
            <a:ext cx="4114800" cy="365125"/>
          </a:xfrm>
        </p:spPr>
        <p:txBody>
          <a:bodyPr/>
          <a:lstStyle/>
          <a:p>
            <a:r>
              <a:rPr lang="en-US"/>
              <a:t>SWAN Library Services</a:t>
            </a:r>
          </a:p>
        </p:txBody>
      </p:sp>
      <p:sp>
        <p:nvSpPr>
          <p:cNvPr id="7" name="Slide Number Placeholder 6">
            <a:extLst>
              <a:ext uri="{FF2B5EF4-FFF2-40B4-BE49-F238E27FC236}">
                <a16:creationId xmlns:a16="http://schemas.microsoft.com/office/drawing/2014/main" id="{A04DA81C-9F81-4F4C-8D4F-EC49162106D6}"/>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9" name="Date Placeholder 3">
            <a:extLst>
              <a:ext uri="{FF2B5EF4-FFF2-40B4-BE49-F238E27FC236}">
                <a16:creationId xmlns:a16="http://schemas.microsoft.com/office/drawing/2014/main" id="{1DDE87F0-FDA3-4FB0-ADC9-CD108984D8BE}"/>
              </a:ext>
            </a:extLst>
          </p:cNvPr>
          <p:cNvSpPr>
            <a:spLocks noGrp="1"/>
          </p:cNvSpPr>
          <p:nvPr>
            <p:ph type="dt" sz="half" idx="13"/>
          </p:nvPr>
        </p:nvSpPr>
        <p:spPr>
          <a:xfrm>
            <a:off x="838200" y="6329380"/>
            <a:ext cx="2743200" cy="365125"/>
          </a:xfrm>
          <a:prstGeom prst="rect">
            <a:avLst/>
          </a:prstGeom>
        </p:spPr>
        <p:txBody>
          <a:bodyPr vert="horz" lIns="91440" tIns="45720" rIns="91440" bIns="45720" rtlCol="0" anchor="ctr"/>
          <a:lstStyle>
            <a:lvl1pPr algn="l">
              <a:defRPr sz="1200">
                <a:solidFill>
                  <a:schemeClr val="bg1"/>
                </a:solidFill>
              </a:defRPr>
            </a:lvl1pPr>
          </a:lstStyle>
          <a:p>
            <a:fld id="{AC9A6078-8DFC-4B18-8A7E-32B506F12B8C}" type="datetime4">
              <a:rPr lang="en-US" smtClean="0"/>
              <a:t>September 8, 2023</a:t>
            </a:fld>
            <a:endParaRPr lang="en-US"/>
          </a:p>
        </p:txBody>
      </p:sp>
    </p:spTree>
    <p:extLst>
      <p:ext uri="{BB962C8B-B14F-4D97-AF65-F5344CB8AC3E}">
        <p14:creationId xmlns:p14="http://schemas.microsoft.com/office/powerpoint/2010/main" val="218369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F631F2D5-72B0-436C-85CB-AE3347719921}"/>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EE7B571-5521-4B40-BCCB-691A46A883E4}" type="datetime4">
              <a:rPr lang="en-US" smtClean="0"/>
              <a:t>September 8, 2023</a:t>
            </a:fld>
            <a:endParaRPr lang="en-US"/>
          </a:p>
        </p:txBody>
      </p:sp>
      <p:sp>
        <p:nvSpPr>
          <p:cNvPr id="6" name="Picture Placeholder 5">
            <a:extLst>
              <a:ext uri="{FF2B5EF4-FFF2-40B4-BE49-F238E27FC236}">
                <a16:creationId xmlns:a16="http://schemas.microsoft.com/office/drawing/2014/main" id="{8CF7C9BB-AC72-41F2-97E8-EE10FC7999D3}"/>
              </a:ext>
            </a:extLst>
          </p:cNvPr>
          <p:cNvSpPr>
            <a:spLocks noGrp="1"/>
          </p:cNvSpPr>
          <p:nvPr>
            <p:ph type="pic" sz="quarter" idx="13"/>
          </p:nvPr>
        </p:nvSpPr>
        <p:spPr>
          <a:xfrm>
            <a:off x="838201" y="500063"/>
            <a:ext cx="10514012" cy="5469416"/>
          </a:xfrm>
        </p:spPr>
        <p:txBody>
          <a:bodyPr/>
          <a:lstStyle/>
          <a:p>
            <a:endParaRPr lang="en-US"/>
          </a:p>
        </p:txBody>
      </p:sp>
      <p:sp>
        <p:nvSpPr>
          <p:cNvPr id="3" name="Footer Placeholder 2">
            <a:extLst>
              <a:ext uri="{FF2B5EF4-FFF2-40B4-BE49-F238E27FC236}">
                <a16:creationId xmlns:a16="http://schemas.microsoft.com/office/drawing/2014/main" id="{A14CD0FC-9FE5-45EC-AE9A-0BE0C56491A4}"/>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BD5F80AA-12AE-42BC-87FB-85DA288C9B04}"/>
              </a:ext>
            </a:extLst>
          </p:cNvPr>
          <p:cNvSpPr>
            <a:spLocks noGrp="1"/>
          </p:cNvSpPr>
          <p:nvPr>
            <p:ph type="sldNum" sz="quarter" idx="12"/>
          </p:nvPr>
        </p:nvSpPr>
        <p:spPr/>
        <p:txBody>
          <a:bodyPr/>
          <a:lstStyle/>
          <a:p>
            <a:fld id="{1FAA610F-65FB-4D76-A9F7-0135426F9A2E}" type="slidenum">
              <a:rPr lang="en-US" smtClean="0"/>
              <a:t>‹#›</a:t>
            </a:fld>
            <a:endParaRPr lang="en-US"/>
          </a:p>
        </p:txBody>
      </p:sp>
    </p:spTree>
    <p:extLst>
      <p:ext uri="{BB962C8B-B14F-4D97-AF65-F5344CB8AC3E}">
        <p14:creationId xmlns:p14="http://schemas.microsoft.com/office/powerpoint/2010/main" val="36745194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Text Placeholder 2"/>
          <p:cNvSpPr>
            <a:spLocks noGrp="1"/>
          </p:cNvSpPr>
          <p:nvPr>
            <p:ph idx="1"/>
          </p:nvPr>
        </p:nvSpPr>
        <p:spPr>
          <a:xfrm>
            <a:off x="609600" y="2133601"/>
            <a:ext cx="10972800" cy="3992563"/>
          </a:xfrm>
          <a:prstGeom prst="rect">
            <a:avLst/>
          </a:prstGeom>
        </p:spPr>
        <p:txBody>
          <a:bodyPr vert="horz" lIns="91440" tIns="45720" rIns="91440" bIns="45720" rtlCol="0">
            <a:normAutofit/>
          </a:bodyPr>
          <a:lstStyle>
            <a:lvl1pPr marL="342900" indent="-342900">
              <a:spcBef>
                <a:spcPts val="0"/>
              </a:spcBef>
              <a:spcAft>
                <a:spcPts val="1700"/>
              </a:spcAft>
              <a:buClr>
                <a:schemeClr val="accent1"/>
              </a:buClr>
              <a:buFont typeface="Arial" panose="020B0604020202020204" pitchFamily="34" charset="0"/>
              <a:buChar char="•"/>
              <a:defRPr sz="2800">
                <a:latin typeface="Trebuchet MS" panose="020B0603020202020204" pitchFamily="34" charset="0"/>
              </a:defRPr>
            </a:lvl1pPr>
            <a:lvl2pPr marL="911225" indent="-342900">
              <a:spcBef>
                <a:spcPts val="0"/>
              </a:spcBef>
              <a:spcAft>
                <a:spcPts val="1700"/>
              </a:spcAft>
              <a:buFont typeface="Courier New" charset="0"/>
              <a:buChar char="o"/>
              <a:defRPr sz="2400">
                <a:latin typeface="Trebuchet MS" panose="020B0603020202020204" pitchFamily="34" charset="0"/>
              </a:defRPr>
            </a:lvl2pPr>
            <a:lvl3pPr marL="1257300" indent="-342900">
              <a:spcBef>
                <a:spcPts val="0"/>
              </a:spcBef>
              <a:spcAft>
                <a:spcPts val="1700"/>
              </a:spcAft>
              <a:buFont typeface="Wingdings" charset="2"/>
              <a:buChar char="§"/>
              <a:defRPr sz="2400">
                <a:latin typeface="Trebuchet MS" panose="020B0603020202020204" pitchFamily="34" charset="0"/>
              </a:defRPr>
            </a:lvl3pPr>
            <a:lvl4pPr marL="1371600" indent="0">
              <a:spcBef>
                <a:spcPts val="0"/>
              </a:spcBef>
              <a:spcAft>
                <a:spcPts val="1700"/>
              </a:spcAft>
              <a:buNone/>
              <a:defRPr sz="2400">
                <a:latin typeface="Trebuchet MS" panose="020B0603020202020204" pitchFamily="34" charset="0"/>
              </a:defRPr>
            </a:lvl4pPr>
            <a:lvl5pPr marL="1828800" indent="0">
              <a:spcBef>
                <a:spcPts val="0"/>
              </a:spcBef>
              <a:spcAft>
                <a:spcPts val="1700"/>
              </a:spcAft>
              <a:buNone/>
              <a:defRPr sz="2400">
                <a:latin typeface="Trebuchet MS" panose="020B06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6930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5" y="0"/>
            <a:ext cx="4481015" cy="6858000"/>
          </a:xfrm>
          <a:prstGeom prst="r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979085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P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40078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5E85-9FCB-4CD8-A587-B5DBC47D028B}"/>
              </a:ext>
            </a:extLst>
          </p:cNvPr>
          <p:cNvSpPr>
            <a:spLocks noGrp="1"/>
          </p:cNvSpPr>
          <p:nvPr>
            <p:ph type="ctrTitle"/>
          </p:nvPr>
        </p:nvSpPr>
        <p:spPr>
          <a:xfrm>
            <a:off x="968991" y="2150492"/>
            <a:ext cx="7406184" cy="2387600"/>
          </a:xfrm>
        </p:spPr>
        <p:txBody>
          <a:bodyPr anchor="b"/>
          <a:lstStyle>
            <a:lvl1pPr algn="l">
              <a:defRPr sz="6000"/>
            </a:lvl1pPr>
          </a:lstStyle>
          <a:p>
            <a:endParaRPr lang="en-US"/>
          </a:p>
        </p:txBody>
      </p:sp>
      <p:sp>
        <p:nvSpPr>
          <p:cNvPr id="3" name="Subtitle 2">
            <a:extLst>
              <a:ext uri="{FF2B5EF4-FFF2-40B4-BE49-F238E27FC236}">
                <a16:creationId xmlns:a16="http://schemas.microsoft.com/office/drawing/2014/main" id="{587BEA46-D9AF-4EB0-A234-8DE326DB2426}"/>
              </a:ext>
            </a:extLst>
          </p:cNvPr>
          <p:cNvSpPr>
            <a:spLocks noGrp="1"/>
          </p:cNvSpPr>
          <p:nvPr>
            <p:ph type="subTitle" idx="1"/>
          </p:nvPr>
        </p:nvSpPr>
        <p:spPr>
          <a:xfrm>
            <a:off x="968991" y="4707508"/>
            <a:ext cx="7406184"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10" name="Right Triangle 9">
            <a:extLst>
              <a:ext uri="{FF2B5EF4-FFF2-40B4-BE49-F238E27FC236}">
                <a16:creationId xmlns:a16="http://schemas.microsoft.com/office/drawing/2014/main" id="{30317738-FF21-47C7-BA4C-E2EC43F9B334}"/>
              </a:ext>
            </a:extLst>
          </p:cNvPr>
          <p:cNvSpPr/>
          <p:nvPr/>
        </p:nvSpPr>
        <p:spPr>
          <a:xfrm flipH="1" flipV="1">
            <a:off x="7710984" y="0"/>
            <a:ext cx="4481015" cy="6858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FB7322D7-2E8F-4B8C-9745-7236C0768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6136" y="740281"/>
            <a:ext cx="1751315" cy="1830962"/>
          </a:xfrm>
          <a:prstGeom prst="rect">
            <a:avLst/>
          </a:prstGeom>
        </p:spPr>
      </p:pic>
    </p:spTree>
    <p:extLst>
      <p:ext uri="{BB962C8B-B14F-4D97-AF65-F5344CB8AC3E}">
        <p14:creationId xmlns:p14="http://schemas.microsoft.com/office/powerpoint/2010/main" val="1774300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2DC7B-633D-48CE-8692-749FA60A8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A7D194A-9AC6-43D0-B5EC-2ACD23E3FBD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F188383E-4531-4F02-9CF7-FDD0AE6F4825}"/>
              </a:ext>
            </a:extLst>
          </p:cNvPr>
          <p:cNvSpPr>
            <a:spLocks noGrp="1"/>
          </p:cNvSpPr>
          <p:nvPr>
            <p:ph type="sldNum" sz="quarter" idx="12"/>
          </p:nvPr>
        </p:nvSpPr>
        <p:spPr/>
        <p:txBody>
          <a:bodyPr/>
          <a:lstStyle/>
          <a:p>
            <a:fld id="{1FAA610F-65FB-4D76-A9F7-0135426F9A2E}" type="slidenum">
              <a:rPr lang="en-US" smtClean="0"/>
              <a:t>‹#›</a:t>
            </a:fld>
            <a:endParaRPr lang="en-US"/>
          </a:p>
        </p:txBody>
      </p:sp>
      <p:sp>
        <p:nvSpPr>
          <p:cNvPr id="4" name="Title 3">
            <a:extLst>
              <a:ext uri="{FF2B5EF4-FFF2-40B4-BE49-F238E27FC236}">
                <a16:creationId xmlns:a16="http://schemas.microsoft.com/office/drawing/2014/main" id="{29A81105-84AC-494D-95F4-BC910DBF6FD7}"/>
              </a:ext>
            </a:extLst>
          </p:cNvPr>
          <p:cNvSpPr>
            <a:spLocks noGrp="1"/>
          </p:cNvSpPr>
          <p:nvPr>
            <p:ph type="title"/>
          </p:nvPr>
        </p:nvSpPr>
        <p:spPr/>
        <p:txBody>
          <a:bodyPr/>
          <a:lstStyle/>
          <a:p>
            <a:r>
              <a:rPr lang="en-US"/>
              <a:t>Click to edit Master title style</a:t>
            </a:r>
          </a:p>
        </p:txBody>
      </p:sp>
      <p:sp>
        <p:nvSpPr>
          <p:cNvPr id="8" name="Date Placeholder 3">
            <a:extLst>
              <a:ext uri="{FF2B5EF4-FFF2-40B4-BE49-F238E27FC236}">
                <a16:creationId xmlns:a16="http://schemas.microsoft.com/office/drawing/2014/main" id="{B73FDD12-27FA-4A61-8C72-3334D4E70AC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A99684E3-A0FF-49CA-B05E-EC4BBEDCAE69}" type="datetime4">
              <a:rPr lang="en-US" smtClean="0"/>
              <a:t>September 8, 2023</a:t>
            </a:fld>
            <a:endParaRPr lang="en-US"/>
          </a:p>
        </p:txBody>
      </p:sp>
    </p:spTree>
    <p:extLst>
      <p:ext uri="{BB962C8B-B14F-4D97-AF65-F5344CB8AC3E}">
        <p14:creationId xmlns:p14="http://schemas.microsoft.com/office/powerpoint/2010/main" val="13013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userDrawn="1"/>
        </p:nvSpPr>
        <p:spPr>
          <a:xfrm>
            <a:off x="0" y="1709739"/>
            <a:ext cx="11360150" cy="27850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0AE72D5E-E03C-4FC7-8731-E2196ED23E4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13396ADE-9909-4D89-85AF-2BEE99A3BE82}" type="datetime4">
              <a:rPr lang="en-US" smtClean="0"/>
              <a:t>September 8, 2023</a:t>
            </a:fld>
            <a:endParaRPr lang="en-US"/>
          </a:p>
        </p:txBody>
      </p:sp>
      <p:sp>
        <p:nvSpPr>
          <p:cNvPr id="8" name="Slide Number Placeholder 5">
            <a:extLst>
              <a:ext uri="{FF2B5EF4-FFF2-40B4-BE49-F238E27FC236}">
                <a16:creationId xmlns:a16="http://schemas.microsoft.com/office/drawing/2014/main" id="{2D7D384A-F7E8-4567-BA95-00691C9ED748}"/>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2732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bg2"/>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659C5715-F3E7-4D38-8EB4-FB5A7CD49520}"/>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38D10E8-F5EF-4030-9DD4-58F7E5E696F1}" type="datetime4">
              <a:rPr lang="en-US" smtClean="0"/>
              <a:t>September 8, 2023</a:t>
            </a:fld>
            <a:endParaRPr lang="en-US"/>
          </a:p>
        </p:txBody>
      </p:sp>
      <p:sp>
        <p:nvSpPr>
          <p:cNvPr id="8" name="Slide Number Placeholder 5">
            <a:extLst>
              <a:ext uri="{FF2B5EF4-FFF2-40B4-BE49-F238E27FC236}">
                <a16:creationId xmlns:a16="http://schemas.microsoft.com/office/drawing/2014/main" id="{313F4682-70F7-47FD-9D78-36447294D65E}"/>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103097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1_Section Header-Tea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FD00A4-A0AB-4044-9167-74A9737CA2BC}"/>
              </a:ext>
            </a:extLst>
          </p:cNvPr>
          <p:cNvSpPr/>
          <p:nvPr/>
        </p:nvSpPr>
        <p:spPr>
          <a:xfrm>
            <a:off x="0" y="1709739"/>
            <a:ext cx="11360150" cy="2785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2" name="Title 1">
            <a:extLst>
              <a:ext uri="{FF2B5EF4-FFF2-40B4-BE49-F238E27FC236}">
                <a16:creationId xmlns:a16="http://schemas.microsoft.com/office/drawing/2014/main" id="{9DFD280C-DDF5-4D3E-81C7-4A036BF38FDE}"/>
              </a:ext>
            </a:extLst>
          </p:cNvPr>
          <p:cNvSpPr>
            <a:spLocks noGrp="1"/>
          </p:cNvSpPr>
          <p:nvPr>
            <p:ph type="title"/>
          </p:nvPr>
        </p:nvSpPr>
        <p:spPr>
          <a:xfrm>
            <a:off x="831850" y="1709739"/>
            <a:ext cx="10515600" cy="2362006"/>
          </a:xfrm>
        </p:spPr>
        <p:txBody>
          <a:bodyPr anchor="b"/>
          <a:lstStyle>
            <a:lvl1pPr>
              <a:defRPr lang="en-US" dirty="0">
                <a:solidFill>
                  <a:schemeClr val="tx1"/>
                </a:solidFill>
              </a:defRPr>
            </a:lvl1pPr>
          </a:lstStyle>
          <a:p>
            <a:endParaRPr lang="en-US"/>
          </a:p>
        </p:txBody>
      </p:sp>
      <p:sp>
        <p:nvSpPr>
          <p:cNvPr id="3" name="Text Placeholder 2">
            <a:extLst>
              <a:ext uri="{FF2B5EF4-FFF2-40B4-BE49-F238E27FC236}">
                <a16:creationId xmlns:a16="http://schemas.microsoft.com/office/drawing/2014/main" id="{424A3DD7-7945-497B-A62C-583B78AF01D4}"/>
              </a:ext>
            </a:extLst>
          </p:cNvPr>
          <p:cNvSpPr>
            <a:spLocks noGrp="1"/>
          </p:cNvSpPr>
          <p:nvPr>
            <p:ph type="body" idx="1"/>
          </p:nvPr>
        </p:nvSpPr>
        <p:spPr>
          <a:xfrm>
            <a:off x="831850" y="4599296"/>
            <a:ext cx="10515600" cy="1422114"/>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a:p>
        </p:txBody>
      </p:sp>
      <p:sp>
        <p:nvSpPr>
          <p:cNvPr id="5" name="Footer Placeholder 4">
            <a:extLst>
              <a:ext uri="{FF2B5EF4-FFF2-40B4-BE49-F238E27FC236}">
                <a16:creationId xmlns:a16="http://schemas.microsoft.com/office/drawing/2014/main" id="{B4A21A10-E1FA-4A6B-AC65-A28DA3C385CE}"/>
              </a:ext>
            </a:extLst>
          </p:cNvPr>
          <p:cNvSpPr>
            <a:spLocks noGrp="1"/>
          </p:cNvSpPr>
          <p:nvPr>
            <p:ph type="ftr" sz="quarter" idx="11"/>
          </p:nvPr>
        </p:nvSpPr>
        <p:spPr/>
        <p:txBody>
          <a:bodyPr/>
          <a:lstStyle>
            <a:lvl1pPr>
              <a:defRPr>
                <a:solidFill>
                  <a:schemeClr val="tx1"/>
                </a:solidFill>
              </a:defRPr>
            </a:lvl1pPr>
          </a:lstStyle>
          <a:p>
            <a:r>
              <a:rPr lang="en-US"/>
              <a:t>SWAN Library Services</a:t>
            </a:r>
          </a:p>
        </p:txBody>
      </p:sp>
      <p:sp>
        <p:nvSpPr>
          <p:cNvPr id="6" name="Date Placeholder 3">
            <a:extLst>
              <a:ext uri="{FF2B5EF4-FFF2-40B4-BE49-F238E27FC236}">
                <a16:creationId xmlns:a16="http://schemas.microsoft.com/office/drawing/2014/main" id="{D9FFE8B7-AC69-42B9-9B36-E352CE095E6B}"/>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2ADB9304-2271-43F1-84BE-A04666C2680B}" type="datetime4">
              <a:rPr lang="en-US" smtClean="0"/>
              <a:t>September 8, 2023</a:t>
            </a:fld>
            <a:endParaRPr lang="en-US"/>
          </a:p>
        </p:txBody>
      </p:sp>
      <p:sp>
        <p:nvSpPr>
          <p:cNvPr id="8" name="Slide Number Placeholder 5">
            <a:extLst>
              <a:ext uri="{FF2B5EF4-FFF2-40B4-BE49-F238E27FC236}">
                <a16:creationId xmlns:a16="http://schemas.microsoft.com/office/drawing/2014/main" id="{471ABEB1-A9F1-4315-B8B7-365CA9544076}"/>
              </a:ext>
            </a:extLst>
          </p:cNvPr>
          <p:cNvSpPr>
            <a:spLocks noGrp="1"/>
          </p:cNvSpPr>
          <p:nvPr>
            <p:ph type="sldNum" sz="quarter" idx="12"/>
          </p:nvPr>
        </p:nvSpPr>
        <p:spPr>
          <a:xfrm>
            <a:off x="11546006" y="6329381"/>
            <a:ext cx="532263" cy="365125"/>
          </a:xfrm>
        </p:spPr>
        <p:txBody>
          <a:bodyPr/>
          <a:lstStyle>
            <a:lvl1pPr>
              <a:defRPr>
                <a:solidFill>
                  <a:schemeClr val="tx1"/>
                </a:solidFill>
              </a:defRPr>
            </a:lvl1pPr>
          </a:lstStyle>
          <a:p>
            <a:fld id="{1FAA610F-65FB-4D76-A9F7-0135426F9A2E}" type="slidenum">
              <a:rPr lang="en-US" smtClean="0"/>
              <a:pPr/>
              <a:t>‹#›</a:t>
            </a:fld>
            <a:endParaRPr lang="en-US"/>
          </a:p>
        </p:txBody>
      </p:sp>
    </p:spTree>
    <p:extLst>
      <p:ext uri="{BB962C8B-B14F-4D97-AF65-F5344CB8AC3E}">
        <p14:creationId xmlns:p14="http://schemas.microsoft.com/office/powerpoint/2010/main" val="2941043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4F449A-758A-4296-A93B-B1F55F7005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5C32-29DA-4B8E-9CB7-D898F32ACC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D433256-9D2E-4147-B784-5AB6832EFAF5}"/>
              </a:ext>
            </a:extLst>
          </p:cNvPr>
          <p:cNvSpPr>
            <a:spLocks noGrp="1"/>
          </p:cNvSpPr>
          <p:nvPr>
            <p:ph type="ftr" sz="quarter" idx="3"/>
          </p:nvPr>
        </p:nvSpPr>
        <p:spPr>
          <a:xfrm>
            <a:off x="3657600" y="6329382"/>
            <a:ext cx="4114800" cy="365125"/>
          </a:xfrm>
          <a:prstGeom prst="rect">
            <a:avLst/>
          </a:prstGeom>
        </p:spPr>
        <p:txBody>
          <a:bodyPr vert="horz" lIns="91440" tIns="45720" rIns="91440" bIns="45720" rtlCol="0" anchor="ctr"/>
          <a:lstStyle>
            <a:lvl1pPr algn="ctr">
              <a:defRPr sz="1200">
                <a:solidFill>
                  <a:schemeClr val="tx1"/>
                </a:solidFill>
              </a:defRPr>
            </a:lvl1pPr>
          </a:lstStyle>
          <a:p>
            <a:r>
              <a:rPr lang="en-US"/>
              <a:t>SWAN Library Services</a:t>
            </a:r>
          </a:p>
        </p:txBody>
      </p:sp>
      <p:sp>
        <p:nvSpPr>
          <p:cNvPr id="12" name="Right Triangle 11">
            <a:extLst>
              <a:ext uri="{FF2B5EF4-FFF2-40B4-BE49-F238E27FC236}">
                <a16:creationId xmlns:a16="http://schemas.microsoft.com/office/drawing/2014/main" id="{40BA4F24-E363-4102-AE6A-B8348B2CA01E}"/>
              </a:ext>
            </a:extLst>
          </p:cNvPr>
          <p:cNvSpPr/>
          <p:nvPr/>
        </p:nvSpPr>
        <p:spPr>
          <a:xfrm rot="5400000" flipH="1" flipV="1">
            <a:off x="10606588" y="5272587"/>
            <a:ext cx="1842448" cy="1328380"/>
          </a:xfrm>
          <a:prstGeom prst="rtTriangl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45004CB-3916-4B2C-93CE-D019A4B57E7C}"/>
              </a:ext>
            </a:extLst>
          </p:cNvPr>
          <p:cNvSpPr>
            <a:spLocks noGrp="1"/>
          </p:cNvSpPr>
          <p:nvPr>
            <p:ph type="sldNum" sz="quarter" idx="4"/>
          </p:nvPr>
        </p:nvSpPr>
        <p:spPr>
          <a:xfrm>
            <a:off x="11546006" y="6329381"/>
            <a:ext cx="532263" cy="365125"/>
          </a:xfrm>
          <a:prstGeom prst="rect">
            <a:avLst/>
          </a:prstGeom>
        </p:spPr>
        <p:txBody>
          <a:bodyPr vert="horz" lIns="91440" tIns="45720" rIns="91440" bIns="45720" rtlCol="0" anchor="ctr"/>
          <a:lstStyle>
            <a:lvl1pPr algn="ctr">
              <a:defRPr sz="1400" b="1">
                <a:solidFill>
                  <a:schemeClr val="bg1"/>
                </a:solidFill>
              </a:defRPr>
            </a:lvl1pPr>
          </a:lstStyle>
          <a:p>
            <a:fld id="{1FAA610F-65FB-4D76-A9F7-0135426F9A2E}" type="slidenum">
              <a:rPr lang="en-US" smtClean="0"/>
              <a:pPr/>
              <a:t>‹#›</a:t>
            </a:fld>
            <a:endParaRPr lang="en-US"/>
          </a:p>
        </p:txBody>
      </p:sp>
      <p:sp>
        <p:nvSpPr>
          <p:cNvPr id="4" name="Date Placeholder 3">
            <a:extLst>
              <a:ext uri="{FF2B5EF4-FFF2-40B4-BE49-F238E27FC236}">
                <a16:creationId xmlns:a16="http://schemas.microsoft.com/office/drawing/2014/main" id="{887FE394-EB20-449A-855A-8C51B7CADC19}"/>
              </a:ext>
            </a:extLst>
          </p:cNvPr>
          <p:cNvSpPr>
            <a:spLocks noGrp="1"/>
          </p:cNvSpPr>
          <p:nvPr>
            <p:ph type="dt" sz="half" idx="2"/>
          </p:nvPr>
        </p:nvSpPr>
        <p:spPr>
          <a:xfrm>
            <a:off x="838200" y="6329380"/>
            <a:ext cx="2743200" cy="365125"/>
          </a:xfrm>
          <a:prstGeom prst="rect">
            <a:avLst/>
          </a:prstGeom>
        </p:spPr>
        <p:txBody>
          <a:bodyPr vert="horz" lIns="91440" tIns="45720" rIns="91440" bIns="45720" rtlCol="0" anchor="ctr"/>
          <a:lstStyle>
            <a:lvl1pPr algn="l">
              <a:defRPr sz="1200">
                <a:solidFill>
                  <a:schemeClr val="tx1"/>
                </a:solidFill>
              </a:defRPr>
            </a:lvl1pPr>
          </a:lstStyle>
          <a:p>
            <a:fld id="{3FA3ECAF-574B-4E90-9C13-32DCAA13B527}" type="datetime4">
              <a:rPr lang="en-US" smtClean="0"/>
              <a:t>September 8, 2023</a:t>
            </a:fld>
            <a:endParaRPr lang="en-US"/>
          </a:p>
        </p:txBody>
      </p:sp>
    </p:spTree>
    <p:extLst>
      <p:ext uri="{BB962C8B-B14F-4D97-AF65-F5344CB8AC3E}">
        <p14:creationId xmlns:p14="http://schemas.microsoft.com/office/powerpoint/2010/main" val="3990471660"/>
      </p:ext>
    </p:extLst>
  </p:cSld>
  <p:clrMap bg1="lt1" tx1="dk1" bg2="lt2" tx2="dk2" accent1="accent1" accent2="accent2" accent3="accent3" accent4="accent4" accent5="accent5" accent6="accent6" hlink="hlink" folHlink="folHlink"/>
  <p:sldLayoutIdLst>
    <p:sldLayoutId id="2147483996" r:id="rId1"/>
    <p:sldLayoutId id="2147484013" r:id="rId2"/>
    <p:sldLayoutId id="2147484014" r:id="rId3"/>
    <p:sldLayoutId id="2147484015" r:id="rId4"/>
    <p:sldLayoutId id="2147484016" r:id="rId5"/>
    <p:sldLayoutId id="2147483985" r:id="rId6"/>
    <p:sldLayoutId id="2147483986" r:id="rId7"/>
    <p:sldLayoutId id="2147484002" r:id="rId8"/>
    <p:sldLayoutId id="2147484001" r:id="rId9"/>
    <p:sldLayoutId id="2147484003" r:id="rId10"/>
    <p:sldLayoutId id="2147484004" r:id="rId11"/>
    <p:sldLayoutId id="2147483987" r:id="rId12"/>
    <p:sldLayoutId id="2147483988" r:id="rId13"/>
    <p:sldLayoutId id="2147483989" r:id="rId14"/>
    <p:sldLayoutId id="2147483990" r:id="rId15"/>
    <p:sldLayoutId id="2147483991" r:id="rId16"/>
    <p:sldLayoutId id="2147484006" r:id="rId17"/>
    <p:sldLayoutId id="2147484007" r:id="rId18"/>
    <p:sldLayoutId id="2147484008" r:id="rId19"/>
    <p:sldLayoutId id="2147484005" r:id="rId20"/>
    <p:sldLayoutId id="2147483999" r:id="rId21"/>
    <p:sldLayoutId id="2147483992" r:id="rId22"/>
    <p:sldLayoutId id="2147484009" r:id="rId23"/>
    <p:sldLayoutId id="2147484012" r:id="rId24"/>
    <p:sldLayoutId id="2147484011" r:id="rId25"/>
    <p:sldLayoutId id="2147484010" r:id="rId26"/>
    <p:sldLayoutId id="2147484017" r:id="rId27"/>
    <p:sldLayoutId id="2147484018" r:id="rId2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hyperlink" Target="https://support.swanlibraries.net/meeting/6532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hyperlink" Target="https://support.swanlibraries.net/system/files/Public/2023-04/SWAN_Clarity_Task_Force_Report.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7.xml"/><Relationship Id="rId1" Type="http://schemas.openxmlformats.org/officeDocument/2006/relationships/tags" Target="../tags/tag5.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6.xml"/><Relationship Id="rId4" Type="http://schemas.openxmlformats.org/officeDocument/2006/relationships/hyperlink" Target="https://support.swanlibraries.net/meetings-trainings/annual-conference/archi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sv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0.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50EF8-2200-4129-8424-313D11C3CF6D}"/>
              </a:ext>
            </a:extLst>
          </p:cNvPr>
          <p:cNvSpPr>
            <a:spLocks noGrp="1"/>
          </p:cNvSpPr>
          <p:nvPr>
            <p:ph type="ctrTitle"/>
          </p:nvPr>
        </p:nvSpPr>
        <p:spPr/>
        <p:txBody>
          <a:bodyPr/>
          <a:lstStyle/>
          <a:p>
            <a:r>
              <a:rPr lang="en-US"/>
              <a:t>SWAN Quarterly Meeting</a:t>
            </a:r>
          </a:p>
        </p:txBody>
      </p:sp>
      <p:sp>
        <p:nvSpPr>
          <p:cNvPr id="3" name="Subtitle 2">
            <a:extLst>
              <a:ext uri="{FF2B5EF4-FFF2-40B4-BE49-F238E27FC236}">
                <a16:creationId xmlns:a16="http://schemas.microsoft.com/office/drawing/2014/main" id="{B5ACB4E9-4212-4291-8E9F-7C29C2B607CC}"/>
              </a:ext>
            </a:extLst>
          </p:cNvPr>
          <p:cNvSpPr>
            <a:spLocks noGrp="1"/>
          </p:cNvSpPr>
          <p:nvPr>
            <p:ph type="subTitle" idx="1"/>
          </p:nvPr>
        </p:nvSpPr>
        <p:spPr>
          <a:xfrm>
            <a:off x="968991" y="4798948"/>
            <a:ext cx="7406184" cy="1655762"/>
          </a:xfrm>
        </p:spPr>
        <p:txBody>
          <a:bodyPr/>
          <a:lstStyle/>
          <a:p>
            <a:r>
              <a:rPr lang="en-US" dirty="0"/>
              <a:t>September 7, 2023</a:t>
            </a:r>
          </a:p>
        </p:txBody>
      </p:sp>
    </p:spTree>
    <p:custDataLst>
      <p:tags r:id="rId1"/>
    </p:custDataLst>
    <p:extLst>
      <p:ext uri="{BB962C8B-B14F-4D97-AF65-F5344CB8AC3E}">
        <p14:creationId xmlns:p14="http://schemas.microsoft.com/office/powerpoint/2010/main" val="56403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18E311-983F-D9A9-7EAB-56084FC66BB6}"/>
              </a:ext>
            </a:extLst>
          </p:cNvPr>
          <p:cNvSpPr>
            <a:spLocks noGrp="1"/>
          </p:cNvSpPr>
          <p:nvPr>
            <p:ph type="ftr" sz="quarter" idx="11"/>
          </p:nvPr>
        </p:nvSpPr>
        <p:spPr/>
        <p:txBody>
          <a:bodyPr/>
          <a:lstStyle/>
          <a:p>
            <a:r>
              <a:rPr lang="en-US"/>
              <a:t>SWAN Library Services</a:t>
            </a:r>
          </a:p>
        </p:txBody>
      </p:sp>
      <p:sp>
        <p:nvSpPr>
          <p:cNvPr id="3" name="Slide Number Placeholder 2">
            <a:extLst>
              <a:ext uri="{FF2B5EF4-FFF2-40B4-BE49-F238E27FC236}">
                <a16:creationId xmlns:a16="http://schemas.microsoft.com/office/drawing/2014/main" id="{7734A9E6-2A1C-57F5-E362-5EB909385A54}"/>
              </a:ext>
            </a:extLst>
          </p:cNvPr>
          <p:cNvSpPr>
            <a:spLocks noGrp="1"/>
          </p:cNvSpPr>
          <p:nvPr>
            <p:ph type="sldNum" sz="quarter" idx="12"/>
          </p:nvPr>
        </p:nvSpPr>
        <p:spPr/>
        <p:txBody>
          <a:bodyPr/>
          <a:lstStyle/>
          <a:p>
            <a:fld id="{1FAA610F-65FB-4D76-A9F7-0135426F9A2E}" type="slidenum">
              <a:rPr lang="en-US" smtClean="0"/>
              <a:t>10</a:t>
            </a:fld>
            <a:endParaRPr lang="en-US"/>
          </a:p>
        </p:txBody>
      </p:sp>
      <p:sp>
        <p:nvSpPr>
          <p:cNvPr id="4" name="Date Placeholder 3">
            <a:extLst>
              <a:ext uri="{FF2B5EF4-FFF2-40B4-BE49-F238E27FC236}">
                <a16:creationId xmlns:a16="http://schemas.microsoft.com/office/drawing/2014/main" id="{CBB79346-CEDC-DD4C-8717-68DD9EABE8F7}"/>
              </a:ext>
            </a:extLst>
          </p:cNvPr>
          <p:cNvSpPr>
            <a:spLocks noGrp="1"/>
          </p:cNvSpPr>
          <p:nvPr>
            <p:ph type="dt" sz="half" idx="2"/>
          </p:nvPr>
        </p:nvSpPr>
        <p:spPr/>
        <p:txBody>
          <a:bodyPr/>
          <a:lstStyle/>
          <a:p>
            <a:fld id="{2EE7B571-5521-4B40-BCCB-691A46A883E4}" type="datetime4">
              <a:rPr lang="en-US" smtClean="0"/>
              <a:t>September 8, 2023</a:t>
            </a:fld>
            <a:endParaRPr lang="en-US"/>
          </a:p>
        </p:txBody>
      </p:sp>
      <p:graphicFrame>
        <p:nvGraphicFramePr>
          <p:cNvPr id="5" name="Table 4">
            <a:extLst>
              <a:ext uri="{FF2B5EF4-FFF2-40B4-BE49-F238E27FC236}">
                <a16:creationId xmlns:a16="http://schemas.microsoft.com/office/drawing/2014/main" id="{581087F8-1BF3-990C-8274-096BCE192571}"/>
              </a:ext>
            </a:extLst>
          </p:cNvPr>
          <p:cNvGraphicFramePr>
            <a:graphicFrameLocks noGrp="1"/>
          </p:cNvGraphicFramePr>
          <p:nvPr>
            <p:extLst>
              <p:ext uri="{D42A27DB-BD31-4B8C-83A1-F6EECF244321}">
                <p14:modId xmlns:p14="http://schemas.microsoft.com/office/powerpoint/2010/main" val="1359220016"/>
              </p:ext>
            </p:extLst>
          </p:nvPr>
        </p:nvGraphicFramePr>
        <p:xfrm>
          <a:off x="720464" y="95961"/>
          <a:ext cx="10751071" cy="6598544"/>
        </p:xfrm>
        <a:graphic>
          <a:graphicData uri="http://schemas.openxmlformats.org/drawingml/2006/table">
            <a:tbl>
              <a:tblPr firstRow="1" bandRow="1" bandCol="1">
                <a:tableStyleId>{5C22544A-7EE6-4342-B048-85BDC9FD1C3A}</a:tableStyleId>
              </a:tblPr>
              <a:tblGrid>
                <a:gridCol w="2747792">
                  <a:extLst>
                    <a:ext uri="{9D8B030D-6E8A-4147-A177-3AD203B41FA5}">
                      <a16:colId xmlns:a16="http://schemas.microsoft.com/office/drawing/2014/main" val="3520266168"/>
                    </a:ext>
                  </a:extLst>
                </a:gridCol>
                <a:gridCol w="2667760">
                  <a:extLst>
                    <a:ext uri="{9D8B030D-6E8A-4147-A177-3AD203B41FA5}">
                      <a16:colId xmlns:a16="http://schemas.microsoft.com/office/drawing/2014/main" val="462909303"/>
                    </a:ext>
                  </a:extLst>
                </a:gridCol>
                <a:gridCol w="2707776">
                  <a:extLst>
                    <a:ext uri="{9D8B030D-6E8A-4147-A177-3AD203B41FA5}">
                      <a16:colId xmlns:a16="http://schemas.microsoft.com/office/drawing/2014/main" val="1278923670"/>
                    </a:ext>
                  </a:extLst>
                </a:gridCol>
                <a:gridCol w="2627743">
                  <a:extLst>
                    <a:ext uri="{9D8B030D-6E8A-4147-A177-3AD203B41FA5}">
                      <a16:colId xmlns:a16="http://schemas.microsoft.com/office/drawing/2014/main" val="2666622004"/>
                    </a:ext>
                  </a:extLst>
                </a:gridCol>
              </a:tblGrid>
              <a:tr h="659757">
                <a:tc gridSpan="4">
                  <a:txBody>
                    <a:bodyPr/>
                    <a:lstStyle/>
                    <a:p>
                      <a:pPr marL="0" marR="0" algn="ctr">
                        <a:lnSpc>
                          <a:spcPct val="115000"/>
                        </a:lnSpc>
                        <a:spcBef>
                          <a:spcPts val="0"/>
                        </a:spcBef>
                        <a:spcAft>
                          <a:spcPts val="1000"/>
                        </a:spcAft>
                      </a:pPr>
                      <a:r>
                        <a:rPr lang="en-US" sz="2400" dirty="0">
                          <a:effectLst/>
                        </a:rPr>
                        <a:t>Assessment of Our Current &amp; Future Environment 2012</a:t>
                      </a:r>
                    </a:p>
                  </a:txBody>
                  <a:tcPr marL="58335" marR="58335" marT="0"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58842345"/>
                  </a:ext>
                </a:extLst>
              </a:tr>
              <a:tr h="309956">
                <a:tc>
                  <a:txBody>
                    <a:bodyPr/>
                    <a:lstStyle/>
                    <a:p>
                      <a:pPr marL="0" marR="0" algn="ctr">
                        <a:lnSpc>
                          <a:spcPct val="115000"/>
                        </a:lnSpc>
                        <a:spcBef>
                          <a:spcPts val="0"/>
                        </a:spcBef>
                        <a:spcAft>
                          <a:spcPts val="1000"/>
                        </a:spcAft>
                      </a:pPr>
                      <a:r>
                        <a:rPr lang="en-US" sz="1800">
                          <a:effectLst/>
                        </a:rPr>
                        <a:t>About us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58335" marR="58335" marT="0" marB="0"/>
                </a:tc>
                <a:tc>
                  <a:txBody>
                    <a:bodyPr/>
                    <a:lstStyle/>
                    <a:p>
                      <a:pPr marL="0" marR="0" algn="ctr">
                        <a:lnSpc>
                          <a:spcPct val="115000"/>
                        </a:lnSpc>
                        <a:spcBef>
                          <a:spcPts val="0"/>
                        </a:spcBef>
                        <a:spcAft>
                          <a:spcPts val="1000"/>
                        </a:spcAft>
                      </a:pPr>
                      <a:r>
                        <a:rPr lang="en-US" sz="1800">
                          <a:effectLst/>
                        </a:rPr>
                        <a:t>Accomplishments</a:t>
                      </a:r>
                      <a:endParaRPr lang="en-US" sz="1050">
                        <a:effectLst/>
                        <a:latin typeface="Calibri" panose="020F0502020204030204" pitchFamily="34" charset="0"/>
                        <a:ea typeface="Times New Roman" panose="02020603050405020304" pitchFamily="18" charset="0"/>
                        <a:cs typeface="Times New Roman" panose="02020603050405020304" pitchFamily="18" charset="0"/>
                      </a:endParaRPr>
                    </a:p>
                  </a:txBody>
                  <a:tcPr marL="58335" marR="58335" marT="0" marB="0"/>
                </a:tc>
                <a:tc>
                  <a:txBody>
                    <a:bodyPr/>
                    <a:lstStyle/>
                    <a:p>
                      <a:pPr marL="0" marR="0" algn="ctr">
                        <a:lnSpc>
                          <a:spcPct val="115000"/>
                        </a:lnSpc>
                        <a:spcBef>
                          <a:spcPts val="0"/>
                        </a:spcBef>
                        <a:spcAft>
                          <a:spcPts val="1000"/>
                        </a:spcAft>
                      </a:pPr>
                      <a:r>
                        <a:rPr lang="en-US" sz="1800" dirty="0">
                          <a:effectLst/>
                        </a:rPr>
                        <a:t>Trends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335" marR="58335" marT="0" marB="0"/>
                </a:tc>
                <a:tc>
                  <a:txBody>
                    <a:bodyPr/>
                    <a:lstStyle/>
                    <a:p>
                      <a:pPr marL="0" marR="0" algn="ctr">
                        <a:lnSpc>
                          <a:spcPct val="115000"/>
                        </a:lnSpc>
                        <a:spcBef>
                          <a:spcPts val="0"/>
                        </a:spcBef>
                        <a:spcAft>
                          <a:spcPts val="1000"/>
                        </a:spcAft>
                      </a:pPr>
                      <a:r>
                        <a:rPr lang="en-US" sz="1800" dirty="0">
                          <a:effectLst/>
                        </a:rPr>
                        <a:t>Advantages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335" marR="58335" marT="0" marB="0"/>
                </a:tc>
                <a:extLst>
                  <a:ext uri="{0D108BD9-81ED-4DB2-BD59-A6C34878D82A}">
                    <a16:rowId xmlns:a16="http://schemas.microsoft.com/office/drawing/2014/main" val="3994892885"/>
                  </a:ext>
                </a:extLst>
              </a:tr>
              <a:tr h="4831589">
                <a:tc>
                  <a:txBody>
                    <a:bodyPr/>
                    <a:lstStyle/>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Tumultuous environment for the past 3 years</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Striving for local control/central control/patron empowerment</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SWAN service is dealing with various aspects of libraries, providing steady service and keeping up with technology – not being stagnant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335" marR="58335"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Despite personnel loss, there have been an amazing amount of accomplishments under SWAN ED</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Features staff have worked hard on to deliver to members</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Print notices were moved into electronic arena</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Organizational decision-making has come a long way in the past couple of years (Council to Board changeover)</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Responsive phone service, communication in general/transparency</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Upgrades are done well and proceed smoothly</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Herd cats well</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SWAN offers effective training</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Minimal downtime</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335" marR="58335"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a:effectLst/>
                        </a:rPr>
                        <a:t>Smooth, moderate growth </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a:effectLst/>
                        </a:rPr>
                        <a:t>Electronic resource changes – has become a statewide issue</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a:effectLst/>
                        </a:rPr>
                        <a:t>Web-based data analysis tools</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a:effectLst/>
                        </a:rPr>
                        <a:t>The cloud</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a:effectLst/>
                        </a:rPr>
                        <a:t>Proliferation of mobile devices</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a:effectLst/>
                        </a:rPr>
                        <a:t>Next generation ILS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58335" marR="58335" marT="0" marB="0"/>
                </a:tc>
                <a:tc>
                  <a:txBody>
                    <a:bodyPr/>
                    <a:lstStyle/>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Independence of organization – secure service in light of changes across regional library systems</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Participation from members and collaboration with RAILS</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Member input session data showed that the membership supported board decisions being made top down</a:t>
                      </a:r>
                    </a:p>
                    <a:p>
                      <a:pPr marL="342900" marR="0" lvl="0" indent="-342900">
                        <a:lnSpc>
                          <a:spcPct val="115000"/>
                        </a:lnSpc>
                        <a:spcBef>
                          <a:spcPts val="0"/>
                        </a:spcBef>
                        <a:spcAft>
                          <a:spcPts val="0"/>
                        </a:spcAft>
                        <a:buFont typeface="Symbol" panose="05050102010706020507" pitchFamily="18" charset="2"/>
                        <a:buChar char=""/>
                        <a:tabLst>
                          <a:tab pos="91440" algn="l"/>
                        </a:tabLst>
                      </a:pPr>
                      <a:r>
                        <a:rPr lang="en-US" sz="1400" dirty="0">
                          <a:effectLst/>
                        </a:rPr>
                        <a:t>Bridge to best practices among libraries</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p>
                    <a:p>
                      <a:pPr marL="0" marR="0">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8335" marR="58335" marT="0" marB="0"/>
                </a:tc>
                <a:extLst>
                  <a:ext uri="{0D108BD9-81ED-4DB2-BD59-A6C34878D82A}">
                    <a16:rowId xmlns:a16="http://schemas.microsoft.com/office/drawing/2014/main" val="2044332144"/>
                  </a:ext>
                </a:extLst>
              </a:tr>
            </a:tbl>
          </a:graphicData>
        </a:graphic>
      </p:graphicFrame>
    </p:spTree>
    <p:extLst>
      <p:ext uri="{BB962C8B-B14F-4D97-AF65-F5344CB8AC3E}">
        <p14:creationId xmlns:p14="http://schemas.microsoft.com/office/powerpoint/2010/main" val="374403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BC92C6E-3F8E-7137-9951-952212B8E12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901A3732-7559-B38E-C9D6-855CD89F8D57}"/>
              </a:ext>
            </a:extLst>
          </p:cNvPr>
          <p:cNvSpPr>
            <a:spLocks noGrp="1"/>
          </p:cNvSpPr>
          <p:nvPr>
            <p:ph type="sldNum" sz="quarter" idx="12"/>
          </p:nvPr>
        </p:nvSpPr>
        <p:spPr/>
        <p:txBody>
          <a:bodyPr/>
          <a:lstStyle/>
          <a:p>
            <a:fld id="{1FAA610F-65FB-4D76-A9F7-0135426F9A2E}" type="slidenum">
              <a:rPr lang="en-US" smtClean="0"/>
              <a:t>11</a:t>
            </a:fld>
            <a:endParaRPr lang="en-US"/>
          </a:p>
        </p:txBody>
      </p:sp>
      <p:sp>
        <p:nvSpPr>
          <p:cNvPr id="6" name="Date Placeholder 5">
            <a:extLst>
              <a:ext uri="{FF2B5EF4-FFF2-40B4-BE49-F238E27FC236}">
                <a16:creationId xmlns:a16="http://schemas.microsoft.com/office/drawing/2014/main" id="{F3AC4432-3E80-FD95-EF20-C0B3654AEDCB}"/>
              </a:ext>
            </a:extLst>
          </p:cNvPr>
          <p:cNvSpPr>
            <a:spLocks noGrp="1"/>
          </p:cNvSpPr>
          <p:nvPr>
            <p:ph type="dt" sz="half" idx="2"/>
          </p:nvPr>
        </p:nvSpPr>
        <p:spPr/>
        <p:txBody>
          <a:bodyPr/>
          <a:lstStyle/>
          <a:p>
            <a:fld id="{A99684E3-A0FF-49CA-B05E-EC4BBEDCAE69}" type="datetime4">
              <a:rPr lang="en-US" smtClean="0"/>
              <a:t>September 8, 2023</a:t>
            </a:fld>
            <a:endParaRPr lang="en-US"/>
          </a:p>
        </p:txBody>
      </p:sp>
      <p:graphicFrame>
        <p:nvGraphicFramePr>
          <p:cNvPr id="7" name="Table 6">
            <a:extLst>
              <a:ext uri="{FF2B5EF4-FFF2-40B4-BE49-F238E27FC236}">
                <a16:creationId xmlns:a16="http://schemas.microsoft.com/office/drawing/2014/main" id="{3E6858C5-BD33-AFB5-EA16-0A44F32CA1BE}"/>
              </a:ext>
            </a:extLst>
          </p:cNvPr>
          <p:cNvGraphicFramePr>
            <a:graphicFrameLocks noGrp="1"/>
          </p:cNvGraphicFramePr>
          <p:nvPr>
            <p:extLst>
              <p:ext uri="{D42A27DB-BD31-4B8C-83A1-F6EECF244321}">
                <p14:modId xmlns:p14="http://schemas.microsoft.com/office/powerpoint/2010/main" val="2882954275"/>
              </p:ext>
            </p:extLst>
          </p:nvPr>
        </p:nvGraphicFramePr>
        <p:xfrm>
          <a:off x="243840" y="163493"/>
          <a:ext cx="11704320" cy="5609713"/>
        </p:xfrm>
        <a:graphic>
          <a:graphicData uri="http://schemas.openxmlformats.org/drawingml/2006/table">
            <a:tbl>
              <a:tblPr firstRow="1" bandRow="1" bandCol="1">
                <a:tableStyleId>{5C22544A-7EE6-4342-B048-85BDC9FD1C3A}</a:tableStyleId>
              </a:tblPr>
              <a:tblGrid>
                <a:gridCol w="1463040">
                  <a:extLst>
                    <a:ext uri="{9D8B030D-6E8A-4147-A177-3AD203B41FA5}">
                      <a16:colId xmlns:a16="http://schemas.microsoft.com/office/drawing/2014/main" val="4128534112"/>
                    </a:ext>
                  </a:extLst>
                </a:gridCol>
                <a:gridCol w="1463040">
                  <a:extLst>
                    <a:ext uri="{9D8B030D-6E8A-4147-A177-3AD203B41FA5}">
                      <a16:colId xmlns:a16="http://schemas.microsoft.com/office/drawing/2014/main" val="2691837245"/>
                    </a:ext>
                  </a:extLst>
                </a:gridCol>
                <a:gridCol w="1463040">
                  <a:extLst>
                    <a:ext uri="{9D8B030D-6E8A-4147-A177-3AD203B41FA5}">
                      <a16:colId xmlns:a16="http://schemas.microsoft.com/office/drawing/2014/main" val="1379313549"/>
                    </a:ext>
                  </a:extLst>
                </a:gridCol>
                <a:gridCol w="1463040">
                  <a:extLst>
                    <a:ext uri="{9D8B030D-6E8A-4147-A177-3AD203B41FA5}">
                      <a16:colId xmlns:a16="http://schemas.microsoft.com/office/drawing/2014/main" val="2113307928"/>
                    </a:ext>
                  </a:extLst>
                </a:gridCol>
                <a:gridCol w="1463040">
                  <a:extLst>
                    <a:ext uri="{9D8B030D-6E8A-4147-A177-3AD203B41FA5}">
                      <a16:colId xmlns:a16="http://schemas.microsoft.com/office/drawing/2014/main" val="324656961"/>
                    </a:ext>
                  </a:extLst>
                </a:gridCol>
                <a:gridCol w="1463040">
                  <a:extLst>
                    <a:ext uri="{9D8B030D-6E8A-4147-A177-3AD203B41FA5}">
                      <a16:colId xmlns:a16="http://schemas.microsoft.com/office/drawing/2014/main" val="323879790"/>
                    </a:ext>
                  </a:extLst>
                </a:gridCol>
                <a:gridCol w="1463040">
                  <a:extLst>
                    <a:ext uri="{9D8B030D-6E8A-4147-A177-3AD203B41FA5}">
                      <a16:colId xmlns:a16="http://schemas.microsoft.com/office/drawing/2014/main" val="708407573"/>
                    </a:ext>
                  </a:extLst>
                </a:gridCol>
                <a:gridCol w="1463040">
                  <a:extLst>
                    <a:ext uri="{9D8B030D-6E8A-4147-A177-3AD203B41FA5}">
                      <a16:colId xmlns:a16="http://schemas.microsoft.com/office/drawing/2014/main" val="2008806790"/>
                    </a:ext>
                  </a:extLst>
                </a:gridCol>
              </a:tblGrid>
              <a:tr h="1049460">
                <a:tc gridSpan="8">
                  <a:txBody>
                    <a:bodyPr/>
                    <a:lstStyle/>
                    <a:p>
                      <a:pPr marL="0" marR="0" algn="ctr">
                        <a:lnSpc>
                          <a:spcPct val="115000"/>
                        </a:lnSpc>
                        <a:spcBef>
                          <a:spcPts val="0"/>
                        </a:spcBef>
                        <a:spcAft>
                          <a:spcPts val="1000"/>
                        </a:spcAft>
                      </a:pPr>
                      <a:br>
                        <a:rPr lang="en-US" sz="1100" dirty="0">
                          <a:effectLst/>
                        </a:rPr>
                      </a:br>
                      <a:r>
                        <a:rPr lang="en-US" sz="2600" dirty="0">
                          <a:effectLst/>
                        </a:rPr>
                        <a:t>PRACTICAL VISION: SWAN is a Leader for Illinois Libraries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0602182"/>
                  </a:ext>
                </a:extLst>
              </a:tr>
              <a:tr h="1124903">
                <a:tc>
                  <a:txBody>
                    <a:bodyPr/>
                    <a:lstStyle/>
                    <a:p>
                      <a:pPr marL="0" marR="0" algn="ctr">
                        <a:lnSpc>
                          <a:spcPct val="115000"/>
                        </a:lnSpc>
                        <a:spcBef>
                          <a:spcPts val="0"/>
                        </a:spcBef>
                        <a:spcAft>
                          <a:spcPts val="0"/>
                        </a:spcAft>
                      </a:pPr>
                      <a:r>
                        <a:rPr lang="en-US" sz="1600" dirty="0">
                          <a:effectLst/>
                          <a:latin typeface="+mj-lt"/>
                        </a:rPr>
                        <a:t>I</a:t>
                      </a:r>
                    </a:p>
                    <a:p>
                      <a:pPr marL="0" marR="0" algn="ctr">
                        <a:lnSpc>
                          <a:spcPct val="115000"/>
                        </a:lnSpc>
                        <a:spcBef>
                          <a:spcPts val="0"/>
                        </a:spcBef>
                        <a:spcAft>
                          <a:spcPts val="0"/>
                        </a:spcAft>
                      </a:pPr>
                      <a:r>
                        <a:rPr lang="en-US" sz="1600" dirty="0">
                          <a:effectLst/>
                          <a:latin typeface="+mj-lt"/>
                        </a:rPr>
                        <a:t>We All are Empowered Users</a:t>
                      </a:r>
                    </a:p>
                    <a:p>
                      <a:pPr marL="0" marR="0" algn="ctr">
                        <a:lnSpc>
                          <a:spcPct val="115000"/>
                        </a:lnSpc>
                        <a:spcBef>
                          <a:spcPts val="0"/>
                        </a:spcBef>
                        <a:spcAft>
                          <a:spcPts val="0"/>
                        </a:spcAft>
                      </a:pPr>
                      <a:r>
                        <a:rPr lang="en-US" sz="1600" dirty="0">
                          <a:effectLst/>
                          <a:latin typeface="+mj-lt"/>
                        </a:rPr>
                        <a:t> </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II</a:t>
                      </a:r>
                    </a:p>
                    <a:p>
                      <a:pPr marL="0" marR="0" algn="ctr">
                        <a:lnSpc>
                          <a:spcPct val="115000"/>
                        </a:lnSpc>
                        <a:spcBef>
                          <a:spcPts val="0"/>
                        </a:spcBef>
                        <a:spcAft>
                          <a:spcPts val="0"/>
                        </a:spcAft>
                      </a:pPr>
                      <a:r>
                        <a:rPr lang="en-US" sz="1600" dirty="0">
                          <a:effectLst/>
                          <a:latin typeface="+mj-lt"/>
                        </a:rPr>
                        <a:t>Before the Curve</a:t>
                      </a:r>
                    </a:p>
                    <a:p>
                      <a:pPr marL="0" marR="0" algn="ctr">
                        <a:lnSpc>
                          <a:spcPct val="115000"/>
                        </a:lnSpc>
                        <a:spcBef>
                          <a:spcPts val="0"/>
                        </a:spcBef>
                        <a:spcAft>
                          <a:spcPts val="0"/>
                        </a:spcAft>
                      </a:pPr>
                      <a:r>
                        <a:rPr lang="en-US" sz="1600" dirty="0">
                          <a:effectLst/>
                          <a:latin typeface="+mj-lt"/>
                        </a:rPr>
                        <a:t> </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III</a:t>
                      </a:r>
                    </a:p>
                    <a:p>
                      <a:pPr marL="0" marR="0" algn="ctr">
                        <a:lnSpc>
                          <a:spcPct val="115000"/>
                        </a:lnSpc>
                        <a:spcBef>
                          <a:spcPts val="0"/>
                        </a:spcBef>
                        <a:spcAft>
                          <a:spcPts val="0"/>
                        </a:spcAft>
                      </a:pPr>
                      <a:r>
                        <a:rPr lang="en-US" sz="1600" dirty="0">
                          <a:effectLst/>
                          <a:latin typeface="+mj-lt"/>
                        </a:rPr>
                        <a:t>Stewardship that Promotes Sustainability</a:t>
                      </a:r>
                    </a:p>
                    <a:p>
                      <a:pPr marL="0" marR="0" algn="ctr">
                        <a:lnSpc>
                          <a:spcPct val="115000"/>
                        </a:lnSpc>
                        <a:spcBef>
                          <a:spcPts val="0"/>
                        </a:spcBef>
                        <a:spcAft>
                          <a:spcPts val="0"/>
                        </a:spcAft>
                      </a:pPr>
                      <a:r>
                        <a:rPr lang="en-US" sz="1600" dirty="0">
                          <a:effectLst/>
                          <a:latin typeface="+mj-lt"/>
                        </a:rPr>
                        <a:t> </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IV</a:t>
                      </a:r>
                    </a:p>
                    <a:p>
                      <a:pPr marL="0" marR="0" algn="ctr">
                        <a:lnSpc>
                          <a:spcPct val="115000"/>
                        </a:lnSpc>
                        <a:spcBef>
                          <a:spcPts val="0"/>
                        </a:spcBef>
                        <a:spcAft>
                          <a:spcPts val="0"/>
                        </a:spcAft>
                      </a:pPr>
                      <a:r>
                        <a:rPr lang="en-US" sz="1600" dirty="0">
                          <a:effectLst/>
                          <a:latin typeface="+mj-lt"/>
                        </a:rPr>
                        <a:t>A Patron-centric Culture</a:t>
                      </a:r>
                    </a:p>
                    <a:p>
                      <a:pPr marL="0" marR="0" algn="ctr">
                        <a:lnSpc>
                          <a:spcPct val="115000"/>
                        </a:lnSpc>
                        <a:spcBef>
                          <a:spcPts val="0"/>
                        </a:spcBef>
                        <a:spcAft>
                          <a:spcPts val="0"/>
                        </a:spcAft>
                      </a:pPr>
                      <a:r>
                        <a:rPr lang="en-US" sz="1600" dirty="0">
                          <a:effectLst/>
                          <a:latin typeface="+mj-lt"/>
                        </a:rPr>
                        <a:t> </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V</a:t>
                      </a:r>
                    </a:p>
                    <a:p>
                      <a:pPr marL="0" marR="0" algn="ctr">
                        <a:lnSpc>
                          <a:spcPct val="115000"/>
                        </a:lnSpc>
                        <a:spcBef>
                          <a:spcPts val="0"/>
                        </a:spcBef>
                        <a:spcAft>
                          <a:spcPts val="0"/>
                        </a:spcAft>
                      </a:pPr>
                      <a:r>
                        <a:rPr lang="en-US" sz="1600" dirty="0">
                          <a:effectLst/>
                          <a:latin typeface="+mj-lt"/>
                        </a:rPr>
                        <a:t>Strong, Smart Growth</a:t>
                      </a:r>
                    </a:p>
                    <a:p>
                      <a:pPr marL="0" marR="0" algn="ctr">
                        <a:lnSpc>
                          <a:spcPct val="115000"/>
                        </a:lnSpc>
                        <a:spcBef>
                          <a:spcPts val="0"/>
                        </a:spcBef>
                        <a:spcAft>
                          <a:spcPts val="0"/>
                        </a:spcAft>
                      </a:pPr>
                      <a:r>
                        <a:rPr lang="en-US" sz="1600" dirty="0">
                          <a:effectLst/>
                          <a:latin typeface="+mj-lt"/>
                        </a:rPr>
                        <a:t> </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VI</a:t>
                      </a:r>
                    </a:p>
                    <a:p>
                      <a:pPr marL="0" marR="0" algn="ctr">
                        <a:lnSpc>
                          <a:spcPct val="115000"/>
                        </a:lnSpc>
                        <a:spcBef>
                          <a:spcPts val="0"/>
                        </a:spcBef>
                        <a:spcAft>
                          <a:spcPts val="0"/>
                        </a:spcAft>
                      </a:pPr>
                      <a:r>
                        <a:rPr lang="en-US" sz="1600" dirty="0">
                          <a:effectLst/>
                          <a:latin typeface="+mj-lt"/>
                        </a:rPr>
                        <a:t>Build Positive Engagement</a:t>
                      </a:r>
                    </a:p>
                    <a:p>
                      <a:pPr marL="0" marR="0" algn="ctr">
                        <a:lnSpc>
                          <a:spcPct val="115000"/>
                        </a:lnSpc>
                        <a:spcBef>
                          <a:spcPts val="0"/>
                        </a:spcBef>
                        <a:spcAft>
                          <a:spcPts val="0"/>
                        </a:spcAft>
                      </a:pPr>
                      <a:r>
                        <a:rPr lang="en-US" sz="1600" dirty="0">
                          <a:effectLst/>
                          <a:latin typeface="+mj-lt"/>
                        </a:rPr>
                        <a:t> </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VII</a:t>
                      </a:r>
                    </a:p>
                    <a:p>
                      <a:pPr marL="0" marR="0" algn="ctr">
                        <a:lnSpc>
                          <a:spcPct val="115000"/>
                        </a:lnSpc>
                        <a:spcBef>
                          <a:spcPts val="0"/>
                        </a:spcBef>
                        <a:spcAft>
                          <a:spcPts val="0"/>
                        </a:spcAft>
                      </a:pPr>
                      <a:r>
                        <a:rPr lang="en-US" sz="1600" dirty="0">
                          <a:effectLst/>
                          <a:latin typeface="+mj-lt"/>
                        </a:rPr>
                        <a:t>EZ E-Access</a:t>
                      </a:r>
                    </a:p>
                    <a:p>
                      <a:pPr marL="0" marR="0">
                        <a:lnSpc>
                          <a:spcPct val="115000"/>
                        </a:lnSpc>
                        <a:spcBef>
                          <a:spcPts val="0"/>
                        </a:spcBef>
                        <a:spcAft>
                          <a:spcPts val="0"/>
                        </a:spcAft>
                      </a:pPr>
                      <a:r>
                        <a:rPr lang="en-US" sz="1600" dirty="0">
                          <a:effectLst/>
                          <a:latin typeface="+mj-lt"/>
                        </a:rPr>
                        <a:t> </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latin typeface="+mj-lt"/>
                        </a:rPr>
                        <a:t>VIII</a:t>
                      </a:r>
                    </a:p>
                    <a:p>
                      <a:pPr marL="0" marR="0" algn="ctr">
                        <a:lnSpc>
                          <a:spcPct val="115000"/>
                        </a:lnSpc>
                        <a:spcBef>
                          <a:spcPts val="0"/>
                        </a:spcBef>
                        <a:spcAft>
                          <a:spcPts val="0"/>
                        </a:spcAft>
                      </a:pPr>
                      <a:r>
                        <a:rPr lang="en-US" sz="1600" dirty="0">
                          <a:effectLst/>
                          <a:latin typeface="+mj-lt"/>
                        </a:rPr>
                        <a:t>User-friendly, Flexible Intuitive ILS</a:t>
                      </a:r>
                      <a:endParaRPr lang="en-US" sz="16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6885039"/>
                  </a:ext>
                </a:extLst>
              </a:tr>
              <a:tr h="1124903">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CE for Everyone</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New Director Orientation </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Cross training of SWAN Staff</a:t>
                      </a:r>
                    </a:p>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Knowledgeable Staff Enhance Patron Experience</a:t>
                      </a:r>
                    </a:p>
                  </a:txBody>
                  <a:tcPr marL="68580" marR="68580" marT="0" marB="0"/>
                </a:tc>
                <a:tc>
                  <a:txBody>
                    <a:bodyPr/>
                    <a:lstStyle/>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Integrated Notification for Patrons</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Mobile App OPAC</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Dynamic, Interactive Website that facilitates communication</a:t>
                      </a:r>
                    </a:p>
                    <a:p>
                      <a:pPr marL="0" marR="0" algn="ctr">
                        <a:lnSpc>
                          <a:spcPct val="115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Centralized Services e.g. Cataloging, ILL</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Saving the Small Libraries</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Seek New Revenue Stream (entrepreneurial)</a:t>
                      </a:r>
                    </a:p>
                    <a:p>
                      <a:pPr marL="0" marR="0" algn="ctr">
                        <a:lnSpc>
                          <a:spcPct val="115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Proven Best Practices</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Positive, Uniform Patron Experience</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Patron-Centered Product</a:t>
                      </a:r>
                    </a:p>
                    <a:p>
                      <a:pPr marL="0" marR="0" algn="ctr">
                        <a:lnSpc>
                          <a:spcPct val="115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l">
                        <a:lnSpc>
                          <a:spcPct val="115000"/>
                        </a:lnSpc>
                        <a:spcBef>
                          <a:spcPts val="0"/>
                        </a:spcBef>
                        <a:spcAft>
                          <a:spcPts val="0"/>
                        </a:spcAft>
                        <a:buFont typeface="Arial" panose="020B0604020202020204" pitchFamily="34" charset="0"/>
                        <a:buChar char="•"/>
                      </a:pPr>
                      <a:r>
                        <a:rPr lang="en-US" sz="1400">
                          <a:effectLst/>
                          <a:latin typeface="Calibri" panose="020F0502020204030204" pitchFamily="34" charset="0"/>
                          <a:ea typeface="Times New Roman" panose="02020603050405020304" pitchFamily="18" charset="0"/>
                          <a:cs typeface="Times New Roman" panose="02020603050405020304" pitchFamily="18" charset="0"/>
                        </a:rPr>
                        <a:t>Expand Membership and Connect with other LLSAPs</a:t>
                      </a:r>
                    </a:p>
                    <a:p>
                      <a:pPr marL="285750" marR="0" indent="-285750" algn="l">
                        <a:lnSpc>
                          <a:spcPct val="115000"/>
                        </a:lnSpc>
                        <a:spcBef>
                          <a:spcPts val="0"/>
                        </a:spcBef>
                        <a:spcAft>
                          <a:spcPts val="0"/>
                        </a:spcAft>
                        <a:buFont typeface="Arial" panose="020B0604020202020204" pitchFamily="34" charset="0"/>
                        <a:buChar char="•"/>
                      </a:pPr>
                      <a:r>
                        <a:rPr lang="en-US" sz="1400">
                          <a:effectLst/>
                          <a:latin typeface="Calibri" panose="020F0502020204030204" pitchFamily="34" charset="0"/>
                          <a:ea typeface="Times New Roman" panose="02020603050405020304" pitchFamily="18" charset="0"/>
                          <a:cs typeface="Times New Roman" panose="02020603050405020304" pitchFamily="18" charset="0"/>
                        </a:rPr>
                        <a:t>Philosophy of Membership Development</a:t>
                      </a:r>
                    </a:p>
                    <a:p>
                      <a:pPr marL="285750" marR="0" indent="-285750" algn="l">
                        <a:lnSpc>
                          <a:spcPct val="115000"/>
                        </a:lnSpc>
                        <a:spcBef>
                          <a:spcPts val="0"/>
                        </a:spcBef>
                        <a:spcAft>
                          <a:spcPts val="0"/>
                        </a:spcAft>
                        <a:buFont typeface="Arial" panose="020B0604020202020204" pitchFamily="34" charset="0"/>
                        <a:buChar char="•"/>
                      </a:pPr>
                      <a:r>
                        <a:rPr lang="en-US" sz="1400">
                          <a:effectLst/>
                          <a:latin typeface="Calibri" panose="020F0502020204030204" pitchFamily="34" charset="0"/>
                          <a:ea typeface="Times New Roman" panose="02020603050405020304" pitchFamily="18" charset="0"/>
                          <a:cs typeface="Times New Roman" panose="02020603050405020304" pitchFamily="18" charset="0"/>
                        </a:rPr>
                        <a:t>Grow SWAN through Flexible Membership</a:t>
                      </a:r>
                    </a:p>
                    <a:p>
                      <a:pPr marL="0" marR="0" algn="ctr">
                        <a:lnSpc>
                          <a:spcPct val="115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Realistic Goals for Member Participation</a:t>
                      </a:r>
                      <a:br>
                        <a:rPr lang="en-US" sz="1400" dirty="0">
                          <a:effectLst/>
                          <a:latin typeface="Calibri" panose="020F0502020204030204" pitchFamily="34" charset="0"/>
                          <a:ea typeface="Times New Roman" panose="02020603050405020304" pitchFamily="18" charset="0"/>
                          <a:cs typeface="Times New Roman" panose="02020603050405020304" pitchFamily="18" charset="0"/>
                        </a:rPr>
                      </a:b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New Director “Culturalization”</a:t>
                      </a:r>
                    </a:p>
                    <a:p>
                      <a:pPr marL="285750" marR="0" indent="-285750" algn="l">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Greater Member Participation and Engagement</a:t>
                      </a:r>
                    </a:p>
                    <a:p>
                      <a:pPr marL="0" marR="0" algn="ctr">
                        <a:lnSpc>
                          <a:spcPct val="115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marR="0" indent="-285750">
                        <a:lnSpc>
                          <a:spcPct val="115000"/>
                        </a:lnSpc>
                        <a:spcBef>
                          <a:spcPts val="0"/>
                        </a:spcBef>
                        <a:spcAft>
                          <a:spcPts val="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E-Resource integration provides simplicity and enhanced collection</a:t>
                      </a:r>
                    </a:p>
                    <a:p>
                      <a:pPr marL="0" marR="0">
                        <a:lnSpc>
                          <a:spcPct val="115000"/>
                        </a:lnSpc>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285750" lvl="0" indent="-285750">
                        <a:buFont typeface="Arial" panose="020B0604020202020204" pitchFamily="34" charset="0"/>
                        <a:buChar char="•"/>
                      </a:pPr>
                      <a:r>
                        <a:rPr lang="en-US" sz="1400" kern="1200" dirty="0">
                          <a:solidFill>
                            <a:schemeClr val="dk1"/>
                          </a:solidFill>
                          <a:effectLst/>
                          <a:latin typeface="+mn-lt"/>
                          <a:ea typeface="+mn-ea"/>
                          <a:cs typeface="+mn-cs"/>
                        </a:rPr>
                        <a:t>Migrate to a visionary ILS</a:t>
                      </a:r>
                    </a:p>
                    <a:p>
                      <a:pPr marL="285750" indent="-285750">
                        <a:buFont typeface="Arial" panose="020B0604020202020204" pitchFamily="34" charset="0"/>
                        <a:buChar char="•"/>
                      </a:pPr>
                      <a:r>
                        <a:rPr lang="en-US" sz="1400" kern="1200" dirty="0">
                          <a:solidFill>
                            <a:schemeClr val="dk1"/>
                          </a:solidFill>
                          <a:effectLst/>
                          <a:latin typeface="+mn-lt"/>
                          <a:ea typeface="+mn-ea"/>
                          <a:cs typeface="+mn-cs"/>
                        </a:rPr>
                        <a:t>User-friendly Flexible Intuitive ILS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85416260"/>
                  </a:ext>
                </a:extLst>
              </a:tr>
            </a:tbl>
          </a:graphicData>
        </a:graphic>
      </p:graphicFrame>
    </p:spTree>
    <p:extLst>
      <p:ext uri="{BB962C8B-B14F-4D97-AF65-F5344CB8AC3E}">
        <p14:creationId xmlns:p14="http://schemas.microsoft.com/office/powerpoint/2010/main" val="344618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3B9EDBB-059A-5D7B-6D89-460C1CA15FE1}"/>
              </a:ext>
            </a:extLst>
          </p:cNvPr>
          <p:cNvSpPr>
            <a:spLocks noGrp="1"/>
          </p:cNvSpPr>
          <p:nvPr>
            <p:ph type="ftr" sz="quarter" idx="11"/>
          </p:nvPr>
        </p:nvSpPr>
        <p:spPr>
          <a:xfrm>
            <a:off x="3657600" y="6329382"/>
            <a:ext cx="4114800" cy="365125"/>
          </a:xfrm>
        </p:spPr>
        <p:txBody>
          <a:bodyPr anchor="ctr">
            <a:normAutofit/>
          </a:bodyPr>
          <a:lstStyle/>
          <a:p>
            <a:pPr>
              <a:spcAft>
                <a:spcPts val="600"/>
              </a:spcAft>
            </a:pPr>
            <a:r>
              <a:rPr lang="en-US"/>
              <a:t>SWAN Library Services</a:t>
            </a:r>
          </a:p>
        </p:txBody>
      </p:sp>
      <p:sp>
        <p:nvSpPr>
          <p:cNvPr id="3" name="Slide Number Placeholder 2">
            <a:extLst>
              <a:ext uri="{FF2B5EF4-FFF2-40B4-BE49-F238E27FC236}">
                <a16:creationId xmlns:a16="http://schemas.microsoft.com/office/drawing/2014/main" id="{22F4C67D-2AA1-202D-729B-D0C72A29F36E}"/>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12</a:t>
            </a:fld>
            <a:endParaRPr lang="en-US"/>
          </a:p>
        </p:txBody>
      </p:sp>
      <p:sp>
        <p:nvSpPr>
          <p:cNvPr id="5" name="Title 4">
            <a:extLst>
              <a:ext uri="{FF2B5EF4-FFF2-40B4-BE49-F238E27FC236}">
                <a16:creationId xmlns:a16="http://schemas.microsoft.com/office/drawing/2014/main" id="{7EF2EEE1-6D76-36C8-2932-AFE43051B1ED}"/>
              </a:ext>
            </a:extLst>
          </p:cNvPr>
          <p:cNvSpPr>
            <a:spLocks noGrp="1"/>
          </p:cNvSpPr>
          <p:nvPr>
            <p:ph type="title"/>
          </p:nvPr>
        </p:nvSpPr>
        <p:spPr>
          <a:xfrm>
            <a:off x="838200" y="365125"/>
            <a:ext cx="10515600" cy="1325563"/>
          </a:xfrm>
        </p:spPr>
        <p:txBody>
          <a:bodyPr anchor="ctr">
            <a:normAutofit/>
          </a:bodyPr>
          <a:lstStyle/>
          <a:p>
            <a:r>
              <a:rPr lang="en-US" sz="3700" dirty="0"/>
              <a:t>The Underlying Contradictions: “What is blocking SWAN from moving toward our vision?”</a:t>
            </a:r>
          </a:p>
        </p:txBody>
      </p:sp>
      <p:sp>
        <p:nvSpPr>
          <p:cNvPr id="4" name="Date Placeholder 3">
            <a:extLst>
              <a:ext uri="{FF2B5EF4-FFF2-40B4-BE49-F238E27FC236}">
                <a16:creationId xmlns:a16="http://schemas.microsoft.com/office/drawing/2014/main" id="{1792564C-2B52-56E4-5943-76BBCDCA92A9}"/>
              </a:ext>
            </a:extLst>
          </p:cNvPr>
          <p:cNvSpPr>
            <a:spLocks noGrp="1"/>
          </p:cNvSpPr>
          <p:nvPr>
            <p:ph type="dt" sz="half" idx="2"/>
          </p:nvPr>
        </p:nvSpPr>
        <p:spPr>
          <a:xfrm>
            <a:off x="838200" y="6329380"/>
            <a:ext cx="2743200" cy="365125"/>
          </a:xfrm>
        </p:spPr>
        <p:txBody>
          <a:bodyPr anchor="ctr">
            <a:normAutofit/>
          </a:bodyPr>
          <a:lstStyle/>
          <a:p>
            <a:pPr>
              <a:spcAft>
                <a:spcPts val="600"/>
              </a:spcAft>
            </a:pPr>
            <a:fld id="{2EE7B571-5521-4B40-BCCB-691A46A883E4}" type="datetime4">
              <a:rPr lang="en-US" smtClean="0"/>
              <a:pPr>
                <a:spcAft>
                  <a:spcPts val="600"/>
                </a:spcAft>
              </a:pPr>
              <a:t>September 8, 2023</a:t>
            </a:fld>
            <a:endParaRPr lang="en-US"/>
          </a:p>
        </p:txBody>
      </p:sp>
      <p:graphicFrame>
        <p:nvGraphicFramePr>
          <p:cNvPr id="9" name="Content Placeholder 5">
            <a:extLst>
              <a:ext uri="{FF2B5EF4-FFF2-40B4-BE49-F238E27FC236}">
                <a16:creationId xmlns:a16="http://schemas.microsoft.com/office/drawing/2014/main" id="{4BEC36C9-CEB3-CD88-38BB-BA4B60DE578C}"/>
              </a:ext>
            </a:extLst>
          </p:cNvPr>
          <p:cNvGraphicFramePr>
            <a:graphicFrameLocks noGrp="1"/>
          </p:cNvGraphicFramePr>
          <p:nvPr>
            <p:ph idx="1"/>
            <p:extLst>
              <p:ext uri="{D42A27DB-BD31-4B8C-83A1-F6EECF244321}">
                <p14:modId xmlns:p14="http://schemas.microsoft.com/office/powerpoint/2010/main" val="21696016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5325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DA03349-1E4E-F6F1-3C93-2476C7248F7D}"/>
              </a:ext>
            </a:extLst>
          </p:cNvPr>
          <p:cNvSpPr>
            <a:spLocks noGrp="1"/>
          </p:cNvSpPr>
          <p:nvPr>
            <p:ph type="title"/>
          </p:nvPr>
        </p:nvSpPr>
        <p:spPr>
          <a:xfrm>
            <a:off x="655093" y="1712794"/>
            <a:ext cx="3111690" cy="1600200"/>
          </a:xfrm>
        </p:spPr>
        <p:txBody>
          <a:bodyPr anchor="b">
            <a:normAutofit/>
          </a:bodyPr>
          <a:lstStyle/>
          <a:p>
            <a:r>
              <a:rPr lang="en-US" sz="3000" dirty="0"/>
              <a:t>Strategic direction &amp; goals 2013 - 2015</a:t>
            </a:r>
          </a:p>
        </p:txBody>
      </p:sp>
      <p:sp>
        <p:nvSpPr>
          <p:cNvPr id="2" name="Content Placeholder 1">
            <a:extLst>
              <a:ext uri="{FF2B5EF4-FFF2-40B4-BE49-F238E27FC236}">
                <a16:creationId xmlns:a16="http://schemas.microsoft.com/office/drawing/2014/main" id="{C9346F56-BB0C-0CA1-60DA-75DF7641150F}"/>
              </a:ext>
            </a:extLst>
          </p:cNvPr>
          <p:cNvSpPr>
            <a:spLocks noGrp="1"/>
          </p:cNvSpPr>
          <p:nvPr>
            <p:ph idx="1"/>
          </p:nvPr>
        </p:nvSpPr>
        <p:spPr>
          <a:xfrm>
            <a:off x="5183188" y="455013"/>
            <a:ext cx="6172200" cy="5715962"/>
          </a:xfrm>
        </p:spPr>
        <p:txBody>
          <a:bodyPr>
            <a:normAutofit/>
          </a:bodyPr>
          <a:lstStyle/>
          <a:p>
            <a:pPr marL="571500" indent="-571500">
              <a:buFont typeface="+mj-lt"/>
              <a:buAutoNum type="romanUcPeriod"/>
            </a:pPr>
            <a:r>
              <a:rPr lang="en-US" sz="1600" b="1" dirty="0"/>
              <a:t>Use technology to provide the best patron experience</a:t>
            </a:r>
          </a:p>
          <a:p>
            <a:pPr marL="1028700" lvl="1" indent="-571500">
              <a:buFont typeface="+mj-lt"/>
              <a:buAutoNum type="alphaUcPeriod"/>
            </a:pPr>
            <a:r>
              <a:rPr lang="en-US" sz="1600" dirty="0"/>
              <a:t>Recommend direction for SWAN ILS platform</a:t>
            </a:r>
          </a:p>
          <a:p>
            <a:pPr marL="1028700" lvl="1" indent="-571500">
              <a:buFont typeface="+mj-lt"/>
              <a:buAutoNum type="alphaUcPeriod"/>
            </a:pPr>
            <a:r>
              <a:rPr lang="en-US" sz="1600" dirty="0"/>
              <a:t>Utilize new SWAN R&amp;D staffing position to allow SWAN to investigate new features &amp; services</a:t>
            </a:r>
          </a:p>
          <a:p>
            <a:pPr marL="1028700" lvl="1" indent="-571500">
              <a:buFont typeface="+mj-lt"/>
              <a:buAutoNum type="alphaUcPeriod"/>
            </a:pPr>
            <a:r>
              <a:rPr lang="en-US" sz="1600" dirty="0"/>
              <a:t>Build a robust infrastructure for integrated access to electronic content, resources, and providers</a:t>
            </a:r>
          </a:p>
          <a:p>
            <a:pPr marL="514350" indent="-514350">
              <a:buFont typeface="+mj-lt"/>
              <a:buAutoNum type="romanUcPeriod"/>
            </a:pPr>
            <a:r>
              <a:rPr lang="en-US" sz="1600" b="1" dirty="0"/>
              <a:t>Create a sustainable model</a:t>
            </a:r>
          </a:p>
          <a:p>
            <a:pPr marL="971550" lvl="1" indent="-514350">
              <a:buFont typeface="+mj-lt"/>
              <a:buAutoNum type="alphaUcPeriod" startAt="4"/>
            </a:pPr>
            <a:r>
              <a:rPr lang="en-US" sz="1600" dirty="0"/>
              <a:t>SWAN will research &amp; analyze the current environment to make recommendations on a new model. We will build a coalition for change across the state.</a:t>
            </a:r>
          </a:p>
          <a:p>
            <a:pPr marL="971550" lvl="1" indent="-514350">
              <a:buFont typeface="+mj-lt"/>
              <a:buAutoNum type="alphaUcPeriod" startAt="4"/>
            </a:pPr>
            <a:r>
              <a:rPr lang="en-US" sz="1600" dirty="0"/>
              <a:t>SWAN will have completed a cost-benefit analysis of member needs resulting in the development &amp; implementation of centralized consortia services.</a:t>
            </a:r>
          </a:p>
          <a:p>
            <a:pPr marL="514350" indent="-514350">
              <a:buFont typeface="+mj-lt"/>
              <a:buAutoNum type="romanUcPeriod"/>
            </a:pPr>
            <a:r>
              <a:rPr lang="en-US" sz="1600" b="1" dirty="0"/>
              <a:t>Create engagement with SWAN: to make all SWAN members fully engaged participants</a:t>
            </a:r>
          </a:p>
          <a:p>
            <a:pPr marL="971550" lvl="1" indent="-514350">
              <a:buFont typeface="+mj-lt"/>
              <a:buAutoNum type="alphaUcPeriod" startAt="6"/>
            </a:pPr>
            <a:r>
              <a:rPr lang="en-US" sz="1600" dirty="0"/>
              <a:t>Encourage library director &amp; administrator participation</a:t>
            </a:r>
          </a:p>
          <a:p>
            <a:pPr marL="971550" lvl="1" indent="-514350">
              <a:buFont typeface="+mj-lt"/>
              <a:buAutoNum type="alphaUcPeriod" startAt="6"/>
            </a:pPr>
            <a:r>
              <a:rPr lang="en-US" sz="1600" dirty="0"/>
              <a:t>Create outreach program</a:t>
            </a:r>
          </a:p>
          <a:p>
            <a:pPr marL="971550" lvl="1" indent="-514350">
              <a:buFont typeface="+mj-lt"/>
              <a:buAutoNum type="alphaUcPeriod" startAt="6"/>
            </a:pPr>
            <a:r>
              <a:rPr lang="en-US" sz="1600" dirty="0"/>
              <a:t>Enhance patrons use of SWAN &amp; support of SWAN</a:t>
            </a:r>
          </a:p>
          <a:p>
            <a:pPr marL="971550" lvl="1" indent="-514350">
              <a:buFont typeface="+mj-lt"/>
              <a:buAutoNum type="alphaUcPeriod" startAt="6"/>
            </a:pPr>
            <a:r>
              <a:rPr lang="en-US" sz="1600" dirty="0"/>
              <a:t>Develop library staff expertise in using SWAN to enhance patron experience</a:t>
            </a:r>
          </a:p>
        </p:txBody>
      </p:sp>
      <p:sp>
        <p:nvSpPr>
          <p:cNvPr id="11" name="Text Placeholder 3">
            <a:extLst>
              <a:ext uri="{FF2B5EF4-FFF2-40B4-BE49-F238E27FC236}">
                <a16:creationId xmlns:a16="http://schemas.microsoft.com/office/drawing/2014/main" id="{B19B2F68-6B20-9B58-25A9-682AF9914D1E}"/>
              </a:ext>
            </a:extLst>
          </p:cNvPr>
          <p:cNvSpPr>
            <a:spLocks noGrp="1"/>
          </p:cNvSpPr>
          <p:nvPr>
            <p:ph type="body" sz="half" idx="2"/>
          </p:nvPr>
        </p:nvSpPr>
        <p:spPr>
          <a:xfrm>
            <a:off x="655094" y="3429000"/>
            <a:ext cx="4116932" cy="2439988"/>
          </a:xfrm>
        </p:spPr>
        <p:txBody>
          <a:bodyPr/>
          <a:lstStyle/>
          <a:p>
            <a:endParaRPr lang="en-US" dirty="0"/>
          </a:p>
        </p:txBody>
      </p:sp>
      <p:sp>
        <p:nvSpPr>
          <p:cNvPr id="3" name="Footer Placeholder 2">
            <a:extLst>
              <a:ext uri="{FF2B5EF4-FFF2-40B4-BE49-F238E27FC236}">
                <a16:creationId xmlns:a16="http://schemas.microsoft.com/office/drawing/2014/main" id="{576A9A0F-4F54-C528-6A79-02FDAD190B26}"/>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D7802379-1A63-A16A-1771-3C04DD457A39}"/>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13</a:t>
            </a:fld>
            <a:endParaRPr lang="en-US"/>
          </a:p>
        </p:txBody>
      </p:sp>
      <p:sp>
        <p:nvSpPr>
          <p:cNvPr id="6" name="Date Placeholder 5">
            <a:extLst>
              <a:ext uri="{FF2B5EF4-FFF2-40B4-BE49-F238E27FC236}">
                <a16:creationId xmlns:a16="http://schemas.microsoft.com/office/drawing/2014/main" id="{17C73D2D-C999-B783-5CE2-9F50D1B2D65E}"/>
              </a:ext>
            </a:extLst>
          </p:cNvPr>
          <p:cNvSpPr>
            <a:spLocks noGrp="1"/>
          </p:cNvSpPr>
          <p:nvPr>
            <p:ph type="dt" sz="half" idx="13"/>
          </p:nvPr>
        </p:nvSpPr>
        <p:spPr>
          <a:xfrm>
            <a:off x="838200" y="6329380"/>
            <a:ext cx="2743200" cy="365125"/>
          </a:xfrm>
        </p:spPr>
        <p:txBody>
          <a:bodyPr anchor="ctr">
            <a:normAutofit/>
          </a:bodyPr>
          <a:lstStyle/>
          <a:p>
            <a:pPr>
              <a:spcAft>
                <a:spcPts val="600"/>
              </a:spcAft>
            </a:pPr>
            <a:fld id="{A99684E3-A0FF-49CA-B05E-EC4BBEDCAE69}" type="datetime4">
              <a:rPr lang="en-US" smtClean="0"/>
              <a:pPr>
                <a:spcAft>
                  <a:spcPts val="600"/>
                </a:spcAft>
              </a:pPr>
              <a:t>September 8, 2023</a:t>
            </a:fld>
            <a:endParaRPr lang="en-US"/>
          </a:p>
        </p:txBody>
      </p:sp>
    </p:spTree>
    <p:extLst>
      <p:ext uri="{BB962C8B-B14F-4D97-AF65-F5344CB8AC3E}">
        <p14:creationId xmlns:p14="http://schemas.microsoft.com/office/powerpoint/2010/main" val="3184912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8601-BA0E-435D-9CD5-5E85B3D1270E}"/>
              </a:ext>
            </a:extLst>
          </p:cNvPr>
          <p:cNvSpPr>
            <a:spLocks noGrp="1"/>
          </p:cNvSpPr>
          <p:nvPr>
            <p:ph type="title"/>
          </p:nvPr>
        </p:nvSpPr>
        <p:spPr/>
        <p:txBody>
          <a:bodyPr/>
          <a:lstStyle/>
          <a:p>
            <a:r>
              <a:rPr lang="en-US" dirty="0">
                <a:solidFill>
                  <a:schemeClr val="tx1"/>
                </a:solidFill>
              </a:rPr>
              <a:t>2018 Strategic Planning Process</a:t>
            </a:r>
          </a:p>
        </p:txBody>
      </p:sp>
      <p:sp>
        <p:nvSpPr>
          <p:cNvPr id="3" name="Content Placeholder 2">
            <a:extLst>
              <a:ext uri="{FF2B5EF4-FFF2-40B4-BE49-F238E27FC236}">
                <a16:creationId xmlns:a16="http://schemas.microsoft.com/office/drawing/2014/main" id="{984E578D-7CBB-407B-B1C6-E70751A5F365}"/>
              </a:ext>
            </a:extLst>
          </p:cNvPr>
          <p:cNvSpPr>
            <a:spLocks noGrp="1"/>
          </p:cNvSpPr>
          <p:nvPr>
            <p:ph idx="1"/>
          </p:nvPr>
        </p:nvSpPr>
        <p:spPr/>
        <p:txBody>
          <a:bodyPr>
            <a:normAutofit/>
          </a:bodyPr>
          <a:lstStyle/>
          <a:p>
            <a:r>
              <a:rPr lang="en-US" dirty="0"/>
              <a:t>Board Strategic Planning Committee</a:t>
            </a:r>
          </a:p>
          <a:p>
            <a:pPr lvl="1"/>
            <a:r>
              <a:rPr lang="en-US" dirty="0"/>
              <a:t>Ted Bodewes, Director Thomas Ford Memorial Library</a:t>
            </a:r>
          </a:p>
          <a:p>
            <a:pPr lvl="1"/>
            <a:r>
              <a:rPr lang="en-US" dirty="0"/>
              <a:t>Jamie Bukovac, Director Indian Prairie Public Library District</a:t>
            </a:r>
          </a:p>
          <a:p>
            <a:pPr lvl="1"/>
            <a:r>
              <a:rPr lang="en-US" dirty="0"/>
              <a:t>Julie Milavec, Director Downers Grove Public Library</a:t>
            </a:r>
          </a:p>
          <a:p>
            <a:pPr lvl="1"/>
            <a:r>
              <a:rPr lang="en-US" dirty="0"/>
              <a:t>Aaron Skog, Executive Director SWAN</a:t>
            </a:r>
          </a:p>
          <a:p>
            <a:r>
              <a:rPr lang="en-US" dirty="0"/>
              <a:t>Issued RFP: April 9, 2018 deadline</a:t>
            </a:r>
          </a:p>
          <a:p>
            <a:r>
              <a:rPr lang="en-US" dirty="0"/>
              <a:t>Evaluated 12 Proposals: April 20 Committee meeting</a:t>
            </a:r>
          </a:p>
          <a:p>
            <a:r>
              <a:rPr lang="en-US" dirty="0"/>
              <a:t>Recommendation of Consulting Within Reach (CWR)</a:t>
            </a:r>
          </a:p>
          <a:p>
            <a:endParaRPr lang="en-US" dirty="0"/>
          </a:p>
        </p:txBody>
      </p:sp>
      <p:sp>
        <p:nvSpPr>
          <p:cNvPr id="4" name="Slide Number Placeholder 3">
            <a:extLst>
              <a:ext uri="{FF2B5EF4-FFF2-40B4-BE49-F238E27FC236}">
                <a16:creationId xmlns:a16="http://schemas.microsoft.com/office/drawing/2014/main" id="{738F7A90-1330-4E81-B20A-0C15523F596F}"/>
              </a:ext>
            </a:extLst>
          </p:cNvPr>
          <p:cNvSpPr>
            <a:spLocks noGrp="1"/>
          </p:cNvSpPr>
          <p:nvPr>
            <p:ph type="sldNum" sz="quarter" idx="12"/>
          </p:nvPr>
        </p:nvSpPr>
        <p:spPr/>
        <p:txBody>
          <a:bodyPr/>
          <a:lstStyle/>
          <a:p>
            <a:fld id="{B2E8E252-A4C9-4825-B6A7-DD4A52002440}" type="slidenum">
              <a:rPr lang="en-US" smtClean="0"/>
              <a:t>14</a:t>
            </a:fld>
            <a:endParaRPr lang="en-US" dirty="0"/>
          </a:p>
        </p:txBody>
      </p:sp>
      <p:pic>
        <p:nvPicPr>
          <p:cNvPr id="8" name="Graphic 7" descr="Map with pin">
            <a:extLst>
              <a:ext uri="{FF2B5EF4-FFF2-40B4-BE49-F238E27FC236}">
                <a16:creationId xmlns:a16="http://schemas.microsoft.com/office/drawing/2014/main" id="{9F2F0028-3215-4B88-AD9C-C3E972492D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28897" y="34925"/>
            <a:ext cx="1790700" cy="1790700"/>
          </a:xfrm>
          <a:prstGeom prst="rect">
            <a:avLst/>
          </a:prstGeom>
        </p:spPr>
      </p:pic>
    </p:spTree>
    <p:extLst>
      <p:ext uri="{BB962C8B-B14F-4D97-AF65-F5344CB8AC3E}">
        <p14:creationId xmlns:p14="http://schemas.microsoft.com/office/powerpoint/2010/main" val="214213686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93" y="1712794"/>
            <a:ext cx="3111690" cy="1600200"/>
          </a:xfrm>
        </p:spPr>
        <p:txBody>
          <a:bodyPr anchor="b">
            <a:normAutofit/>
          </a:bodyPr>
          <a:lstStyle/>
          <a:p>
            <a:r>
              <a:rPr lang="en-US" sz="3000" dirty="0"/>
              <a:t>Consulting Within Reach</a:t>
            </a:r>
          </a:p>
        </p:txBody>
      </p:sp>
      <p:sp>
        <p:nvSpPr>
          <p:cNvPr id="9" name="Text Placeholder 3">
            <a:extLst>
              <a:ext uri="{FF2B5EF4-FFF2-40B4-BE49-F238E27FC236}">
                <a16:creationId xmlns:a16="http://schemas.microsoft.com/office/drawing/2014/main" id="{F509E77C-025D-32DF-80BB-713C7A02CD44}"/>
              </a:ext>
            </a:extLst>
          </p:cNvPr>
          <p:cNvSpPr>
            <a:spLocks noGrp="1"/>
          </p:cNvSpPr>
          <p:nvPr>
            <p:ph type="body" sz="half" idx="2"/>
          </p:nvPr>
        </p:nvSpPr>
        <p:spPr>
          <a:xfrm>
            <a:off x="655094" y="3429000"/>
            <a:ext cx="4116932" cy="2439988"/>
          </a:xfrm>
        </p:spPr>
        <p:txBody>
          <a:bodyPr>
            <a:normAutofit/>
          </a:bodyPr>
          <a:lstStyle/>
          <a:p>
            <a:r>
              <a:rPr lang="en-US" sz="2800" dirty="0"/>
              <a:t>Process sequence</a:t>
            </a:r>
          </a:p>
        </p:txBody>
      </p:sp>
      <p:sp>
        <p:nvSpPr>
          <p:cNvPr id="11" name="Footer Placeholder 4">
            <a:extLst>
              <a:ext uri="{FF2B5EF4-FFF2-40B4-BE49-F238E27FC236}">
                <a16:creationId xmlns:a16="http://schemas.microsoft.com/office/drawing/2014/main" id="{A3FB2EA4-B785-C780-90EC-416B11558249}"/>
              </a:ext>
            </a:extLst>
          </p:cNvPr>
          <p:cNvSpPr>
            <a:spLocks noGrp="1"/>
          </p:cNvSpPr>
          <p:nvPr>
            <p:ph type="ftr" sz="quarter" idx="11"/>
          </p:nvPr>
        </p:nvSpPr>
        <p:spPr>
          <a:xfrm>
            <a:off x="6438309" y="6339849"/>
            <a:ext cx="4114800" cy="365125"/>
          </a:xfrm>
        </p:spPr>
        <p:txBody>
          <a:bodyPr/>
          <a:lstStyle/>
          <a:p>
            <a:pPr>
              <a:spcAft>
                <a:spcPts val="600"/>
              </a:spcAft>
            </a:pPr>
            <a:r>
              <a:rPr lang="en-US"/>
              <a:t>SWAN Library Services</a:t>
            </a:r>
          </a:p>
        </p:txBody>
      </p:sp>
      <p:sp>
        <p:nvSpPr>
          <p:cNvPr id="13" name="Slide Number Placeholder 5">
            <a:extLst>
              <a:ext uri="{FF2B5EF4-FFF2-40B4-BE49-F238E27FC236}">
                <a16:creationId xmlns:a16="http://schemas.microsoft.com/office/drawing/2014/main" id="{5CEDBDE8-C01D-F125-5190-CBBBBEC90602}"/>
              </a:ext>
            </a:extLst>
          </p:cNvPr>
          <p:cNvSpPr>
            <a:spLocks noGrp="1"/>
          </p:cNvSpPr>
          <p:nvPr>
            <p:ph type="sldNum" sz="quarter" idx="12"/>
          </p:nvPr>
        </p:nvSpPr>
        <p:spPr>
          <a:xfrm>
            <a:off x="11546006" y="6329381"/>
            <a:ext cx="532263" cy="365125"/>
          </a:xfrm>
        </p:spPr>
        <p:txBody>
          <a:bodyPr/>
          <a:lstStyle/>
          <a:p>
            <a:pPr>
              <a:spcAft>
                <a:spcPts val="600"/>
              </a:spcAft>
            </a:pPr>
            <a:fld id="{1FAA610F-65FB-4D76-A9F7-0135426F9A2E}" type="slidenum">
              <a:rPr lang="en-US" smtClean="0"/>
              <a:pPr>
                <a:spcAft>
                  <a:spcPts val="600"/>
                </a:spcAft>
              </a:pPr>
              <a:t>15</a:t>
            </a:fld>
            <a:endParaRPr lang="en-US"/>
          </a:p>
        </p:txBody>
      </p:sp>
      <p:sp>
        <p:nvSpPr>
          <p:cNvPr id="15" name="Date Placeholder 6">
            <a:extLst>
              <a:ext uri="{FF2B5EF4-FFF2-40B4-BE49-F238E27FC236}">
                <a16:creationId xmlns:a16="http://schemas.microsoft.com/office/drawing/2014/main" id="{968C0F94-8E1B-AB23-55A2-1E568C8E522C}"/>
              </a:ext>
            </a:extLst>
          </p:cNvPr>
          <p:cNvSpPr>
            <a:spLocks noGrp="1"/>
          </p:cNvSpPr>
          <p:nvPr>
            <p:ph type="dt" sz="half" idx="13"/>
          </p:nvPr>
        </p:nvSpPr>
        <p:spPr>
          <a:xfrm>
            <a:off x="838200" y="6329380"/>
            <a:ext cx="2743200" cy="365125"/>
          </a:xfrm>
        </p:spPr>
        <p:txBody>
          <a:bodyPr/>
          <a:lstStyle/>
          <a:p>
            <a:pPr>
              <a:spcAft>
                <a:spcPts val="600"/>
              </a:spcAft>
            </a:pPr>
            <a:fld id="{C7EE3EF2-A7B1-4F23-8584-F0BBB5D3EC1A}" type="datetime4">
              <a:rPr lang="en-US" smtClean="0"/>
              <a:pPr>
                <a:spcAft>
                  <a:spcPts val="600"/>
                </a:spcAft>
              </a:pPr>
              <a:t>September 8, 2023</a:t>
            </a:fld>
            <a:endParaRPr lang="en-US"/>
          </a:p>
        </p:txBody>
      </p:sp>
      <p:graphicFrame>
        <p:nvGraphicFramePr>
          <p:cNvPr id="5" name="Content Placeholder 2">
            <a:extLst>
              <a:ext uri="{FF2B5EF4-FFF2-40B4-BE49-F238E27FC236}">
                <a16:creationId xmlns:a16="http://schemas.microsoft.com/office/drawing/2014/main" id="{10D7012A-EB67-C306-B2C4-BD411532DD69}"/>
              </a:ext>
            </a:extLst>
          </p:cNvPr>
          <p:cNvGraphicFramePr>
            <a:graphicFrameLocks noGrp="1"/>
          </p:cNvGraphicFramePr>
          <p:nvPr>
            <p:ph idx="1"/>
            <p:extLst>
              <p:ext uri="{D42A27DB-BD31-4B8C-83A1-F6EECF244321}">
                <p14:modId xmlns:p14="http://schemas.microsoft.com/office/powerpoint/2010/main" val="863264920"/>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0902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4EFEE-2EB8-57B3-2226-DDF876FE0570}"/>
              </a:ext>
            </a:extLst>
          </p:cNvPr>
          <p:cNvSpPr>
            <a:spLocks noGrp="1"/>
          </p:cNvSpPr>
          <p:nvPr>
            <p:ph type="title"/>
          </p:nvPr>
        </p:nvSpPr>
        <p:spPr/>
        <p:txBody>
          <a:bodyPr/>
          <a:lstStyle/>
          <a:p>
            <a:r>
              <a:rPr lang="en-US" dirty="0"/>
              <a:t>2018 CWR background research</a:t>
            </a:r>
          </a:p>
        </p:txBody>
      </p:sp>
      <p:sp>
        <p:nvSpPr>
          <p:cNvPr id="3" name="Content Placeholder 2">
            <a:extLst>
              <a:ext uri="{FF2B5EF4-FFF2-40B4-BE49-F238E27FC236}">
                <a16:creationId xmlns:a16="http://schemas.microsoft.com/office/drawing/2014/main" id="{8E664DEF-2005-49A3-E2FA-3728761845BE}"/>
              </a:ext>
            </a:extLst>
          </p:cNvPr>
          <p:cNvSpPr>
            <a:spLocks noGrp="1"/>
          </p:cNvSpPr>
          <p:nvPr>
            <p:ph sz="half" idx="1"/>
          </p:nvPr>
        </p:nvSpPr>
        <p:spPr/>
        <p:txBody>
          <a:bodyPr>
            <a:normAutofit fontScale="85000" lnSpcReduction="20000"/>
          </a:bodyPr>
          <a:lstStyle/>
          <a:p>
            <a:r>
              <a:rPr lang="en-US" dirty="0"/>
              <a:t>Consultant was provided</a:t>
            </a:r>
          </a:p>
          <a:p>
            <a:pPr lvl="1"/>
            <a:r>
              <a:rPr lang="en-US" dirty="0"/>
              <a:t>Bylaws</a:t>
            </a:r>
          </a:p>
          <a:p>
            <a:pPr lvl="1"/>
            <a:r>
              <a:rPr lang="en-US" dirty="0"/>
              <a:t>Membership</a:t>
            </a:r>
          </a:p>
          <a:p>
            <a:pPr lvl="1"/>
            <a:r>
              <a:rPr lang="en-US" dirty="0"/>
              <a:t>Budget</a:t>
            </a:r>
          </a:p>
          <a:p>
            <a:pPr lvl="1"/>
            <a:r>
              <a:rPr lang="en-US" dirty="0"/>
              <a:t>Fee formula committee recommendation</a:t>
            </a:r>
          </a:p>
          <a:p>
            <a:pPr lvl="1"/>
            <a:r>
              <a:rPr lang="en-US" dirty="0"/>
              <a:t>Financial stability plan 2018</a:t>
            </a:r>
          </a:p>
          <a:p>
            <a:pPr lvl="1"/>
            <a:r>
              <a:rPr lang="en-US" dirty="0"/>
              <a:t>History of SWAN</a:t>
            </a:r>
          </a:p>
          <a:p>
            <a:pPr lvl="1"/>
            <a:r>
              <a:rPr lang="en-US" dirty="0"/>
              <a:t>Strategic plan</a:t>
            </a:r>
          </a:p>
          <a:p>
            <a:pPr lvl="1"/>
            <a:r>
              <a:rPr lang="en-US" dirty="0"/>
              <a:t>ILS Committee report &amp; recommendation</a:t>
            </a:r>
          </a:p>
          <a:p>
            <a:pPr lvl="1"/>
            <a:r>
              <a:rPr lang="en-US" dirty="0"/>
              <a:t>White paper on “New 19” joining SWAN</a:t>
            </a:r>
          </a:p>
          <a:p>
            <a:pPr lvl="1"/>
            <a:r>
              <a:rPr lang="en-US" dirty="0"/>
              <a:t>SWAN executive director reports April 2017, May 2017, June 2017, April 2018</a:t>
            </a:r>
          </a:p>
          <a:p>
            <a:endParaRPr lang="en-US" dirty="0"/>
          </a:p>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F91C854A-2F8C-7B5C-9CA0-7EC11DD957D9}"/>
              </a:ext>
            </a:extLst>
          </p:cNvPr>
          <p:cNvSpPr>
            <a:spLocks noGrp="1"/>
          </p:cNvSpPr>
          <p:nvPr>
            <p:ph sz="half" idx="2"/>
          </p:nvPr>
        </p:nvSpPr>
        <p:spPr>
          <a:xfrm>
            <a:off x="6172200" y="1539433"/>
            <a:ext cx="5181600" cy="4637530"/>
          </a:xfrm>
        </p:spPr>
        <p:txBody>
          <a:bodyPr>
            <a:normAutofit fontScale="85000" lnSpcReduction="20000"/>
          </a:bodyPr>
          <a:lstStyle/>
          <a:p>
            <a:r>
              <a:rPr lang="en-US" sz="2400" dirty="0"/>
              <a:t>“Many Faces of Digital Visitor and Residents: Facets of Online Engagement” OCLC report 2017</a:t>
            </a:r>
          </a:p>
          <a:p>
            <a:r>
              <a:rPr lang="en-US" sz="2400" dirty="0"/>
              <a:t>Lorcan Dempsey blog article series on “Power of Consortia”</a:t>
            </a:r>
          </a:p>
          <a:p>
            <a:r>
              <a:rPr lang="en-US" sz="2400" dirty="0"/>
              <a:t>Communication in Library Consortia</a:t>
            </a:r>
          </a:p>
          <a:p>
            <a:r>
              <a:rPr lang="en-US" sz="2400" dirty="0"/>
              <a:t>U.S. Library Consortia: A Snapshot of Priorities &amp; Perspectives</a:t>
            </a:r>
          </a:p>
          <a:p>
            <a:r>
              <a:rPr lang="en-US" sz="2400" dirty="0"/>
              <a:t>Perceptions 2017: An International Survey of Library Automation</a:t>
            </a:r>
          </a:p>
          <a:p>
            <a:r>
              <a:rPr lang="en-US" sz="2400" dirty="0"/>
              <a:t>Library Systems Report 2017: Competing visions for technology, openness, and workflow</a:t>
            </a:r>
          </a:p>
          <a:p>
            <a:r>
              <a:rPr lang="en-US" sz="2400" dirty="0"/>
              <a:t>Library Systems Report: Operationalizing innovation</a:t>
            </a:r>
          </a:p>
          <a:p>
            <a:r>
              <a:rPr lang="en-US" sz="2400" dirty="0"/>
              <a:t>Chicago Tribune articles</a:t>
            </a:r>
          </a:p>
          <a:p>
            <a:endParaRPr lang="en-US" sz="1600" dirty="0"/>
          </a:p>
        </p:txBody>
      </p:sp>
    </p:spTree>
    <p:extLst>
      <p:ext uri="{BB962C8B-B14F-4D97-AF65-F5344CB8AC3E}">
        <p14:creationId xmlns:p14="http://schemas.microsoft.com/office/powerpoint/2010/main" val="111339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8499B-5013-BA61-2D70-8E4D3A8CBABB}"/>
              </a:ext>
            </a:extLst>
          </p:cNvPr>
          <p:cNvSpPr>
            <a:spLocks noGrp="1"/>
          </p:cNvSpPr>
          <p:nvPr>
            <p:ph type="title"/>
          </p:nvPr>
        </p:nvSpPr>
        <p:spPr/>
        <p:txBody>
          <a:bodyPr/>
          <a:lstStyle/>
          <a:p>
            <a:r>
              <a:rPr lang="en-US" dirty="0"/>
              <a:t>CWR discovery interviews phase</a:t>
            </a:r>
          </a:p>
        </p:txBody>
      </p:sp>
      <p:sp>
        <p:nvSpPr>
          <p:cNvPr id="3" name="Content Placeholder 2">
            <a:extLst>
              <a:ext uri="{FF2B5EF4-FFF2-40B4-BE49-F238E27FC236}">
                <a16:creationId xmlns:a16="http://schemas.microsoft.com/office/drawing/2014/main" id="{5B759793-7AD5-FECA-F083-BB0C1A2015A6}"/>
              </a:ext>
            </a:extLst>
          </p:cNvPr>
          <p:cNvSpPr>
            <a:spLocks noGrp="1"/>
          </p:cNvSpPr>
          <p:nvPr>
            <p:ph sz="half" idx="1"/>
          </p:nvPr>
        </p:nvSpPr>
        <p:spPr/>
        <p:txBody>
          <a:bodyPr>
            <a:normAutofit fontScale="92500" lnSpcReduction="20000"/>
          </a:bodyPr>
          <a:lstStyle/>
          <a:p>
            <a:r>
              <a:rPr lang="en-US" dirty="0"/>
              <a:t>12 library directors interviewed</a:t>
            </a:r>
          </a:p>
          <a:p>
            <a:pPr lvl="1"/>
            <a:r>
              <a:rPr lang="en-US" dirty="0"/>
              <a:t>Includes 7 SWAN board representatives</a:t>
            </a:r>
          </a:p>
          <a:p>
            <a:r>
              <a:rPr lang="en-US" dirty="0"/>
              <a:t>6 SWAN staff interviewed</a:t>
            </a:r>
          </a:p>
          <a:p>
            <a:r>
              <a:rPr lang="en-US" dirty="0"/>
              <a:t>8 external interviews</a:t>
            </a:r>
          </a:p>
          <a:p>
            <a:pPr marL="914400" lvl="1" indent="-457200">
              <a:buFont typeface="+mj-lt"/>
              <a:buAutoNum type="arabicPeriod"/>
            </a:pPr>
            <a:r>
              <a:rPr lang="en-US" dirty="0"/>
              <a:t>RAILS</a:t>
            </a:r>
          </a:p>
          <a:p>
            <a:pPr marL="914400" lvl="1" indent="-457200">
              <a:buFont typeface="+mj-lt"/>
              <a:buAutoNum type="arabicPeriod"/>
            </a:pPr>
            <a:r>
              <a:rPr lang="en-US" dirty="0"/>
              <a:t>ALA Center for Future of Libraries</a:t>
            </a:r>
          </a:p>
          <a:p>
            <a:pPr marL="914400" lvl="1" indent="-457200">
              <a:buFont typeface="+mj-lt"/>
              <a:buAutoNum type="arabicPeriod"/>
            </a:pPr>
            <a:r>
              <a:rPr lang="en-US" dirty="0"/>
              <a:t>Dominican University Library School</a:t>
            </a:r>
          </a:p>
          <a:p>
            <a:pPr marL="914400" lvl="1" indent="-457200">
              <a:buFont typeface="+mj-lt"/>
              <a:buAutoNum type="arabicPeriod"/>
            </a:pPr>
            <a:r>
              <a:rPr lang="en-US" dirty="0"/>
              <a:t>EBSCO</a:t>
            </a:r>
          </a:p>
          <a:p>
            <a:pPr marL="914400" lvl="1" indent="-457200">
              <a:buFont typeface="+mj-lt"/>
              <a:buAutoNum type="arabicPeriod"/>
            </a:pPr>
            <a:r>
              <a:rPr lang="en-US" dirty="0"/>
              <a:t>SirsiDynix</a:t>
            </a:r>
          </a:p>
          <a:p>
            <a:pPr marL="914400" lvl="1" indent="-457200">
              <a:buFont typeface="+mj-lt"/>
              <a:buAutoNum type="arabicPeriod"/>
            </a:pPr>
            <a:r>
              <a:rPr lang="en-US" dirty="0"/>
              <a:t>OCLC</a:t>
            </a:r>
          </a:p>
          <a:p>
            <a:pPr marL="914400" lvl="1" indent="-457200">
              <a:buFont typeface="+mj-lt"/>
              <a:buAutoNum type="arabicPeriod"/>
            </a:pPr>
            <a:r>
              <a:rPr lang="en-US" dirty="0"/>
              <a:t>Old Colony Network</a:t>
            </a:r>
          </a:p>
          <a:p>
            <a:pPr marL="914400" lvl="1" indent="-457200">
              <a:buFont typeface="+mj-lt"/>
              <a:buAutoNum type="arabicPeriod"/>
            </a:pPr>
            <a:r>
              <a:rPr lang="en-US" dirty="0"/>
              <a:t>NOBLE</a:t>
            </a:r>
          </a:p>
        </p:txBody>
      </p:sp>
      <p:sp>
        <p:nvSpPr>
          <p:cNvPr id="4" name="Content Placeholder 3">
            <a:extLst>
              <a:ext uri="{FF2B5EF4-FFF2-40B4-BE49-F238E27FC236}">
                <a16:creationId xmlns:a16="http://schemas.microsoft.com/office/drawing/2014/main" id="{C58B961B-ABAB-5F28-A8B3-639D0D9EEB23}"/>
              </a:ext>
            </a:extLst>
          </p:cNvPr>
          <p:cNvSpPr>
            <a:spLocks noGrp="1"/>
          </p:cNvSpPr>
          <p:nvPr>
            <p:ph sz="half" idx="2"/>
          </p:nvPr>
        </p:nvSpPr>
        <p:spPr/>
        <p:txBody>
          <a:bodyPr>
            <a:normAutofit fontScale="92500" lnSpcReduction="20000"/>
          </a:bodyPr>
          <a:lstStyle/>
          <a:p>
            <a:r>
              <a:rPr lang="en-US" dirty="0"/>
              <a:t>2 town hall meetings: Oak Brook Public Library &amp; Tinley Park Public Library</a:t>
            </a:r>
          </a:p>
          <a:p>
            <a:pPr lvl="1"/>
            <a:r>
              <a:rPr lang="en-US" dirty="0"/>
              <a:t>15 attended Oak Brook</a:t>
            </a:r>
          </a:p>
          <a:p>
            <a:r>
              <a:rPr lang="en-US" dirty="0"/>
              <a:t>1 SWAN staff meeting</a:t>
            </a:r>
          </a:p>
          <a:p>
            <a:r>
              <a:rPr lang="en-US" dirty="0"/>
              <a:t>Membership survey</a:t>
            </a:r>
          </a:p>
          <a:p>
            <a:endParaRPr lang="en-US" b="1" dirty="0"/>
          </a:p>
        </p:txBody>
      </p:sp>
    </p:spTree>
    <p:extLst>
      <p:ext uri="{BB962C8B-B14F-4D97-AF65-F5344CB8AC3E}">
        <p14:creationId xmlns:p14="http://schemas.microsoft.com/office/powerpoint/2010/main" val="154694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EC8487-8641-393F-AD4D-5D6B50F3CA1A}"/>
              </a:ext>
            </a:extLst>
          </p:cNvPr>
          <p:cNvSpPr>
            <a:spLocks noGrp="1"/>
          </p:cNvSpPr>
          <p:nvPr>
            <p:ph type="title"/>
          </p:nvPr>
        </p:nvSpPr>
        <p:spPr/>
        <p:txBody>
          <a:bodyPr/>
          <a:lstStyle/>
          <a:p>
            <a:r>
              <a:rPr lang="en-US" dirty="0"/>
              <a:t>Interviews: representation &amp; region</a:t>
            </a:r>
          </a:p>
        </p:txBody>
      </p:sp>
      <p:graphicFrame>
        <p:nvGraphicFramePr>
          <p:cNvPr id="4" name="Content Placeholder 3">
            <a:extLst>
              <a:ext uri="{FF2B5EF4-FFF2-40B4-BE49-F238E27FC236}">
                <a16:creationId xmlns:a16="http://schemas.microsoft.com/office/drawing/2014/main" id="{E5348859-B60A-0F24-6058-C4A9ADA9B323}"/>
              </a:ext>
            </a:extLst>
          </p:cNvPr>
          <p:cNvGraphicFramePr>
            <a:graphicFrameLocks noGrp="1"/>
          </p:cNvGraphicFramePr>
          <p:nvPr>
            <p:ph sz="half" idx="1"/>
          </p:nvPr>
        </p:nvGraphicFramePr>
        <p:xfrm>
          <a:off x="838200" y="1825625"/>
          <a:ext cx="5181598" cy="3756208"/>
        </p:xfrm>
        <a:graphic>
          <a:graphicData uri="http://schemas.openxmlformats.org/drawingml/2006/table">
            <a:tbl>
              <a:tblPr/>
              <a:tblGrid>
                <a:gridCol w="848364">
                  <a:extLst>
                    <a:ext uri="{9D8B030D-6E8A-4147-A177-3AD203B41FA5}">
                      <a16:colId xmlns:a16="http://schemas.microsoft.com/office/drawing/2014/main" val="3217862167"/>
                    </a:ext>
                  </a:extLst>
                </a:gridCol>
                <a:gridCol w="1496779">
                  <a:extLst>
                    <a:ext uri="{9D8B030D-6E8A-4147-A177-3AD203B41FA5}">
                      <a16:colId xmlns:a16="http://schemas.microsoft.com/office/drawing/2014/main" val="1195168513"/>
                    </a:ext>
                  </a:extLst>
                </a:gridCol>
                <a:gridCol w="2836455">
                  <a:extLst>
                    <a:ext uri="{9D8B030D-6E8A-4147-A177-3AD203B41FA5}">
                      <a16:colId xmlns:a16="http://schemas.microsoft.com/office/drawing/2014/main" val="2220180421"/>
                    </a:ext>
                  </a:extLst>
                </a:gridCol>
              </a:tblGrid>
              <a:tr h="613995">
                <a:tc>
                  <a:txBody>
                    <a:bodyPr/>
                    <a:lstStyle/>
                    <a:p>
                      <a:pPr algn="ctr" fontAlgn="b"/>
                      <a:r>
                        <a:rPr lang="en-US" sz="1800" b="1" i="0" u="none" strike="noStrike" dirty="0">
                          <a:solidFill>
                            <a:srgbClr val="000000"/>
                          </a:solidFill>
                          <a:effectLst/>
                          <a:latin typeface="Calibri" panose="020F0502020204030204" pitchFamily="34" charset="0"/>
                        </a:rPr>
                        <a:t>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effectLst/>
                          <a:latin typeface="Calibri" panose="020F0502020204030204" pitchFamily="34" charset="0"/>
                        </a:rPr>
                        <a:t>Library Type</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9226709"/>
                  </a:ext>
                </a:extLst>
              </a:tr>
              <a:tr h="361174">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Calibri" panose="020F0502020204030204" pitchFamily="34" charset="0"/>
                        </a:rPr>
                        <a:t>Public</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85590728"/>
                  </a:ext>
                </a:extLst>
              </a:tr>
              <a:tr h="361174">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Academic</a:t>
                      </a:r>
                    </a:p>
                  </a:txBody>
                  <a:tcPr marL="9525" marR="9525" marT="9525" marB="0" anchor="b">
                    <a:lnL>
                      <a:noFill/>
                    </a:lnL>
                    <a:lnR>
                      <a:noFill/>
                    </a:lnR>
                    <a:lnT>
                      <a:noFill/>
                    </a:lnT>
                    <a:lnB>
                      <a:noFill/>
                    </a:lnB>
                  </a:tcPr>
                </a:tc>
                <a:extLst>
                  <a:ext uri="{0D108BD9-81ED-4DB2-BD59-A6C34878D82A}">
                    <a16:rowId xmlns:a16="http://schemas.microsoft.com/office/drawing/2014/main" val="277190616"/>
                  </a:ext>
                </a:extLst>
              </a:tr>
              <a:tr h="361174">
                <a:tc>
                  <a:txBody>
                    <a:bodyPr/>
                    <a:lstStyle/>
                    <a:p>
                      <a:pPr algn="ct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Special</a:t>
                      </a:r>
                    </a:p>
                  </a:txBody>
                  <a:tcPr marL="9525" marR="9525" marT="9525" marB="0" anchor="b">
                    <a:lnL>
                      <a:noFill/>
                    </a:lnL>
                    <a:lnR>
                      <a:noFill/>
                    </a:lnR>
                    <a:lnT>
                      <a:noFill/>
                    </a:lnT>
                    <a:lnB>
                      <a:noFill/>
                    </a:lnB>
                  </a:tcPr>
                </a:tc>
                <a:extLst>
                  <a:ext uri="{0D108BD9-81ED-4DB2-BD59-A6C34878D82A}">
                    <a16:rowId xmlns:a16="http://schemas.microsoft.com/office/drawing/2014/main" val="1448705350"/>
                  </a:ext>
                </a:extLst>
              </a:tr>
              <a:tr h="613995">
                <a:tc>
                  <a:txBody>
                    <a:bodyPr/>
                    <a:lstStyle/>
                    <a:p>
                      <a:pPr algn="ctr" fontAlgn="b"/>
                      <a:r>
                        <a:rPr lang="en-US" sz="1800" b="1" i="0" u="none" strike="noStrike">
                          <a:solidFill>
                            <a:srgbClr val="000000"/>
                          </a:solidFill>
                          <a:effectLst/>
                          <a:latin typeface="Calibri" panose="020F0502020204030204" pitchFamily="34" charset="0"/>
                        </a:rPr>
                        <a:t>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effectLst/>
                          <a:latin typeface="Calibri" panose="020F0502020204030204" pitchFamily="34" charset="0"/>
                        </a:rPr>
                        <a:t>SWAN Region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1947608"/>
                  </a:ext>
                </a:extLst>
              </a:tr>
              <a:tr h="361174">
                <a:tc>
                  <a:txBody>
                    <a:bodyPr/>
                    <a:lstStyle/>
                    <a:p>
                      <a:pPr algn="ct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Calibri" panose="020F0502020204030204" pitchFamily="34" charset="0"/>
                        </a:rPr>
                        <a:t>North (Cook, above I55)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39838122"/>
                  </a:ext>
                </a:extLst>
              </a:tr>
              <a:tr h="361174">
                <a:tc>
                  <a:txBody>
                    <a:bodyPr/>
                    <a:lstStyle/>
                    <a:p>
                      <a:pPr algn="ctr" fontAlgn="b"/>
                      <a:r>
                        <a:rPr lang="en-US" sz="18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effectLst/>
                          <a:latin typeface="Calibri" panose="020F0502020204030204" pitchFamily="34" charset="0"/>
                        </a:rPr>
                        <a:t>South (Cook, below I55)</a:t>
                      </a:r>
                    </a:p>
                  </a:txBody>
                  <a:tcPr marL="9525" marR="9525" marT="9525" marB="0" anchor="b">
                    <a:lnL>
                      <a:noFill/>
                    </a:lnL>
                    <a:lnR>
                      <a:noFill/>
                    </a:lnR>
                    <a:lnT>
                      <a:noFill/>
                    </a:lnT>
                    <a:lnB>
                      <a:noFill/>
                    </a:lnB>
                  </a:tcPr>
                </a:tc>
                <a:extLst>
                  <a:ext uri="{0D108BD9-81ED-4DB2-BD59-A6C34878D82A}">
                    <a16:rowId xmlns:a16="http://schemas.microsoft.com/office/drawing/2014/main" val="4066343465"/>
                  </a:ext>
                </a:extLst>
              </a:tr>
              <a:tr h="361174">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West (DuPage)</a:t>
                      </a:r>
                    </a:p>
                  </a:txBody>
                  <a:tcPr marL="9525" marR="9525" marT="9525" marB="0" anchor="b">
                    <a:lnL>
                      <a:noFill/>
                    </a:lnL>
                    <a:lnR>
                      <a:noFill/>
                    </a:lnR>
                    <a:lnT>
                      <a:noFill/>
                    </a:lnT>
                    <a:lnB>
                      <a:noFill/>
                    </a:lnB>
                  </a:tcPr>
                </a:tc>
                <a:extLst>
                  <a:ext uri="{0D108BD9-81ED-4DB2-BD59-A6C34878D82A}">
                    <a16:rowId xmlns:a16="http://schemas.microsoft.com/office/drawing/2014/main" val="2330337597"/>
                  </a:ext>
                </a:extLst>
              </a:tr>
              <a:tr h="361174">
                <a:tc>
                  <a:txBody>
                    <a:bodyPr/>
                    <a:lstStyle/>
                    <a:p>
                      <a:pPr algn="ctr" fontAlgn="b"/>
                      <a:r>
                        <a:rPr lang="en-US" sz="1800" b="1" i="0" u="none" strike="noStrike">
                          <a:solidFill>
                            <a:srgbClr val="000000"/>
                          </a:solidFill>
                          <a:effectLst/>
                          <a:latin typeface="Calibri" panose="020F0502020204030204" pitchFamily="34" charset="0"/>
                        </a:rPr>
                        <a:t>19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8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23185884"/>
                  </a:ext>
                </a:extLst>
              </a:tr>
            </a:tbl>
          </a:graphicData>
        </a:graphic>
      </p:graphicFrame>
      <p:pic>
        <p:nvPicPr>
          <p:cNvPr id="74" name="Content Placeholder 73">
            <a:extLst>
              <a:ext uri="{FF2B5EF4-FFF2-40B4-BE49-F238E27FC236}">
                <a16:creationId xmlns:a16="http://schemas.microsoft.com/office/drawing/2014/main" id="{CB9D2662-4326-AED8-7B06-D57658DCA7A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p:blipFill>
        <p:spPr>
          <a:xfrm>
            <a:off x="6880611" y="1825625"/>
            <a:ext cx="3764777" cy="4351338"/>
          </a:xfrm>
        </p:spPr>
      </p:pic>
    </p:spTree>
    <p:extLst>
      <p:ext uri="{BB962C8B-B14F-4D97-AF65-F5344CB8AC3E}">
        <p14:creationId xmlns:p14="http://schemas.microsoft.com/office/powerpoint/2010/main" val="365616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82E1-17DB-1D4D-2664-DDCF8C5A1272}"/>
              </a:ext>
            </a:extLst>
          </p:cNvPr>
          <p:cNvSpPr>
            <a:spLocks noGrp="1"/>
          </p:cNvSpPr>
          <p:nvPr>
            <p:ph type="title"/>
          </p:nvPr>
        </p:nvSpPr>
        <p:spPr/>
        <p:txBody>
          <a:bodyPr/>
          <a:lstStyle/>
          <a:p>
            <a:r>
              <a:rPr lang="en-US" dirty="0"/>
              <a:t>Membership interviews</a:t>
            </a:r>
          </a:p>
        </p:txBody>
      </p:sp>
      <p:graphicFrame>
        <p:nvGraphicFramePr>
          <p:cNvPr id="4" name="Content Placeholder 3">
            <a:extLst>
              <a:ext uri="{FF2B5EF4-FFF2-40B4-BE49-F238E27FC236}">
                <a16:creationId xmlns:a16="http://schemas.microsoft.com/office/drawing/2014/main" id="{38F29050-64C6-95B3-030D-4F9A431AEE1E}"/>
              </a:ext>
            </a:extLst>
          </p:cNvPr>
          <p:cNvGraphicFramePr>
            <a:graphicFrameLocks noGrp="1"/>
          </p:cNvGraphicFramePr>
          <p:nvPr>
            <p:ph idx="1"/>
            <p:extLst>
              <p:ext uri="{D42A27DB-BD31-4B8C-83A1-F6EECF244321}">
                <p14:modId xmlns:p14="http://schemas.microsoft.com/office/powerpoint/2010/main" val="1691670968"/>
              </p:ext>
            </p:extLst>
          </p:nvPr>
        </p:nvGraphicFramePr>
        <p:xfrm>
          <a:off x="838200" y="1435262"/>
          <a:ext cx="10515599" cy="4768766"/>
        </p:xfrm>
        <a:graphic>
          <a:graphicData uri="http://schemas.openxmlformats.org/drawingml/2006/table">
            <a:tbl>
              <a:tblPr>
                <a:tableStyleId>{9D7B26C5-4107-4FEC-AEDC-1716B250A1EF}</a:tableStyleId>
              </a:tblPr>
              <a:tblGrid>
                <a:gridCol w="2379562">
                  <a:extLst>
                    <a:ext uri="{9D8B030D-6E8A-4147-A177-3AD203B41FA5}">
                      <a16:colId xmlns:a16="http://schemas.microsoft.com/office/drawing/2014/main" val="3027364619"/>
                    </a:ext>
                  </a:extLst>
                </a:gridCol>
                <a:gridCol w="2338086">
                  <a:extLst>
                    <a:ext uri="{9D8B030D-6E8A-4147-A177-3AD203B41FA5}">
                      <a16:colId xmlns:a16="http://schemas.microsoft.com/office/drawing/2014/main" val="1209610030"/>
                    </a:ext>
                  </a:extLst>
                </a:gridCol>
                <a:gridCol w="5797951">
                  <a:extLst>
                    <a:ext uri="{9D8B030D-6E8A-4147-A177-3AD203B41FA5}">
                      <a16:colId xmlns:a16="http://schemas.microsoft.com/office/drawing/2014/main" val="221566974"/>
                    </a:ext>
                  </a:extLst>
                </a:gridCol>
              </a:tblGrid>
              <a:tr h="265403">
                <a:tc>
                  <a:txBody>
                    <a:bodyPr/>
                    <a:lstStyle/>
                    <a:p>
                      <a:pPr marL="0" indent="0" algn="l" fontAlgn="b">
                        <a:buFont typeface="+mj-lt"/>
                        <a:buNone/>
                      </a:pPr>
                      <a:r>
                        <a:rPr lang="en-US" sz="1400" u="none" strike="noStrike" dirty="0">
                          <a:effectLst/>
                        </a:rPr>
                        <a:t>Library Director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Board</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Hillside Public Library</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606764151"/>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Board (President)</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Thomas Ford Memorial Library</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509331177"/>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Board (Secretary)</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Elmwood Park Public Library</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706793114"/>
                  </a:ext>
                </a:extLst>
              </a:tr>
              <a:tr h="265403">
                <a:tc>
                  <a:txBody>
                    <a:bodyPr/>
                    <a:lstStyle/>
                    <a:p>
                      <a:pPr marL="0" indent="0" algn="l" fontAlgn="b">
                        <a:buFont typeface="+mj-lt"/>
                        <a:buNone/>
                      </a:pPr>
                      <a:r>
                        <a:rPr lang="en-US" sz="1400" u="none" strike="noStrike" dirty="0">
                          <a:effectLst/>
                        </a:rPr>
                        <a:t>Library Director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dirty="0">
                          <a:effectLst/>
                        </a:rPr>
                        <a:t>Board (VP)</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Eisenhower Public Library District</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160075658"/>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Board (Treasurer)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Indian Prairie Public Library District</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12636813"/>
                  </a:ext>
                </a:extLst>
              </a:tr>
              <a:tr h="265403">
                <a:tc>
                  <a:txBody>
                    <a:bodyPr/>
                    <a:lstStyle/>
                    <a:p>
                      <a:pPr marL="0" indent="0" algn="l" fontAlgn="b">
                        <a:buFont typeface="+mj-lt"/>
                        <a:buNone/>
                      </a:pPr>
                      <a:r>
                        <a:rPr lang="en-US" sz="1400" u="none" strike="noStrike" dirty="0">
                          <a:effectLst/>
                        </a:rPr>
                        <a:t>Library Director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dirty="0">
                          <a:effectLst/>
                        </a:rPr>
                        <a:t>Board (Strat Plan Comm)</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Downers Grove Public Library</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724042352"/>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dirty="0">
                          <a:effectLst/>
                        </a:rPr>
                        <a:t>Internal Interview</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Tinley Park Public Library</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557085484"/>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Bensenville Community Public Library District</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628358953"/>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Theosophical Society in America</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86624704"/>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National University of Health Sciences</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405532065"/>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dirty="0">
                          <a:effectLst/>
                        </a:rPr>
                        <a:t>Internal Interview</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North Riverside Public Library District</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210462732"/>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dirty="0">
                          <a:effectLst/>
                        </a:rPr>
                        <a:t>Richton Park Public Library District</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56540615"/>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Midlothian Public Library</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610240154"/>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Messenger Public Library of North Aurora</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161316609"/>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dirty="0">
                          <a:effectLst/>
                        </a:rPr>
                        <a:t>Wood Dale Public Library District</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701663228"/>
                  </a:ext>
                </a:extLst>
              </a:tr>
              <a:tr h="265403">
                <a:tc>
                  <a:txBody>
                    <a:bodyPr/>
                    <a:lstStyle/>
                    <a:p>
                      <a:pPr marL="0" indent="0" algn="l" fontAlgn="b">
                        <a:buFont typeface="+mj-lt"/>
                        <a:buNone/>
                      </a:pPr>
                      <a:r>
                        <a:rPr lang="en-US" sz="1400" u="none" strike="noStrike">
                          <a:effectLst/>
                        </a:rPr>
                        <a:t>Library Director</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Lansing Public Library</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44896022"/>
                  </a:ext>
                </a:extLst>
              </a:tr>
              <a:tr h="265403">
                <a:tc>
                  <a:txBody>
                    <a:bodyPr/>
                    <a:lstStyle/>
                    <a:p>
                      <a:pPr marL="0" indent="0" algn="l" fontAlgn="b">
                        <a:buFont typeface="+mj-lt"/>
                        <a:buNone/>
                      </a:pPr>
                      <a:r>
                        <a:rPr lang="en-US" sz="1400" u="none" strike="noStrike" dirty="0">
                          <a:effectLst/>
                        </a:rPr>
                        <a:t>Library Director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dirty="0">
                          <a:effectLst/>
                        </a:rPr>
                        <a:t>Internal Interview</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Matteson Area Public Library District</a:t>
                      </a:r>
                      <a:endParaRPr lang="en-US"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2152013588"/>
                  </a:ext>
                </a:extLst>
              </a:tr>
              <a:tr h="256915">
                <a:tc>
                  <a:txBody>
                    <a:bodyPr/>
                    <a:lstStyle/>
                    <a:p>
                      <a:pPr marL="0" indent="0" algn="l" fontAlgn="b">
                        <a:buFont typeface="+mj-lt"/>
                        <a:buNone/>
                      </a:pPr>
                      <a:r>
                        <a:rPr lang="en-US" sz="1400" u="none" strike="noStrike" dirty="0">
                          <a:effectLst/>
                        </a:rPr>
                        <a:t>Library Director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a:effectLst/>
                        </a:rPr>
                        <a:t>Internal Interview</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marL="0" indent="0" algn="l" fontAlgn="b">
                        <a:buFont typeface="+mj-lt"/>
                        <a:buNone/>
                      </a:pPr>
                      <a:r>
                        <a:rPr lang="en-US" sz="1400" u="none" strike="noStrike" dirty="0">
                          <a:effectLst/>
                        </a:rPr>
                        <a:t>Saint Charles Public Library District</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1376827410"/>
                  </a:ext>
                </a:extLst>
              </a:tr>
            </a:tbl>
          </a:graphicData>
        </a:graphic>
      </p:graphicFrame>
    </p:spTree>
    <p:extLst>
      <p:ext uri="{BB962C8B-B14F-4D97-AF65-F5344CB8AC3E}">
        <p14:creationId xmlns:p14="http://schemas.microsoft.com/office/powerpoint/2010/main" val="263599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A62A9-E514-41CB-8FB1-1F70EBE0C95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5E185930-0162-4E4F-8F37-5CED659EC4A9}"/>
              </a:ext>
            </a:extLst>
          </p:cNvPr>
          <p:cNvSpPr>
            <a:spLocks noGrp="1"/>
          </p:cNvSpPr>
          <p:nvPr>
            <p:ph sz="half" idx="1"/>
          </p:nvPr>
        </p:nvSpPr>
        <p:spPr/>
        <p:txBody>
          <a:bodyPr vert="horz" lIns="91440" tIns="45720" rIns="91440" bIns="45720" rtlCol="0" anchor="t">
            <a:normAutofit/>
          </a:bodyPr>
          <a:lstStyle/>
          <a:p>
            <a:pPr marL="342900" marR="0" lvl="0" indent="-342900">
              <a:lnSpc>
                <a:spcPct val="150000"/>
              </a:lnSpc>
              <a:spcBef>
                <a:spcPts val="0"/>
              </a:spcBef>
              <a:spcAft>
                <a:spcPts val="0"/>
              </a:spcAft>
              <a:buFont typeface="+mj-lt"/>
              <a:buAutoNum type="arabicPeriod"/>
            </a:pPr>
            <a:r>
              <a:rPr lang="en-US" sz="2400" dirty="0">
                <a:effectLst/>
                <a:latin typeface="Calibri" panose="020F0502020204030204" pitchFamily="34" charset="0"/>
                <a:ea typeface="MS Mincho" panose="02020609040205080304" pitchFamily="49" charset="-128"/>
                <a:cs typeface="Calibri" panose="020F0502020204030204" pitchFamily="34" charset="0"/>
              </a:rPr>
              <a:t>Call to Order and Welcome</a:t>
            </a:r>
            <a:endParaRPr lang="en-US" sz="2400" dirty="0">
              <a:effectLst/>
              <a:latin typeface="Calibri" panose="020F0502020204030204" pitchFamily="34" charset="0"/>
              <a:ea typeface="MS Mincho" panose="02020609040205080304" pitchFamily="49" charset="-128"/>
              <a:cs typeface="Arial" panose="020B0604020202020204" pitchFamily="34" charset="0"/>
            </a:endParaRPr>
          </a:p>
          <a:p>
            <a:pPr marL="342900" marR="0" lvl="0" indent="-342900">
              <a:lnSpc>
                <a:spcPct val="150000"/>
              </a:lnSpc>
              <a:spcBef>
                <a:spcPts val="0"/>
              </a:spcBef>
              <a:spcAft>
                <a:spcPts val="0"/>
              </a:spcAft>
              <a:buFont typeface="+mj-lt"/>
              <a:buAutoNum type="arabicPeriod"/>
            </a:pPr>
            <a:r>
              <a:rPr lang="en-US" sz="2400" dirty="0">
                <a:effectLst/>
                <a:latin typeface="Calibri" panose="020F0502020204030204" pitchFamily="34" charset="0"/>
                <a:ea typeface="MS Mincho" panose="02020609040205080304" pitchFamily="49" charset="-128"/>
                <a:cs typeface="Calibri" panose="020F0502020204030204" pitchFamily="34" charset="0"/>
              </a:rPr>
              <a:t>Public Comment</a:t>
            </a:r>
          </a:p>
          <a:p>
            <a:pPr marL="342900" marR="0" lvl="0" indent="-342900">
              <a:lnSpc>
                <a:spcPct val="150000"/>
              </a:lnSpc>
              <a:spcBef>
                <a:spcPts val="0"/>
              </a:spcBef>
              <a:spcAft>
                <a:spcPts val="0"/>
              </a:spcAft>
              <a:buFont typeface="+mj-lt"/>
              <a:buAutoNum type="arabicPeriod"/>
            </a:pPr>
            <a:r>
              <a:rPr lang="en-US" sz="2400" dirty="0">
                <a:latin typeface="Calibri" panose="020F0502020204030204" pitchFamily="34" charset="0"/>
                <a:ea typeface="MS Mincho" panose="02020609040205080304" pitchFamily="49" charset="-128"/>
                <a:cs typeface="Calibri" panose="020F0502020204030204" pitchFamily="34" charset="0"/>
              </a:rPr>
              <a:t>Approval of June 1, 2023 minutes</a:t>
            </a:r>
          </a:p>
          <a:p>
            <a:pPr marL="342900" marR="0" lvl="0" indent="-342900">
              <a:lnSpc>
                <a:spcPct val="150000"/>
              </a:lnSpc>
              <a:spcBef>
                <a:spcPts val="0"/>
              </a:spcBef>
              <a:spcAft>
                <a:spcPts val="0"/>
              </a:spcAft>
              <a:buFont typeface="+mj-lt"/>
              <a:buAutoNum type="arabicPeriod"/>
            </a:pPr>
            <a:r>
              <a:rPr lang="en-US" sz="2400" dirty="0">
                <a:effectLst/>
                <a:latin typeface="Calibri" panose="020F0502020204030204" pitchFamily="34" charset="0"/>
                <a:ea typeface="MS Mincho" panose="02020609040205080304" pitchFamily="49" charset="-128"/>
                <a:cs typeface="Calibri" panose="020F0502020204030204" pitchFamily="34" charset="0"/>
              </a:rPr>
              <a:t>Strategic planning process</a:t>
            </a:r>
          </a:p>
          <a:p>
            <a:pPr marL="342900" marR="0" lvl="0" indent="-342900">
              <a:lnSpc>
                <a:spcPct val="150000"/>
              </a:lnSpc>
              <a:spcBef>
                <a:spcPts val="0"/>
              </a:spcBef>
              <a:spcAft>
                <a:spcPts val="0"/>
              </a:spcAft>
              <a:buFont typeface="+mj-lt"/>
              <a:buAutoNum type="arabicPeriod"/>
            </a:pPr>
            <a:r>
              <a:rPr lang="en-US" sz="2400" dirty="0">
                <a:latin typeface="Calibri" panose="020F0502020204030204" pitchFamily="34" charset="0"/>
                <a:ea typeface="MS Mincho" panose="02020609040205080304" pitchFamily="49" charset="-128"/>
                <a:cs typeface="Calibri" panose="020F0502020204030204" pitchFamily="34" charset="0"/>
              </a:rPr>
              <a:t>Overview of SirsiDynix agreement with SWAN</a:t>
            </a:r>
          </a:p>
        </p:txBody>
      </p:sp>
      <p:sp>
        <p:nvSpPr>
          <p:cNvPr id="4" name="Content Placeholder 3">
            <a:extLst>
              <a:ext uri="{FF2B5EF4-FFF2-40B4-BE49-F238E27FC236}">
                <a16:creationId xmlns:a16="http://schemas.microsoft.com/office/drawing/2014/main" id="{6728C3D9-C1F6-43C6-9D39-B3BB781DC63C}"/>
              </a:ext>
            </a:extLst>
          </p:cNvPr>
          <p:cNvSpPr>
            <a:spLocks noGrp="1"/>
          </p:cNvSpPr>
          <p:nvPr>
            <p:ph sz="half" idx="2"/>
          </p:nvPr>
        </p:nvSpPr>
        <p:spPr/>
        <p:txBody>
          <a:bodyPr>
            <a:normAutofit/>
          </a:bodyPr>
          <a:lstStyle/>
          <a:p>
            <a:pPr marL="342900" marR="0" lvl="0" indent="-342900">
              <a:lnSpc>
                <a:spcPct val="150000"/>
              </a:lnSpc>
              <a:spcBef>
                <a:spcPts val="0"/>
              </a:spcBef>
              <a:spcAft>
                <a:spcPts val="0"/>
              </a:spcAft>
              <a:buFont typeface="+mj-lt"/>
              <a:buAutoNum type="arabicPeriod" startAt="6"/>
            </a:pPr>
            <a:r>
              <a:rPr lang="en-US" sz="2400" dirty="0">
                <a:effectLst/>
                <a:latin typeface="Calibri" panose="020F0502020204030204" pitchFamily="34" charset="0"/>
                <a:ea typeface="MS Mincho" panose="02020609040205080304" pitchFamily="49" charset="-128"/>
                <a:cs typeface="Calibri" panose="020F0502020204030204" pitchFamily="34" charset="0"/>
              </a:rPr>
              <a:t>MessageBee future development</a:t>
            </a:r>
          </a:p>
          <a:p>
            <a:pPr marL="342900" marR="0" lvl="0" indent="-342900">
              <a:lnSpc>
                <a:spcPct val="150000"/>
              </a:lnSpc>
              <a:spcBef>
                <a:spcPts val="0"/>
              </a:spcBef>
              <a:spcAft>
                <a:spcPts val="0"/>
              </a:spcAft>
              <a:buFont typeface="+mj-lt"/>
              <a:buAutoNum type="arabicPeriod" startAt="6"/>
            </a:pPr>
            <a:r>
              <a:rPr lang="en-US" sz="2400" dirty="0">
                <a:latin typeface="Calibri" panose="020F0502020204030204" pitchFamily="34" charset="0"/>
                <a:ea typeface="MS Mincho" panose="02020609040205080304" pitchFamily="49" charset="-128"/>
                <a:cs typeface="Calibri" panose="020F0502020204030204" pitchFamily="34" charset="0"/>
              </a:rPr>
              <a:t>EBSCO group-purchase year-3 usage metrics</a:t>
            </a:r>
          </a:p>
          <a:p>
            <a:pPr marL="342900" marR="0" lvl="0" indent="-342900">
              <a:lnSpc>
                <a:spcPct val="150000"/>
              </a:lnSpc>
              <a:spcBef>
                <a:spcPts val="0"/>
              </a:spcBef>
              <a:spcAft>
                <a:spcPts val="0"/>
              </a:spcAft>
              <a:buFont typeface="+mj-lt"/>
              <a:buAutoNum type="arabicPeriod" startAt="6"/>
            </a:pPr>
            <a:r>
              <a:rPr lang="en-US" sz="2400" dirty="0">
                <a:effectLst/>
                <a:latin typeface="Calibri" panose="020F0502020204030204" pitchFamily="34" charset="0"/>
                <a:ea typeface="MS Mincho" panose="02020609040205080304" pitchFamily="49" charset="-128"/>
                <a:cs typeface="Arial" panose="020B0604020202020204" pitchFamily="34" charset="0"/>
              </a:rPr>
              <a:t>Announcements &amp; Questions</a:t>
            </a:r>
          </a:p>
          <a:p>
            <a:pPr marL="342900" indent="-342900">
              <a:lnSpc>
                <a:spcPct val="150000"/>
              </a:lnSpc>
              <a:spcBef>
                <a:spcPts val="0"/>
              </a:spcBef>
              <a:buFont typeface="+mj-lt"/>
              <a:buAutoNum type="arabicPeriod" startAt="8"/>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6" name="Slide Number Placeholder 5">
            <a:extLst>
              <a:ext uri="{FF2B5EF4-FFF2-40B4-BE49-F238E27FC236}">
                <a16:creationId xmlns:a16="http://schemas.microsoft.com/office/drawing/2014/main" id="{16545946-1A9D-4A44-AF3C-EFF58864E4A4}"/>
              </a:ext>
            </a:extLst>
          </p:cNvPr>
          <p:cNvSpPr>
            <a:spLocks noGrp="1"/>
          </p:cNvSpPr>
          <p:nvPr>
            <p:ph type="sldNum" sz="quarter" idx="12"/>
          </p:nvPr>
        </p:nvSpPr>
        <p:spPr/>
        <p:txBody>
          <a:bodyPr/>
          <a:lstStyle/>
          <a:p>
            <a:fld id="{B2E8E252-A4C9-4825-B6A7-DD4A52002440}" type="slidenum">
              <a:rPr lang="en-US" smtClean="0"/>
              <a:t>2</a:t>
            </a:fld>
            <a:endParaRPr lang="en-US"/>
          </a:p>
        </p:txBody>
      </p:sp>
    </p:spTree>
    <p:custDataLst>
      <p:tags r:id="rId1"/>
    </p:custDataLst>
    <p:extLst>
      <p:ext uri="{BB962C8B-B14F-4D97-AF65-F5344CB8AC3E}">
        <p14:creationId xmlns:p14="http://schemas.microsoft.com/office/powerpoint/2010/main" val="407470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DB87-8E87-BFA0-F475-B393CC8588DE}"/>
              </a:ext>
            </a:extLst>
          </p:cNvPr>
          <p:cNvSpPr>
            <a:spLocks noGrp="1"/>
          </p:cNvSpPr>
          <p:nvPr>
            <p:ph type="title"/>
          </p:nvPr>
        </p:nvSpPr>
        <p:spPr/>
        <p:txBody>
          <a:bodyPr/>
          <a:lstStyle/>
          <a:p>
            <a:r>
              <a:rPr lang="en-US" dirty="0"/>
              <a:t>External interviews</a:t>
            </a:r>
          </a:p>
        </p:txBody>
      </p:sp>
      <p:graphicFrame>
        <p:nvGraphicFramePr>
          <p:cNvPr id="4" name="Content Placeholder 3">
            <a:extLst>
              <a:ext uri="{FF2B5EF4-FFF2-40B4-BE49-F238E27FC236}">
                <a16:creationId xmlns:a16="http://schemas.microsoft.com/office/drawing/2014/main" id="{7F37B51B-665E-FC74-5A89-D08585642DE0}"/>
              </a:ext>
            </a:extLst>
          </p:cNvPr>
          <p:cNvGraphicFramePr>
            <a:graphicFrameLocks noGrp="1"/>
          </p:cNvGraphicFramePr>
          <p:nvPr>
            <p:ph idx="1"/>
            <p:extLst>
              <p:ext uri="{D42A27DB-BD31-4B8C-83A1-F6EECF244321}">
                <p14:modId xmlns:p14="http://schemas.microsoft.com/office/powerpoint/2010/main" val="3854070981"/>
              </p:ext>
            </p:extLst>
          </p:nvPr>
        </p:nvGraphicFramePr>
        <p:xfrm>
          <a:off x="889000" y="1372235"/>
          <a:ext cx="10227236" cy="5120640"/>
        </p:xfrm>
        <a:graphic>
          <a:graphicData uri="http://schemas.openxmlformats.org/drawingml/2006/table">
            <a:tbl>
              <a:tblPr>
                <a:tableStyleId>{9D7B26C5-4107-4FEC-AEDC-1716B250A1EF}</a:tableStyleId>
              </a:tblPr>
              <a:tblGrid>
                <a:gridCol w="2356224">
                  <a:extLst>
                    <a:ext uri="{9D8B030D-6E8A-4147-A177-3AD203B41FA5}">
                      <a16:colId xmlns:a16="http://schemas.microsoft.com/office/drawing/2014/main" val="445246227"/>
                    </a:ext>
                  </a:extLst>
                </a:gridCol>
                <a:gridCol w="4674714">
                  <a:extLst>
                    <a:ext uri="{9D8B030D-6E8A-4147-A177-3AD203B41FA5}">
                      <a16:colId xmlns:a16="http://schemas.microsoft.com/office/drawing/2014/main" val="3506400884"/>
                    </a:ext>
                  </a:extLst>
                </a:gridCol>
                <a:gridCol w="3196298">
                  <a:extLst>
                    <a:ext uri="{9D8B030D-6E8A-4147-A177-3AD203B41FA5}">
                      <a16:colId xmlns:a16="http://schemas.microsoft.com/office/drawing/2014/main" val="326078073"/>
                    </a:ext>
                  </a:extLst>
                </a:gridCol>
              </a:tblGrid>
              <a:tr h="640080">
                <a:tc>
                  <a:txBody>
                    <a:bodyPr/>
                    <a:lstStyle/>
                    <a:p>
                      <a:pPr algn="l" fontAlgn="b"/>
                      <a:r>
                        <a:rPr lang="en-US" sz="1600" u="none" strike="noStrike" dirty="0">
                          <a:effectLst/>
                        </a:rPr>
                        <a:t>Dee Brennan</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RAILS Executive Director</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Reaching Across Illinois Library System (RAILS)</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712291252"/>
                  </a:ext>
                </a:extLst>
              </a:tr>
              <a:tr h="640080">
                <a:tc>
                  <a:txBody>
                    <a:bodyPr/>
                    <a:lstStyle/>
                    <a:p>
                      <a:pPr algn="l" fontAlgn="b"/>
                      <a:r>
                        <a:rPr lang="en-US" sz="1600" u="none" strike="noStrike" dirty="0">
                          <a:effectLst/>
                        </a:rPr>
                        <a:t>Berit Nelson</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a:effectLst/>
                        </a:rPr>
                        <a:t>SirsiDynix Chief Product Officer</a:t>
                      </a:r>
                      <a:endParaRPr lang="en-US" sz="16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SirsiDynix</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14740533"/>
                  </a:ext>
                </a:extLst>
              </a:tr>
              <a:tr h="640080">
                <a:tc>
                  <a:txBody>
                    <a:bodyPr/>
                    <a:lstStyle/>
                    <a:p>
                      <a:pPr algn="l" fontAlgn="b"/>
                      <a:r>
                        <a:rPr lang="en-US" sz="1600" u="none" strike="noStrike" dirty="0">
                          <a:effectLst/>
                        </a:rPr>
                        <a:t>Miguel Figueroa</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Director of the ALA Center for the Future of Libraries</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American Library Association (ALA)</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63218538"/>
                  </a:ext>
                </a:extLst>
              </a:tr>
              <a:tr h="640080">
                <a:tc>
                  <a:txBody>
                    <a:bodyPr/>
                    <a:lstStyle/>
                    <a:p>
                      <a:pPr algn="l" fontAlgn="b"/>
                      <a:r>
                        <a:rPr lang="en-US" sz="1600" u="none" strike="noStrike" dirty="0">
                          <a:effectLst/>
                        </a:rPr>
                        <a:t>Karen Brown</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Professor, School of Information Studies</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Dominican University Library School</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678097494"/>
                  </a:ext>
                </a:extLst>
              </a:tr>
              <a:tr h="640080">
                <a:tc>
                  <a:txBody>
                    <a:bodyPr/>
                    <a:lstStyle/>
                    <a:p>
                      <a:pPr algn="l" fontAlgn="b"/>
                      <a:r>
                        <a:rPr lang="en-US" sz="1600" u="none" strike="noStrike" dirty="0">
                          <a:effectLst/>
                        </a:rPr>
                        <a:t>David Slater</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a:effectLst/>
                        </a:rPr>
                        <a:t>Executive Director Old Colony Network</a:t>
                      </a:r>
                      <a:endParaRPr lang="en-US" sz="16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Old Colony Library Network (OCLN)</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466924620"/>
                  </a:ext>
                </a:extLst>
              </a:tr>
              <a:tr h="640080">
                <a:tc>
                  <a:txBody>
                    <a:bodyPr/>
                    <a:lstStyle/>
                    <a:p>
                      <a:pPr algn="l" fontAlgn="b"/>
                      <a:r>
                        <a:rPr lang="en-US" sz="1600" u="none" strike="noStrike" dirty="0">
                          <a:effectLst/>
                        </a:rPr>
                        <a:t>Neil Block</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a:effectLst/>
                        </a:rPr>
                        <a:t>Vice President, Global Open Source Innovation</a:t>
                      </a:r>
                      <a:endParaRPr lang="en-US" sz="1600" b="0" i="0" u="none" strike="noStrike">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EBSCO</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081779790"/>
                  </a:ext>
                </a:extLst>
              </a:tr>
              <a:tr h="640080">
                <a:tc>
                  <a:txBody>
                    <a:bodyPr/>
                    <a:lstStyle/>
                    <a:p>
                      <a:pPr algn="l" fontAlgn="b"/>
                      <a:r>
                        <a:rPr lang="en-US" sz="1600" u="none" strike="noStrike" dirty="0">
                          <a:effectLst/>
                        </a:rPr>
                        <a:t>Andrew Pace &amp; Katie Birch</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Executive Director for Technical Research (Andrew), Executive Director, Resource Sharing (Katie)</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OCLC</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549980213"/>
                  </a:ext>
                </a:extLst>
              </a:tr>
              <a:tr h="640080">
                <a:tc>
                  <a:txBody>
                    <a:bodyPr/>
                    <a:lstStyle/>
                    <a:p>
                      <a:pPr algn="l" fontAlgn="b"/>
                      <a:r>
                        <a:rPr lang="en-US" sz="1600" u="none" strike="noStrike" dirty="0">
                          <a:effectLst/>
                        </a:rPr>
                        <a:t>Elizabeth Thomsen</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Member Services Manager</a:t>
                      </a:r>
                      <a:endParaRPr lang="en-US" sz="1600" b="0" i="0" u="none" strike="noStrike" dirty="0">
                        <a:solidFill>
                          <a:srgbClr val="000000"/>
                        </a:solidFill>
                        <a:effectLst/>
                        <a:latin typeface="Arial" panose="020B0604020202020204" pitchFamily="34" charset="0"/>
                      </a:endParaRPr>
                    </a:p>
                  </a:txBody>
                  <a:tcPr marL="0" marR="0" marT="0" marB="0" anchor="ctr"/>
                </a:tc>
                <a:tc>
                  <a:txBody>
                    <a:bodyPr/>
                    <a:lstStyle/>
                    <a:p>
                      <a:pPr algn="l" fontAlgn="b"/>
                      <a:r>
                        <a:rPr lang="en-US" sz="1600" u="none" strike="noStrike" dirty="0">
                          <a:effectLst/>
                        </a:rPr>
                        <a:t>North of Boston Library Exchange (NOBLE)</a:t>
                      </a:r>
                      <a:endParaRPr lang="en-US" sz="16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836662629"/>
                  </a:ext>
                </a:extLst>
              </a:tr>
            </a:tbl>
          </a:graphicData>
        </a:graphic>
      </p:graphicFrame>
    </p:spTree>
    <p:extLst>
      <p:ext uri="{BB962C8B-B14F-4D97-AF65-F5344CB8AC3E}">
        <p14:creationId xmlns:p14="http://schemas.microsoft.com/office/powerpoint/2010/main" val="250904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8601-BA0E-435D-9CD5-5E85B3D1270E}"/>
              </a:ext>
            </a:extLst>
          </p:cNvPr>
          <p:cNvSpPr>
            <a:spLocks noGrp="1"/>
          </p:cNvSpPr>
          <p:nvPr>
            <p:ph type="title"/>
          </p:nvPr>
        </p:nvSpPr>
        <p:spPr>
          <a:xfrm>
            <a:off x="838200" y="365125"/>
            <a:ext cx="10515600" cy="1325563"/>
          </a:xfrm>
        </p:spPr>
        <p:txBody>
          <a:bodyPr>
            <a:normAutofit/>
          </a:bodyPr>
          <a:lstStyle/>
          <a:p>
            <a:r>
              <a:rPr lang="en-US" dirty="0"/>
              <a:t>2018 Strategic Planning Activity</a:t>
            </a:r>
          </a:p>
        </p:txBody>
      </p:sp>
      <p:graphicFrame>
        <p:nvGraphicFramePr>
          <p:cNvPr id="6" name="Content Placeholder 2">
            <a:extLst>
              <a:ext uri="{FF2B5EF4-FFF2-40B4-BE49-F238E27FC236}">
                <a16:creationId xmlns:a16="http://schemas.microsoft.com/office/drawing/2014/main" id="{1BF784A2-EB5F-4DA2-B0CB-D1C8035CBA0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38F7A90-1330-4E81-B20A-0C15523F596F}"/>
              </a:ext>
            </a:extLst>
          </p:cNvPr>
          <p:cNvSpPr>
            <a:spLocks noGrp="1"/>
          </p:cNvSpPr>
          <p:nvPr>
            <p:ph type="sldNum" sz="quarter" idx="12"/>
          </p:nvPr>
        </p:nvSpPr>
        <p:spPr>
          <a:xfrm>
            <a:off x="8610600" y="6356350"/>
            <a:ext cx="2743200" cy="365125"/>
          </a:xfrm>
          <a:solidFill>
            <a:srgbClr val="898989"/>
          </a:solidFill>
        </p:spPr>
        <p:txBody>
          <a:bodyPr>
            <a:normAutofit/>
          </a:bodyPr>
          <a:lstStyle/>
          <a:p>
            <a:fld id="{B2E8E252-A4C9-4825-B6A7-DD4A52002440}" type="slidenum">
              <a:rPr lang="en-US"/>
              <a:pPr/>
              <a:t>21</a:t>
            </a:fld>
            <a:endParaRPr lang="en-US" dirty="0"/>
          </a:p>
        </p:txBody>
      </p:sp>
    </p:spTree>
    <p:extLst>
      <p:ext uri="{BB962C8B-B14F-4D97-AF65-F5344CB8AC3E}">
        <p14:creationId xmlns:p14="http://schemas.microsoft.com/office/powerpoint/2010/main" val="236342816"/>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2A63F-452C-4ED4-A78A-F6B6458347B8}"/>
              </a:ext>
            </a:extLst>
          </p:cNvPr>
          <p:cNvSpPr>
            <a:spLocks noGrp="1"/>
          </p:cNvSpPr>
          <p:nvPr>
            <p:ph type="title"/>
          </p:nvPr>
        </p:nvSpPr>
        <p:spPr/>
        <p:txBody>
          <a:bodyPr/>
          <a:lstStyle/>
          <a:p>
            <a:r>
              <a:rPr lang="en-US" dirty="0"/>
              <a:t>Consulting Within Reach (CWR) plan overview</a:t>
            </a:r>
          </a:p>
        </p:txBody>
      </p:sp>
      <p:sp>
        <p:nvSpPr>
          <p:cNvPr id="3" name="Content Placeholder 2">
            <a:extLst>
              <a:ext uri="{FF2B5EF4-FFF2-40B4-BE49-F238E27FC236}">
                <a16:creationId xmlns:a16="http://schemas.microsoft.com/office/drawing/2014/main" id="{8D2EF915-9142-4626-BBA1-2D6A5421E431}"/>
              </a:ext>
            </a:extLst>
          </p:cNvPr>
          <p:cNvSpPr>
            <a:spLocks noGrp="1"/>
          </p:cNvSpPr>
          <p:nvPr>
            <p:ph idx="1"/>
          </p:nvPr>
        </p:nvSpPr>
        <p:spPr/>
        <p:txBody>
          <a:bodyPr>
            <a:normAutofit fontScale="85000" lnSpcReduction="10000"/>
          </a:bodyPr>
          <a:lstStyle/>
          <a:p>
            <a:pPr marL="0" indent="0">
              <a:buNone/>
            </a:pPr>
            <a:r>
              <a:rPr lang="en-US" b="1" dirty="0"/>
              <a:t>Strategic plan</a:t>
            </a:r>
            <a:r>
              <a:rPr lang="en-US" dirty="0"/>
              <a:t> is intended as a guide for the SWAN Board and Executive Director over the five years between 2019 – 2023. The </a:t>
            </a:r>
            <a:r>
              <a:rPr lang="en-US" b="1" dirty="0"/>
              <a:t>tactical plan </a:t>
            </a:r>
            <a:r>
              <a:rPr lang="en-US" dirty="0"/>
              <a:t>will be updated each year.</a:t>
            </a:r>
          </a:p>
          <a:p>
            <a:r>
              <a:rPr lang="en-US" dirty="0"/>
              <a:t>Identity: Defines how decisions are made</a:t>
            </a:r>
          </a:p>
          <a:p>
            <a:r>
              <a:rPr lang="en-US" dirty="0"/>
              <a:t>Mission: Defines the problem in society the organization is trying to solve</a:t>
            </a:r>
          </a:p>
          <a:p>
            <a:r>
              <a:rPr lang="en-US" dirty="0"/>
              <a:t>Vision: What is the organization’s solution?</a:t>
            </a:r>
          </a:p>
          <a:p>
            <a:pPr marL="0" indent="0">
              <a:buNone/>
            </a:pPr>
            <a:r>
              <a:rPr lang="en-US" dirty="0"/>
              <a:t>Purposes of this Strategic Plan</a:t>
            </a:r>
          </a:p>
          <a:p>
            <a:pPr lvl="0"/>
            <a:r>
              <a:rPr lang="en-US" dirty="0"/>
              <a:t>Sets high level </a:t>
            </a:r>
            <a:r>
              <a:rPr lang="en-US" b="1" dirty="0"/>
              <a:t>strategic</a:t>
            </a:r>
            <a:r>
              <a:rPr lang="en-US" dirty="0"/>
              <a:t> </a:t>
            </a:r>
            <a:r>
              <a:rPr lang="en-US" b="1" dirty="0"/>
              <a:t>objectives</a:t>
            </a:r>
            <a:r>
              <a:rPr lang="en-US" dirty="0"/>
              <a:t> (</a:t>
            </a:r>
            <a:r>
              <a:rPr lang="en-US" i="1" dirty="0"/>
              <a:t>where</a:t>
            </a:r>
            <a:r>
              <a:rPr lang="en-US" dirty="0"/>
              <a:t> you are trying to go)</a:t>
            </a:r>
          </a:p>
          <a:p>
            <a:pPr lvl="0"/>
            <a:r>
              <a:rPr lang="en-US" dirty="0"/>
              <a:t>Articulates the underlying </a:t>
            </a:r>
            <a:r>
              <a:rPr lang="en-US" b="1" dirty="0"/>
              <a:t>rationale</a:t>
            </a:r>
            <a:r>
              <a:rPr lang="en-US" dirty="0"/>
              <a:t> (</a:t>
            </a:r>
            <a:r>
              <a:rPr lang="en-US" i="1" dirty="0"/>
              <a:t>why</a:t>
            </a:r>
            <a:r>
              <a:rPr lang="en-US" dirty="0"/>
              <a:t> you are trying to go there)</a:t>
            </a:r>
          </a:p>
          <a:p>
            <a:pPr lvl="0"/>
            <a:r>
              <a:rPr lang="en-US" dirty="0"/>
              <a:t>Establishes agreed upon </a:t>
            </a:r>
            <a:r>
              <a:rPr lang="en-US" b="1" dirty="0"/>
              <a:t>markers </a:t>
            </a:r>
            <a:r>
              <a:rPr lang="en-US" dirty="0"/>
              <a:t>(</a:t>
            </a:r>
            <a:r>
              <a:rPr lang="en-US" i="1" dirty="0"/>
              <a:t>how</a:t>
            </a:r>
            <a:r>
              <a:rPr lang="en-US" dirty="0"/>
              <a:t> you will know you are making progress)</a:t>
            </a:r>
          </a:p>
          <a:p>
            <a:pPr lvl="0"/>
            <a:r>
              <a:rPr lang="en-US" dirty="0"/>
              <a:t>Provides </a:t>
            </a:r>
            <a:r>
              <a:rPr lang="en-US" b="1" dirty="0"/>
              <a:t>guiding principles</a:t>
            </a:r>
            <a:r>
              <a:rPr lang="en-US" dirty="0"/>
              <a:t> for execution (</a:t>
            </a:r>
            <a:r>
              <a:rPr lang="en-US" i="1" dirty="0"/>
              <a:t>what</a:t>
            </a:r>
            <a:r>
              <a:rPr lang="en-US" dirty="0"/>
              <a:t> is the right path)</a:t>
            </a:r>
          </a:p>
          <a:p>
            <a:endParaRPr lang="en-US" dirty="0"/>
          </a:p>
        </p:txBody>
      </p:sp>
      <p:sp>
        <p:nvSpPr>
          <p:cNvPr id="4" name="Slide Number Placeholder 3">
            <a:extLst>
              <a:ext uri="{FF2B5EF4-FFF2-40B4-BE49-F238E27FC236}">
                <a16:creationId xmlns:a16="http://schemas.microsoft.com/office/drawing/2014/main" id="{37D4A8DC-A1D3-426E-AEFC-EE47C5926538}"/>
              </a:ext>
            </a:extLst>
          </p:cNvPr>
          <p:cNvSpPr>
            <a:spLocks noGrp="1"/>
          </p:cNvSpPr>
          <p:nvPr>
            <p:ph type="sldNum" sz="quarter" idx="12"/>
          </p:nvPr>
        </p:nvSpPr>
        <p:spPr/>
        <p:txBody>
          <a:bodyPr/>
          <a:lstStyle/>
          <a:p>
            <a:fld id="{B2E8E252-A4C9-4825-B6A7-DD4A52002440}" type="slidenum">
              <a:rPr lang="en-US" smtClean="0"/>
              <a:t>22</a:t>
            </a:fld>
            <a:endParaRPr lang="en-US" dirty="0"/>
          </a:p>
        </p:txBody>
      </p:sp>
    </p:spTree>
    <p:extLst>
      <p:ext uri="{BB962C8B-B14F-4D97-AF65-F5344CB8AC3E}">
        <p14:creationId xmlns:p14="http://schemas.microsoft.com/office/powerpoint/2010/main" val="2854968671"/>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b="1" i="1" dirty="0"/>
              <a:t>Identity</a:t>
            </a:r>
            <a:r>
              <a:rPr lang="en-US" sz="3200" dirty="0"/>
              <a:t>: </a:t>
            </a:r>
            <a:r>
              <a:rPr lang="en-US" sz="3200" i="1" dirty="0"/>
              <a:t>How do you make decisions? </a:t>
            </a:r>
          </a:p>
          <a:p>
            <a:pPr marL="1025525" lvl="1" indent="-457200">
              <a:buAutoNum type="arabicPeriod"/>
            </a:pPr>
            <a:r>
              <a:rPr lang="en-US" sz="2800" dirty="0"/>
              <a:t>Direct Democracy vs. Representative Democracy </a:t>
            </a:r>
          </a:p>
          <a:p>
            <a:pPr marL="1025525" lvl="1" indent="-457200">
              <a:buAutoNum type="arabicPeriod"/>
            </a:pPr>
            <a:r>
              <a:rPr lang="en-US" sz="2800" dirty="0"/>
              <a:t>Member-centric vs. Mission-centric</a:t>
            </a:r>
          </a:p>
          <a:p>
            <a:pPr marL="0" indent="0">
              <a:buNone/>
            </a:pPr>
            <a:r>
              <a:rPr lang="en-US" sz="3200" b="1" i="1" dirty="0"/>
              <a:t>Mission: </a:t>
            </a:r>
            <a:r>
              <a:rPr lang="en-US" sz="3200" i="1" dirty="0"/>
              <a:t>What is the problem you are trying to solve?</a:t>
            </a:r>
            <a:endParaRPr lang="en-US" sz="3200" dirty="0"/>
          </a:p>
          <a:p>
            <a:pPr marL="568325" lvl="1" indent="0">
              <a:buNone/>
            </a:pPr>
            <a:r>
              <a:rPr lang="en-US" sz="2800" dirty="0"/>
              <a:t>3. “Public Utility” problem vs. “Climate Change” problem</a:t>
            </a:r>
          </a:p>
          <a:p>
            <a:pPr marL="0" indent="0">
              <a:buNone/>
            </a:pPr>
            <a:r>
              <a:rPr lang="en-US" b="1" i="1" dirty="0"/>
              <a:t>Vision</a:t>
            </a:r>
            <a:r>
              <a:rPr lang="en-US" dirty="0"/>
              <a:t>: </a:t>
            </a:r>
            <a:r>
              <a:rPr lang="en-US" i="1" dirty="0"/>
              <a:t>What does your solution look like?</a:t>
            </a:r>
          </a:p>
          <a:p>
            <a:pPr marL="568325" lvl="1" indent="0">
              <a:buNone/>
            </a:pPr>
            <a:r>
              <a:rPr lang="en-US" sz="2800" dirty="0"/>
              <a:t>4. Software as End Product vs. Software as Transformative Platform</a:t>
            </a:r>
          </a:p>
          <a:p>
            <a:pPr marL="111125" indent="0">
              <a:buNone/>
            </a:pPr>
            <a:r>
              <a:rPr lang="en-US" dirty="0"/>
              <a:t>CWR presentation to SWAN Board: assessment (89 slides)</a:t>
            </a:r>
          </a:p>
        </p:txBody>
      </p:sp>
      <p:sp>
        <p:nvSpPr>
          <p:cNvPr id="2" name="Title 1"/>
          <p:cNvSpPr>
            <a:spLocks noGrp="1"/>
          </p:cNvSpPr>
          <p:nvPr>
            <p:ph type="title"/>
          </p:nvPr>
        </p:nvSpPr>
        <p:spPr/>
        <p:txBody>
          <a:bodyPr>
            <a:normAutofit/>
          </a:bodyPr>
          <a:lstStyle/>
          <a:p>
            <a:r>
              <a:rPr lang="en-US" dirty="0"/>
              <a:t>CWR assessment phase: four clarification issues</a:t>
            </a:r>
          </a:p>
        </p:txBody>
      </p:sp>
    </p:spTree>
    <p:extLst>
      <p:ext uri="{BB962C8B-B14F-4D97-AF65-F5344CB8AC3E}">
        <p14:creationId xmlns:p14="http://schemas.microsoft.com/office/powerpoint/2010/main" val="370374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9999-E43F-44DD-B4DF-A7FC3B717358}"/>
              </a:ext>
            </a:extLst>
          </p:cNvPr>
          <p:cNvSpPr>
            <a:spLocks noGrp="1"/>
          </p:cNvSpPr>
          <p:nvPr>
            <p:ph type="title"/>
          </p:nvPr>
        </p:nvSpPr>
        <p:spPr/>
        <p:txBody>
          <a:bodyPr/>
          <a:lstStyle/>
          <a:p>
            <a:r>
              <a:rPr lang="en-US" dirty="0"/>
              <a:t>Identity, Mission, Vision</a:t>
            </a:r>
          </a:p>
        </p:txBody>
      </p:sp>
      <p:sp>
        <p:nvSpPr>
          <p:cNvPr id="3" name="Content Placeholder 2">
            <a:extLst>
              <a:ext uri="{FF2B5EF4-FFF2-40B4-BE49-F238E27FC236}">
                <a16:creationId xmlns:a16="http://schemas.microsoft.com/office/drawing/2014/main" id="{75090D25-6D2E-4F97-A3D2-7F973E52B9DF}"/>
              </a:ext>
            </a:extLst>
          </p:cNvPr>
          <p:cNvSpPr>
            <a:spLocks noGrp="1"/>
          </p:cNvSpPr>
          <p:nvPr>
            <p:ph idx="1"/>
          </p:nvPr>
        </p:nvSpPr>
        <p:spPr>
          <a:xfrm>
            <a:off x="838200" y="1458410"/>
            <a:ext cx="10515600" cy="4718553"/>
          </a:xfrm>
        </p:spPr>
        <p:txBody>
          <a:bodyPr>
            <a:normAutofit fontScale="77500" lnSpcReduction="20000"/>
          </a:bodyPr>
          <a:lstStyle/>
          <a:p>
            <a:pPr marL="0" indent="0">
              <a:buNone/>
            </a:pPr>
            <a:r>
              <a:rPr lang="en-US" b="1" dirty="0"/>
              <a:t>Identity</a:t>
            </a:r>
          </a:p>
          <a:p>
            <a:pPr marL="0" indent="0">
              <a:buNone/>
            </a:pPr>
            <a:r>
              <a:rPr lang="en-US" dirty="0"/>
              <a:t>SWAN provides resources and services to member libraries and the constituencies they serve and is governed as a representative democracy of elected Board members who represent the entire membership. Decision making is driven on the patron experience, patron rights, and security.</a:t>
            </a:r>
          </a:p>
          <a:p>
            <a:pPr marL="0" indent="0">
              <a:buNone/>
            </a:pPr>
            <a:r>
              <a:rPr lang="en-US" b="1" dirty="0"/>
              <a:t>Mission Statement</a:t>
            </a:r>
          </a:p>
          <a:p>
            <a:pPr marL="0" indent="0">
              <a:buNone/>
            </a:pPr>
            <a:r>
              <a:rPr lang="en-US" dirty="0"/>
              <a:t>SWAN seeks to improve patron ease of access to information, resources, and services through serving our member libraries. SWAN is dedicated to supporting our community of member libraries by sharing resources, technology, and encouraging individual and collective growth.</a:t>
            </a:r>
          </a:p>
          <a:p>
            <a:pPr marL="0" indent="0">
              <a:buNone/>
            </a:pPr>
            <a:r>
              <a:rPr lang="en-US" b="1" dirty="0"/>
              <a:t>Vision Statement</a:t>
            </a:r>
          </a:p>
          <a:p>
            <a:pPr marL="0" indent="0">
              <a:buNone/>
            </a:pPr>
            <a:r>
              <a:rPr lang="en-US" dirty="0"/>
              <a:t>SWAN sets the standard of excellence for member and patron experience. We are the catalyst in creating and nurturing an ecosystem of ingenuity and collaboration. We engage in open dialogue with our membership and use purposeful communication in our community. We utilize careful planning of our key resources and are ready to seize opportunities as they arise.</a:t>
            </a:r>
          </a:p>
          <a:p>
            <a:endParaRPr lang="en-US" dirty="0"/>
          </a:p>
        </p:txBody>
      </p:sp>
      <p:sp>
        <p:nvSpPr>
          <p:cNvPr id="4" name="Slide Number Placeholder 3">
            <a:extLst>
              <a:ext uri="{FF2B5EF4-FFF2-40B4-BE49-F238E27FC236}">
                <a16:creationId xmlns:a16="http://schemas.microsoft.com/office/drawing/2014/main" id="{BB4312DF-C8C3-4CAB-9282-2B7440552D8C}"/>
              </a:ext>
            </a:extLst>
          </p:cNvPr>
          <p:cNvSpPr>
            <a:spLocks noGrp="1"/>
          </p:cNvSpPr>
          <p:nvPr>
            <p:ph type="sldNum" sz="quarter" idx="12"/>
          </p:nvPr>
        </p:nvSpPr>
        <p:spPr/>
        <p:txBody>
          <a:bodyPr/>
          <a:lstStyle/>
          <a:p>
            <a:fld id="{B2E8E252-A4C9-4825-B6A7-DD4A52002440}" type="slidenum">
              <a:rPr lang="en-US" smtClean="0"/>
              <a:t>24</a:t>
            </a:fld>
            <a:endParaRPr lang="en-US" dirty="0"/>
          </a:p>
        </p:txBody>
      </p:sp>
    </p:spTree>
    <p:extLst>
      <p:ext uri="{BB962C8B-B14F-4D97-AF65-F5344CB8AC3E}">
        <p14:creationId xmlns:p14="http://schemas.microsoft.com/office/powerpoint/2010/main" val="1604349635"/>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a:extLst>
              <a:ext uri="{FF2B5EF4-FFF2-40B4-BE49-F238E27FC236}">
                <a16:creationId xmlns:a16="http://schemas.microsoft.com/office/drawing/2014/main" id="{4CB70B3F-8134-785E-B45F-B367A8EAE3F9}"/>
              </a:ext>
            </a:extLst>
          </p:cNvPr>
          <p:cNvSpPr>
            <a:spLocks noGrp="1"/>
          </p:cNvSpPr>
          <p:nvPr>
            <p:ph type="ftr" sz="quarter" idx="11"/>
          </p:nvPr>
        </p:nvSpPr>
        <p:spPr>
          <a:xfrm>
            <a:off x="3657600" y="6329382"/>
            <a:ext cx="4114800" cy="365125"/>
          </a:xfrm>
        </p:spPr>
        <p:txBody>
          <a:bodyPr/>
          <a:lstStyle/>
          <a:p>
            <a:pPr>
              <a:spcAft>
                <a:spcPts val="600"/>
              </a:spcAft>
            </a:pPr>
            <a:r>
              <a:rPr lang="en-US"/>
              <a:t>SWAN Library Services</a:t>
            </a:r>
          </a:p>
        </p:txBody>
      </p:sp>
      <p:sp>
        <p:nvSpPr>
          <p:cNvPr id="12" name="Slide Number Placeholder 3">
            <a:extLst>
              <a:ext uri="{FF2B5EF4-FFF2-40B4-BE49-F238E27FC236}">
                <a16:creationId xmlns:a16="http://schemas.microsoft.com/office/drawing/2014/main" id="{291177AA-D99A-BB32-095C-5F809DFFE883}"/>
              </a:ext>
            </a:extLst>
          </p:cNvPr>
          <p:cNvSpPr>
            <a:spLocks noGrp="1"/>
          </p:cNvSpPr>
          <p:nvPr>
            <p:ph type="sldNum" sz="quarter" idx="12"/>
          </p:nvPr>
        </p:nvSpPr>
        <p:spPr>
          <a:xfrm>
            <a:off x="11546006" y="6329381"/>
            <a:ext cx="532263" cy="365125"/>
          </a:xfrm>
        </p:spPr>
        <p:txBody>
          <a:bodyPr/>
          <a:lstStyle/>
          <a:p>
            <a:pPr>
              <a:spcAft>
                <a:spcPts val="600"/>
              </a:spcAft>
            </a:pPr>
            <a:fld id="{1FAA610F-65FB-4D76-A9F7-0135426F9A2E}" type="slidenum">
              <a:rPr lang="en-US" smtClean="0"/>
              <a:pPr>
                <a:spcAft>
                  <a:spcPts val="600"/>
                </a:spcAft>
              </a:pPr>
              <a:t>25</a:t>
            </a:fld>
            <a:endParaRPr lang="en-US"/>
          </a:p>
        </p:txBody>
      </p:sp>
      <p:sp>
        <p:nvSpPr>
          <p:cNvPr id="2" name="Title 1">
            <a:extLst>
              <a:ext uri="{FF2B5EF4-FFF2-40B4-BE49-F238E27FC236}">
                <a16:creationId xmlns:a16="http://schemas.microsoft.com/office/drawing/2014/main" id="{1D4471AE-B9D0-7D9B-E0B9-315FE3563C0A}"/>
              </a:ext>
            </a:extLst>
          </p:cNvPr>
          <p:cNvSpPr>
            <a:spLocks noGrp="1"/>
          </p:cNvSpPr>
          <p:nvPr>
            <p:ph type="title"/>
          </p:nvPr>
        </p:nvSpPr>
        <p:spPr>
          <a:xfrm>
            <a:off x="838200" y="365125"/>
            <a:ext cx="10515600" cy="1325563"/>
          </a:xfrm>
        </p:spPr>
        <p:txBody>
          <a:bodyPr anchor="ctr">
            <a:normAutofit/>
          </a:bodyPr>
          <a:lstStyle/>
          <a:p>
            <a:r>
              <a:rPr lang="en-US" dirty="0"/>
              <a:t>2018 Strategic Planning Activity</a:t>
            </a:r>
          </a:p>
        </p:txBody>
      </p:sp>
      <p:sp>
        <p:nvSpPr>
          <p:cNvPr id="14" name="Date Placeholder 5">
            <a:extLst>
              <a:ext uri="{FF2B5EF4-FFF2-40B4-BE49-F238E27FC236}">
                <a16:creationId xmlns:a16="http://schemas.microsoft.com/office/drawing/2014/main" id="{079CF71B-F246-4BEE-3397-78711A05A765}"/>
              </a:ext>
            </a:extLst>
          </p:cNvPr>
          <p:cNvSpPr>
            <a:spLocks noGrp="1"/>
          </p:cNvSpPr>
          <p:nvPr>
            <p:ph type="dt" sz="half" idx="2"/>
          </p:nvPr>
        </p:nvSpPr>
        <p:spPr>
          <a:xfrm>
            <a:off x="838200" y="6329380"/>
            <a:ext cx="2743200" cy="365125"/>
          </a:xfrm>
        </p:spPr>
        <p:txBody>
          <a:bodyPr/>
          <a:lstStyle/>
          <a:p>
            <a:pPr>
              <a:spcAft>
                <a:spcPts val="600"/>
              </a:spcAft>
            </a:pPr>
            <a:fld id="{A99684E3-A0FF-49CA-B05E-EC4BBEDCAE69}" type="datetime4">
              <a:rPr lang="en-US" smtClean="0"/>
              <a:pPr>
                <a:spcAft>
                  <a:spcPts val="600"/>
                </a:spcAft>
              </a:pPr>
              <a:t>September 8, 2023</a:t>
            </a:fld>
            <a:endParaRPr lang="en-US"/>
          </a:p>
        </p:txBody>
      </p:sp>
      <p:graphicFrame>
        <p:nvGraphicFramePr>
          <p:cNvPr id="6" name="Content Placeholder 3">
            <a:extLst>
              <a:ext uri="{FF2B5EF4-FFF2-40B4-BE49-F238E27FC236}">
                <a16:creationId xmlns:a16="http://schemas.microsoft.com/office/drawing/2014/main" id="{4E218232-972F-00BE-4C4A-652F85231C05}"/>
              </a:ext>
            </a:extLst>
          </p:cNvPr>
          <p:cNvGraphicFramePr/>
          <p:nvPr>
            <p:extLst>
              <p:ext uri="{D42A27DB-BD31-4B8C-83A1-F6EECF244321}">
                <p14:modId xmlns:p14="http://schemas.microsoft.com/office/powerpoint/2010/main" val="15293665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1245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C13E-41D3-46D4-9882-1EF17024393A}"/>
              </a:ext>
            </a:extLst>
          </p:cNvPr>
          <p:cNvSpPr>
            <a:spLocks noGrp="1"/>
          </p:cNvSpPr>
          <p:nvPr>
            <p:ph type="title"/>
          </p:nvPr>
        </p:nvSpPr>
        <p:spPr>
          <a:xfrm>
            <a:off x="655093" y="1712794"/>
            <a:ext cx="3111690" cy="1600200"/>
          </a:xfrm>
        </p:spPr>
        <p:txBody>
          <a:bodyPr anchor="b">
            <a:normAutofit/>
          </a:bodyPr>
          <a:lstStyle/>
          <a:p>
            <a:r>
              <a:rPr lang="en-US" dirty="0"/>
              <a:t>6 Objectives of Plan 2019 - 2023</a:t>
            </a:r>
          </a:p>
        </p:txBody>
      </p:sp>
      <p:sp>
        <p:nvSpPr>
          <p:cNvPr id="3" name="Content Placeholder 2">
            <a:extLst>
              <a:ext uri="{FF2B5EF4-FFF2-40B4-BE49-F238E27FC236}">
                <a16:creationId xmlns:a16="http://schemas.microsoft.com/office/drawing/2014/main" id="{876AA69C-6A82-464E-8CC4-B90B4BCEE516}"/>
              </a:ext>
            </a:extLst>
          </p:cNvPr>
          <p:cNvSpPr>
            <a:spLocks noGrp="1"/>
          </p:cNvSpPr>
          <p:nvPr>
            <p:ph idx="1"/>
          </p:nvPr>
        </p:nvSpPr>
        <p:spPr>
          <a:xfrm>
            <a:off x="5183188" y="428263"/>
            <a:ext cx="6172200" cy="5432787"/>
          </a:xfrm>
        </p:spPr>
        <p:txBody>
          <a:bodyPr>
            <a:normAutofit lnSpcReduction="10000"/>
          </a:bodyPr>
          <a:lstStyle/>
          <a:p>
            <a:pPr marL="514350" indent="-514350">
              <a:buFont typeface="+mj-lt"/>
              <a:buAutoNum type="arabicPeriod"/>
            </a:pPr>
            <a:r>
              <a:rPr lang="en-US" sz="2400" dirty="0"/>
              <a:t>Develop a Shared and Accurate Diagnosis of Member Dissatisfaction Around the Existing ILS and OPAC (Staff Interface and Online Catalog)</a:t>
            </a:r>
          </a:p>
          <a:p>
            <a:pPr marL="514350" indent="-514350">
              <a:buFont typeface="+mj-lt"/>
              <a:buAutoNum type="arabicPeriod"/>
            </a:pPr>
            <a:r>
              <a:rPr lang="en-US" sz="2400" dirty="0"/>
              <a:t>Deliver on the Solutions that Can Be Readily Implemented, While Focusing on Long Term Solutions</a:t>
            </a:r>
          </a:p>
          <a:p>
            <a:pPr marL="514350" indent="-514350">
              <a:buFont typeface="+mj-lt"/>
              <a:buAutoNum type="arabicPeriod"/>
            </a:pPr>
            <a:r>
              <a:rPr lang="en-US" sz="2400" dirty="0"/>
              <a:t>Reconstitute as a Mission Driven 501c3 with Clear Representative Governance Practices</a:t>
            </a:r>
          </a:p>
          <a:p>
            <a:pPr marL="514350" indent="-514350">
              <a:buFont typeface="+mj-lt"/>
              <a:buAutoNum type="arabicPeriod"/>
            </a:pPr>
            <a:r>
              <a:rPr lang="en-US" sz="2400" dirty="0"/>
              <a:t>Increase Presence of the Patron Perspective</a:t>
            </a:r>
          </a:p>
          <a:p>
            <a:pPr marL="514350" indent="-514350">
              <a:buFont typeface="+mj-lt"/>
              <a:buAutoNum type="arabicPeriod"/>
            </a:pPr>
            <a:r>
              <a:rPr lang="en-US" sz="2400" dirty="0"/>
              <a:t>Strengthen the Collective Identity</a:t>
            </a:r>
          </a:p>
          <a:p>
            <a:pPr marL="514350" indent="-514350">
              <a:buFont typeface="+mj-lt"/>
              <a:buAutoNum type="arabicPeriod"/>
            </a:pPr>
            <a:r>
              <a:rPr lang="en-US" sz="2400" dirty="0"/>
              <a:t>Seek External Funding Options to Support the Research &amp; Development Initiatives of SWAN</a:t>
            </a:r>
          </a:p>
        </p:txBody>
      </p:sp>
      <p:sp>
        <p:nvSpPr>
          <p:cNvPr id="9" name="Text Placeholder 3">
            <a:extLst>
              <a:ext uri="{FF2B5EF4-FFF2-40B4-BE49-F238E27FC236}">
                <a16:creationId xmlns:a16="http://schemas.microsoft.com/office/drawing/2014/main" id="{F3D1C702-AD86-1ADC-3A27-9729FC6A3F37}"/>
              </a:ext>
            </a:extLst>
          </p:cNvPr>
          <p:cNvSpPr>
            <a:spLocks noGrp="1"/>
          </p:cNvSpPr>
          <p:nvPr>
            <p:ph type="body" sz="half" idx="2"/>
          </p:nvPr>
        </p:nvSpPr>
        <p:spPr>
          <a:xfrm>
            <a:off x="655094" y="3429000"/>
            <a:ext cx="4116932" cy="2439988"/>
          </a:xfrm>
        </p:spPr>
        <p:txBody>
          <a:bodyPr>
            <a:normAutofit/>
          </a:bodyPr>
          <a:lstStyle/>
          <a:p>
            <a:r>
              <a:rPr lang="en-US" sz="2400" dirty="0"/>
              <a:t>Each of the objectives has</a:t>
            </a:r>
          </a:p>
          <a:p>
            <a:pPr marL="285750" indent="-285750">
              <a:buFont typeface="Arial" panose="020B0604020202020204" pitchFamily="34" charset="0"/>
              <a:buChar char="•"/>
            </a:pPr>
            <a:r>
              <a:rPr lang="en-US" sz="2400" dirty="0"/>
              <a:t>Rationale</a:t>
            </a:r>
          </a:p>
          <a:p>
            <a:pPr marL="285750" indent="-285750">
              <a:buFont typeface="Arial" panose="020B0604020202020204" pitchFamily="34" charset="0"/>
              <a:buChar char="•"/>
            </a:pPr>
            <a:r>
              <a:rPr lang="en-US" sz="2400" dirty="0"/>
              <a:t>Markers</a:t>
            </a:r>
          </a:p>
          <a:p>
            <a:pPr marL="285750" indent="-285750">
              <a:buFont typeface="Arial" panose="020B0604020202020204" pitchFamily="34" charset="0"/>
              <a:buChar char="•"/>
            </a:pPr>
            <a:r>
              <a:rPr lang="en-US" sz="2400" dirty="0"/>
              <a:t>Guiding principles</a:t>
            </a:r>
          </a:p>
          <a:p>
            <a:endParaRPr lang="en-US" sz="2400" dirty="0"/>
          </a:p>
        </p:txBody>
      </p:sp>
      <p:sp>
        <p:nvSpPr>
          <p:cNvPr id="11" name="Footer Placeholder 4">
            <a:extLst>
              <a:ext uri="{FF2B5EF4-FFF2-40B4-BE49-F238E27FC236}">
                <a16:creationId xmlns:a16="http://schemas.microsoft.com/office/drawing/2014/main" id="{F6D20963-D197-55C7-2D2D-F86A3C3630C3}"/>
              </a:ext>
            </a:extLst>
          </p:cNvPr>
          <p:cNvSpPr>
            <a:spLocks noGrp="1"/>
          </p:cNvSpPr>
          <p:nvPr>
            <p:ph type="ftr" sz="quarter" idx="11"/>
          </p:nvPr>
        </p:nvSpPr>
        <p:spPr>
          <a:xfrm>
            <a:off x="6438309" y="6339849"/>
            <a:ext cx="4114800" cy="365125"/>
          </a:xfrm>
        </p:spPr>
        <p:txBody>
          <a:bodyPr/>
          <a:lstStyle/>
          <a:p>
            <a:pPr>
              <a:spcAft>
                <a:spcPts val="600"/>
              </a:spcAft>
            </a:pPr>
            <a:r>
              <a:rPr lang="en-US"/>
              <a:t>SWAN Library Services</a:t>
            </a:r>
          </a:p>
        </p:txBody>
      </p:sp>
      <p:sp>
        <p:nvSpPr>
          <p:cNvPr id="4" name="Slide Number Placeholder 3">
            <a:extLst>
              <a:ext uri="{FF2B5EF4-FFF2-40B4-BE49-F238E27FC236}">
                <a16:creationId xmlns:a16="http://schemas.microsoft.com/office/drawing/2014/main" id="{A8E984AE-BC39-4A67-A2DC-C71022C97BF5}"/>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B2E8E252-A4C9-4825-B6A7-DD4A52002440}" type="slidenum">
              <a:rPr lang="en-US" smtClean="0"/>
              <a:pPr>
                <a:spcAft>
                  <a:spcPts val="600"/>
                </a:spcAft>
              </a:pPr>
              <a:t>26</a:t>
            </a:fld>
            <a:endParaRPr lang="en-US"/>
          </a:p>
        </p:txBody>
      </p:sp>
      <p:sp>
        <p:nvSpPr>
          <p:cNvPr id="13" name="Date Placeholder 6">
            <a:extLst>
              <a:ext uri="{FF2B5EF4-FFF2-40B4-BE49-F238E27FC236}">
                <a16:creationId xmlns:a16="http://schemas.microsoft.com/office/drawing/2014/main" id="{EAD25A2D-5FC9-3A39-EC76-FD9F2CAC614B}"/>
              </a:ext>
            </a:extLst>
          </p:cNvPr>
          <p:cNvSpPr>
            <a:spLocks noGrp="1"/>
          </p:cNvSpPr>
          <p:nvPr>
            <p:ph type="dt" sz="half" idx="13"/>
          </p:nvPr>
        </p:nvSpPr>
        <p:spPr>
          <a:xfrm>
            <a:off x="838200" y="6329380"/>
            <a:ext cx="2743200" cy="365125"/>
          </a:xfrm>
        </p:spPr>
        <p:txBody>
          <a:bodyPr/>
          <a:lstStyle/>
          <a:p>
            <a:pPr>
              <a:spcAft>
                <a:spcPts val="600"/>
              </a:spcAft>
            </a:pPr>
            <a:fld id="{69D110A1-1339-49BC-A0D7-38CE24E36754}" type="datetime4">
              <a:rPr lang="en-US" smtClean="0"/>
              <a:pPr>
                <a:spcAft>
                  <a:spcPts val="600"/>
                </a:spcAft>
              </a:pPr>
              <a:t>September 8, 2023</a:t>
            </a:fld>
            <a:endParaRPr lang="en-US"/>
          </a:p>
        </p:txBody>
      </p:sp>
    </p:spTree>
    <p:extLst>
      <p:ext uri="{BB962C8B-B14F-4D97-AF65-F5344CB8AC3E}">
        <p14:creationId xmlns:p14="http://schemas.microsoft.com/office/powerpoint/2010/main" val="1363011766"/>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E27F-19F6-BC15-3F86-01353832928B}"/>
              </a:ext>
            </a:extLst>
          </p:cNvPr>
          <p:cNvSpPr>
            <a:spLocks noGrp="1"/>
          </p:cNvSpPr>
          <p:nvPr>
            <p:ph type="title"/>
          </p:nvPr>
        </p:nvSpPr>
        <p:spPr>
          <a:xfrm>
            <a:off x="838200" y="353550"/>
            <a:ext cx="10515600" cy="1325563"/>
          </a:xfrm>
        </p:spPr>
        <p:txBody>
          <a:bodyPr>
            <a:noAutofit/>
          </a:bodyPr>
          <a:lstStyle/>
          <a:p>
            <a:r>
              <a:rPr lang="en-US" sz="2800"/>
              <a:t>Objective 1: Develop a Shared and Accurate Diagnosis of Member Dissatisfaction Around the Existing ILS and OPAC (Staff Interface and Online Catalog)</a:t>
            </a:r>
            <a:endParaRPr lang="en-US" sz="2800" dirty="0"/>
          </a:p>
        </p:txBody>
      </p:sp>
      <p:sp>
        <p:nvSpPr>
          <p:cNvPr id="3" name="Content Placeholder 2">
            <a:extLst>
              <a:ext uri="{FF2B5EF4-FFF2-40B4-BE49-F238E27FC236}">
                <a16:creationId xmlns:a16="http://schemas.microsoft.com/office/drawing/2014/main" id="{32581364-3FE2-42AA-192E-29E4AC908BF6}"/>
              </a:ext>
            </a:extLst>
          </p:cNvPr>
          <p:cNvSpPr>
            <a:spLocks noGrp="1"/>
          </p:cNvSpPr>
          <p:nvPr>
            <p:ph sz="half" idx="1"/>
          </p:nvPr>
        </p:nvSpPr>
        <p:spPr/>
        <p:txBody>
          <a:bodyPr>
            <a:normAutofit fontScale="62500" lnSpcReduction="20000"/>
          </a:bodyPr>
          <a:lstStyle/>
          <a:p>
            <a:r>
              <a:rPr lang="en-US" dirty="0"/>
              <a:t>Formed Clarity Task Force April 2019</a:t>
            </a:r>
          </a:p>
          <a:p>
            <a:pPr lvl="1"/>
            <a:r>
              <a:rPr lang="en-US" dirty="0"/>
              <a:t>Kerry Halter, Technical Services Manager, Batavia Public Library District</a:t>
            </a:r>
          </a:p>
          <a:p>
            <a:pPr lvl="1"/>
            <a:r>
              <a:rPr lang="en-US" dirty="0"/>
              <a:t>Kristina Howard, Adult Services Manager, Tinley Park Public Library</a:t>
            </a:r>
          </a:p>
          <a:p>
            <a:pPr lvl="1"/>
            <a:r>
              <a:rPr lang="en-US" dirty="0"/>
              <a:t>Michelle Kurczak, Head of Youth and Teen Services, Messenger Public Library of North Aurora</a:t>
            </a:r>
          </a:p>
          <a:p>
            <a:pPr lvl="1"/>
            <a:r>
              <a:rPr lang="en-US" dirty="0"/>
              <a:t>Amy Prechel, Head of Access Services, Downers Grove Public Library</a:t>
            </a:r>
          </a:p>
          <a:p>
            <a:pPr lvl="1"/>
            <a:r>
              <a:rPr lang="en-US" dirty="0"/>
              <a:t>Angela Romano, Fiction and Reference Librarian, Oak Lawn Public Library</a:t>
            </a:r>
          </a:p>
          <a:p>
            <a:pPr lvl="1"/>
            <a:r>
              <a:rPr lang="en-US" dirty="0"/>
              <a:t>Ahren Sievers, Technology Librarian, Elmwood Park Public Library</a:t>
            </a:r>
          </a:p>
          <a:p>
            <a:pPr lvl="1"/>
            <a:r>
              <a:rPr lang="en-US" dirty="0"/>
              <a:t>Colleen White, Cataloging Librarian, Oak Park Public Library</a:t>
            </a:r>
          </a:p>
          <a:p>
            <a:r>
              <a:rPr lang="en-US" dirty="0"/>
              <a:t>Report issued November 2019</a:t>
            </a:r>
          </a:p>
          <a:p>
            <a:r>
              <a:rPr lang="en-US" dirty="0">
                <a:hlinkClick r:id="rId3"/>
              </a:rPr>
              <a:t>Membership presentation December 5, 2019</a:t>
            </a:r>
            <a:endParaRPr lang="en-US" dirty="0"/>
          </a:p>
          <a:p>
            <a:r>
              <a:rPr lang="en-US" dirty="0">
                <a:hlinkClick r:id="rId4"/>
              </a:rPr>
              <a:t>SWAN Shared Diagnosis: Clarity Task Force report</a:t>
            </a:r>
            <a:endParaRPr lang="en-US" dirty="0"/>
          </a:p>
        </p:txBody>
      </p:sp>
      <p:sp>
        <p:nvSpPr>
          <p:cNvPr id="4" name="Content Placeholder 3">
            <a:extLst>
              <a:ext uri="{FF2B5EF4-FFF2-40B4-BE49-F238E27FC236}">
                <a16:creationId xmlns:a16="http://schemas.microsoft.com/office/drawing/2014/main" id="{A05A4941-401C-6B0D-D2FC-426E10806D21}"/>
              </a:ext>
            </a:extLst>
          </p:cNvPr>
          <p:cNvSpPr>
            <a:spLocks noGrp="1"/>
          </p:cNvSpPr>
          <p:nvPr>
            <p:ph sz="half" idx="2"/>
          </p:nvPr>
        </p:nvSpPr>
        <p:spPr>
          <a:xfrm>
            <a:off x="6172200" y="1469985"/>
            <a:ext cx="5181600" cy="4706978"/>
          </a:xfrm>
        </p:spPr>
        <p:txBody>
          <a:bodyPr>
            <a:normAutofit fontScale="62500" lnSpcReduction="20000"/>
          </a:bodyPr>
          <a:lstStyle/>
          <a:p>
            <a:r>
              <a:rPr lang="en-US" sz="2700" dirty="0"/>
              <a:t>Report divided into two parts: </a:t>
            </a:r>
          </a:p>
          <a:p>
            <a:pPr lvl="1"/>
            <a:r>
              <a:rPr lang="en-US" sz="2300" dirty="0"/>
              <a:t>Part 1 is the "Issues Identified, Responsibility, Corrective Action, and Strategic Direction“</a:t>
            </a:r>
          </a:p>
          <a:p>
            <a:pPr lvl="1"/>
            <a:r>
              <a:rPr lang="en-US" sz="2300" dirty="0"/>
              <a:t>Part 2 is an overview of the research activities of the Task Force which gathered information directly from library staff using SWAN's software, e.g. Enterprise, WorkFlows, Analytics, etc.</a:t>
            </a:r>
          </a:p>
          <a:p>
            <a:r>
              <a:rPr lang="en-US" dirty="0"/>
              <a:t>The report identifies 5 important issues, and in its conclusion makes some "big picture" recommendations for SWAN and its libraries to focus on over the next few years. </a:t>
            </a:r>
          </a:p>
          <a:p>
            <a:pPr lvl="1"/>
            <a:endParaRPr lang="en-US" sz="2300" dirty="0"/>
          </a:p>
          <a:p>
            <a:pPr marL="514350" indent="-514350">
              <a:buFont typeface="+mj-lt"/>
              <a:buAutoNum type="arabicPeriod"/>
            </a:pPr>
            <a:r>
              <a:rPr lang="en-US" dirty="0"/>
              <a:t>Holds</a:t>
            </a:r>
          </a:p>
          <a:p>
            <a:pPr marL="514350" indent="-514350">
              <a:buFont typeface="+mj-lt"/>
              <a:buAutoNum type="arabicPeriod"/>
            </a:pPr>
            <a:r>
              <a:rPr lang="en-US" dirty="0"/>
              <a:t>New OPAC &amp; desired features</a:t>
            </a:r>
          </a:p>
          <a:p>
            <a:pPr marL="514350" indent="-514350">
              <a:buFont typeface="+mj-lt"/>
              <a:buAutoNum type="arabicPeriod"/>
            </a:pPr>
            <a:r>
              <a:rPr lang="en-US" dirty="0"/>
              <a:t>Acquisitions processing &amp; BLUEcloud Acquisitions</a:t>
            </a:r>
          </a:p>
          <a:p>
            <a:pPr marL="514350" indent="-514350">
              <a:buFont typeface="+mj-lt"/>
              <a:buAutoNum type="arabicPeriod"/>
            </a:pPr>
            <a:r>
              <a:rPr lang="en-US" dirty="0"/>
              <a:t>Reports &amp; statistical analysis</a:t>
            </a:r>
          </a:p>
          <a:p>
            <a:pPr marL="514350" indent="-514350">
              <a:buFont typeface="+mj-lt"/>
              <a:buAutoNum type="arabicPeriod"/>
            </a:pPr>
            <a:r>
              <a:rPr lang="en-US" dirty="0"/>
              <a:t>Support, Communications, documentation, &amp; training</a:t>
            </a:r>
          </a:p>
        </p:txBody>
      </p:sp>
      <p:sp>
        <p:nvSpPr>
          <p:cNvPr id="5" name="Footer Placeholder 4">
            <a:extLst>
              <a:ext uri="{FF2B5EF4-FFF2-40B4-BE49-F238E27FC236}">
                <a16:creationId xmlns:a16="http://schemas.microsoft.com/office/drawing/2014/main" id="{28377693-7200-7D88-9420-8442AF288C61}"/>
              </a:ext>
            </a:extLst>
          </p:cNvPr>
          <p:cNvSpPr>
            <a:spLocks noGrp="1"/>
          </p:cNvSpPr>
          <p:nvPr>
            <p:ph type="ftr" sz="quarter" idx="11"/>
          </p:nvPr>
        </p:nvSpPr>
        <p:spPr/>
        <p:txBody>
          <a:bodyPr/>
          <a:lstStyle/>
          <a:p>
            <a:r>
              <a:rPr lang="en-US" dirty="0"/>
              <a:t>SWAN Library Services</a:t>
            </a:r>
          </a:p>
        </p:txBody>
      </p:sp>
      <p:sp>
        <p:nvSpPr>
          <p:cNvPr id="6" name="Slide Number Placeholder 5">
            <a:extLst>
              <a:ext uri="{FF2B5EF4-FFF2-40B4-BE49-F238E27FC236}">
                <a16:creationId xmlns:a16="http://schemas.microsoft.com/office/drawing/2014/main" id="{9520DA65-A157-406E-CC22-630B2A8DA48B}"/>
              </a:ext>
            </a:extLst>
          </p:cNvPr>
          <p:cNvSpPr>
            <a:spLocks noGrp="1"/>
          </p:cNvSpPr>
          <p:nvPr>
            <p:ph type="sldNum" sz="quarter" idx="12"/>
          </p:nvPr>
        </p:nvSpPr>
        <p:spPr/>
        <p:txBody>
          <a:bodyPr/>
          <a:lstStyle/>
          <a:p>
            <a:fld id="{1FAA610F-65FB-4D76-A9F7-0135426F9A2E}" type="slidenum">
              <a:rPr lang="en-US" smtClean="0"/>
              <a:t>27</a:t>
            </a:fld>
            <a:endParaRPr lang="en-US"/>
          </a:p>
        </p:txBody>
      </p:sp>
      <p:sp>
        <p:nvSpPr>
          <p:cNvPr id="7" name="Date Placeholder 6">
            <a:extLst>
              <a:ext uri="{FF2B5EF4-FFF2-40B4-BE49-F238E27FC236}">
                <a16:creationId xmlns:a16="http://schemas.microsoft.com/office/drawing/2014/main" id="{60A11517-D06C-C60E-D49D-4C9F8F7A56FF}"/>
              </a:ext>
            </a:extLst>
          </p:cNvPr>
          <p:cNvSpPr>
            <a:spLocks noGrp="1"/>
          </p:cNvSpPr>
          <p:nvPr>
            <p:ph type="dt" sz="half" idx="13"/>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965343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94B6E37-D2C3-038E-CD80-086D446FB099}"/>
              </a:ext>
            </a:extLst>
          </p:cNvPr>
          <p:cNvSpPr>
            <a:spLocks noGrp="1"/>
          </p:cNvSpPr>
          <p:nvPr>
            <p:ph idx="1"/>
          </p:nvPr>
        </p:nvSpPr>
        <p:spPr/>
        <p:txBody>
          <a:bodyPr/>
          <a:lstStyle/>
          <a:p>
            <a:r>
              <a:rPr lang="en-US" dirty="0"/>
              <a:t>Questions &amp; discussion about next planning process</a:t>
            </a:r>
          </a:p>
        </p:txBody>
      </p:sp>
      <p:sp>
        <p:nvSpPr>
          <p:cNvPr id="5" name="Footer Placeholder 4">
            <a:extLst>
              <a:ext uri="{FF2B5EF4-FFF2-40B4-BE49-F238E27FC236}">
                <a16:creationId xmlns:a16="http://schemas.microsoft.com/office/drawing/2014/main" id="{D8654BE0-A854-B953-EA0F-0F5A2B1A347E}"/>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FFDA368-0421-22FF-829E-4F3B6C47C695}"/>
              </a:ext>
            </a:extLst>
          </p:cNvPr>
          <p:cNvSpPr>
            <a:spLocks noGrp="1"/>
          </p:cNvSpPr>
          <p:nvPr>
            <p:ph type="sldNum" sz="quarter" idx="12"/>
          </p:nvPr>
        </p:nvSpPr>
        <p:spPr/>
        <p:txBody>
          <a:bodyPr/>
          <a:lstStyle/>
          <a:p>
            <a:fld id="{1FAA610F-65FB-4D76-A9F7-0135426F9A2E}" type="slidenum">
              <a:rPr lang="en-US" smtClean="0"/>
              <a:t>28</a:t>
            </a:fld>
            <a:endParaRPr lang="en-US"/>
          </a:p>
        </p:txBody>
      </p:sp>
      <p:sp>
        <p:nvSpPr>
          <p:cNvPr id="8" name="Title 7">
            <a:extLst>
              <a:ext uri="{FF2B5EF4-FFF2-40B4-BE49-F238E27FC236}">
                <a16:creationId xmlns:a16="http://schemas.microsoft.com/office/drawing/2014/main" id="{B4151FCC-0486-168C-B579-7F42094D74B8}"/>
              </a:ext>
            </a:extLst>
          </p:cNvPr>
          <p:cNvSpPr>
            <a:spLocks noGrp="1"/>
          </p:cNvSpPr>
          <p:nvPr>
            <p:ph type="title"/>
          </p:nvPr>
        </p:nvSpPr>
        <p:spPr/>
        <p:txBody>
          <a:bodyPr/>
          <a:lstStyle/>
          <a:p>
            <a:r>
              <a:rPr lang="en-US" dirty="0"/>
              <a:t>Strategic planning process</a:t>
            </a:r>
          </a:p>
        </p:txBody>
      </p:sp>
      <p:sp>
        <p:nvSpPr>
          <p:cNvPr id="7" name="Date Placeholder 6">
            <a:extLst>
              <a:ext uri="{FF2B5EF4-FFF2-40B4-BE49-F238E27FC236}">
                <a16:creationId xmlns:a16="http://schemas.microsoft.com/office/drawing/2014/main" id="{491255C1-3421-5E67-9557-9491C114F784}"/>
              </a:ext>
            </a:extLst>
          </p:cNvPr>
          <p:cNvSpPr>
            <a:spLocks noGrp="1"/>
          </p:cNvSpPr>
          <p:nvPr>
            <p:ph type="dt" sz="half" idx="2"/>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191175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1869F3-0D8D-6FED-89A8-9886EABD4CB2}"/>
              </a:ext>
            </a:extLst>
          </p:cNvPr>
          <p:cNvSpPr>
            <a:spLocks noGrp="1"/>
          </p:cNvSpPr>
          <p:nvPr>
            <p:ph type="title"/>
          </p:nvPr>
        </p:nvSpPr>
        <p:spPr/>
        <p:txBody>
          <a:bodyPr/>
          <a:lstStyle/>
          <a:p>
            <a:r>
              <a:rPr lang="en-US" dirty="0"/>
              <a:t>SirsiDynix &amp; SWAN agreement</a:t>
            </a:r>
          </a:p>
        </p:txBody>
      </p:sp>
      <p:sp>
        <p:nvSpPr>
          <p:cNvPr id="5" name="Text Placeholder 4">
            <a:extLst>
              <a:ext uri="{FF2B5EF4-FFF2-40B4-BE49-F238E27FC236}">
                <a16:creationId xmlns:a16="http://schemas.microsoft.com/office/drawing/2014/main" id="{01236138-B36B-88F2-288F-FEDDD51DA45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4393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8735E-3A3F-0FC5-C29B-6A183303A094}"/>
              </a:ext>
            </a:extLst>
          </p:cNvPr>
          <p:cNvSpPr>
            <a:spLocks noGrp="1"/>
          </p:cNvSpPr>
          <p:nvPr>
            <p:ph type="title"/>
          </p:nvPr>
        </p:nvSpPr>
        <p:spPr/>
        <p:txBody>
          <a:bodyPr/>
          <a:lstStyle/>
          <a:p>
            <a:r>
              <a:rPr lang="en-US" dirty="0"/>
              <a:t>Strategic Planning: Overview of prior processes</a:t>
            </a:r>
          </a:p>
        </p:txBody>
      </p:sp>
      <p:sp>
        <p:nvSpPr>
          <p:cNvPr id="5" name="Text Placeholder 4">
            <a:extLst>
              <a:ext uri="{FF2B5EF4-FFF2-40B4-BE49-F238E27FC236}">
                <a16:creationId xmlns:a16="http://schemas.microsoft.com/office/drawing/2014/main" id="{ABF613F6-1D8A-2572-4CE6-986C21E3F308}"/>
              </a:ext>
            </a:extLst>
          </p:cNvPr>
          <p:cNvSpPr>
            <a:spLocks noGrp="1"/>
          </p:cNvSpPr>
          <p:nvPr>
            <p:ph type="body" idx="1"/>
          </p:nvPr>
        </p:nvSpPr>
        <p:spPr/>
        <p:txBody>
          <a:bodyPr/>
          <a:lstStyle/>
          <a:p>
            <a:r>
              <a:rPr lang="en-US" dirty="0"/>
              <a:t>Aaron Skog, Executive Director</a:t>
            </a:r>
          </a:p>
        </p:txBody>
      </p:sp>
    </p:spTree>
    <p:extLst>
      <p:ext uri="{BB962C8B-B14F-4D97-AF65-F5344CB8AC3E}">
        <p14:creationId xmlns:p14="http://schemas.microsoft.com/office/powerpoint/2010/main" val="40378578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DB1E95A-80D1-449B-9C01-FE172BEAD10A}"/>
              </a:ext>
            </a:extLst>
          </p:cNvPr>
          <p:cNvSpPr>
            <a:spLocks noGrp="1"/>
          </p:cNvSpPr>
          <p:nvPr>
            <p:ph type="title"/>
          </p:nvPr>
        </p:nvSpPr>
        <p:spPr/>
        <p:txBody>
          <a:bodyPr/>
          <a:lstStyle/>
          <a:p>
            <a:r>
              <a:rPr lang="en-US"/>
              <a:t>SWAN Membership includes</a:t>
            </a:r>
          </a:p>
        </p:txBody>
      </p:sp>
      <p:sp>
        <p:nvSpPr>
          <p:cNvPr id="9" name="Text Placeholder 8">
            <a:extLst>
              <a:ext uri="{FF2B5EF4-FFF2-40B4-BE49-F238E27FC236}">
                <a16:creationId xmlns:a16="http://schemas.microsoft.com/office/drawing/2014/main" id="{2A254BDF-46F0-44DA-AB58-0B3C8DD7ED68}"/>
              </a:ext>
            </a:extLst>
          </p:cNvPr>
          <p:cNvSpPr>
            <a:spLocks noGrp="1"/>
          </p:cNvSpPr>
          <p:nvPr>
            <p:ph type="body" idx="1"/>
          </p:nvPr>
        </p:nvSpPr>
        <p:spPr>
          <a:xfrm>
            <a:off x="839788" y="1228880"/>
            <a:ext cx="5157787" cy="823912"/>
          </a:xfrm>
        </p:spPr>
        <p:txBody>
          <a:bodyPr/>
          <a:lstStyle/>
          <a:p>
            <a:r>
              <a:rPr lang="en-US"/>
              <a:t>Library Services Platform</a:t>
            </a:r>
          </a:p>
        </p:txBody>
      </p:sp>
      <p:sp>
        <p:nvSpPr>
          <p:cNvPr id="3" name="Content Placeholder 2">
            <a:extLst>
              <a:ext uri="{FF2B5EF4-FFF2-40B4-BE49-F238E27FC236}">
                <a16:creationId xmlns:a16="http://schemas.microsoft.com/office/drawing/2014/main" id="{85EFAE54-CB22-41AA-9D43-0E3E23583760}"/>
              </a:ext>
            </a:extLst>
          </p:cNvPr>
          <p:cNvSpPr>
            <a:spLocks noGrp="1"/>
          </p:cNvSpPr>
          <p:nvPr>
            <p:ph sz="half" idx="2"/>
          </p:nvPr>
        </p:nvSpPr>
        <p:spPr>
          <a:xfrm>
            <a:off x="609600" y="2052792"/>
            <a:ext cx="2739887" cy="4136871"/>
          </a:xfrm>
        </p:spPr>
        <p:txBody>
          <a:bodyPr>
            <a:noAutofit/>
          </a:bodyPr>
          <a:lstStyle/>
          <a:p>
            <a:r>
              <a:rPr lang="en-US" sz="1800" dirty="0"/>
              <a:t>Aspen Discovery</a:t>
            </a:r>
          </a:p>
          <a:p>
            <a:pPr lvl="0"/>
            <a:r>
              <a:rPr lang="en-US" sz="1800" dirty="0">
                <a:solidFill>
                  <a:srgbClr val="0070C0"/>
                </a:solidFill>
              </a:rPr>
              <a:t>BLUEcloud Analytics</a:t>
            </a:r>
          </a:p>
          <a:p>
            <a:pPr lvl="0">
              <a:lnSpc>
                <a:spcPct val="120000"/>
              </a:lnSpc>
            </a:pPr>
            <a:r>
              <a:rPr lang="en-US" sz="1800" dirty="0">
                <a:solidFill>
                  <a:srgbClr val="0070C0"/>
                </a:solidFill>
              </a:rPr>
              <a:t>BLUEcloud Commerce</a:t>
            </a:r>
          </a:p>
          <a:p>
            <a:pPr lvl="0"/>
            <a:r>
              <a:rPr lang="en-US" sz="1800" dirty="0">
                <a:solidFill>
                  <a:srgbClr val="0070C0"/>
                </a:solidFill>
              </a:rPr>
              <a:t>BLUEcloud Mobile</a:t>
            </a:r>
          </a:p>
          <a:p>
            <a:pPr lvl="0"/>
            <a:r>
              <a:rPr lang="en-US" sz="1800" dirty="0">
                <a:solidFill>
                  <a:srgbClr val="0070C0"/>
                </a:solidFill>
              </a:rPr>
              <a:t>BLUEcloud Staff</a:t>
            </a:r>
          </a:p>
          <a:p>
            <a:pPr lvl="0"/>
            <a:r>
              <a:rPr lang="en-US" sz="1800" dirty="0"/>
              <a:t>EBSCO Discovery Service</a:t>
            </a:r>
          </a:p>
          <a:p>
            <a:pPr lvl="0"/>
            <a:r>
              <a:rPr lang="en-US" sz="1800" dirty="0">
                <a:solidFill>
                  <a:srgbClr val="0070C0"/>
                </a:solidFill>
              </a:rPr>
              <a:t>eResource Central</a:t>
            </a:r>
          </a:p>
          <a:p>
            <a:pPr lvl="0"/>
            <a:r>
              <a:rPr lang="en-US" sz="1800" dirty="0" err="1">
                <a:solidFill>
                  <a:srgbClr val="0070C0"/>
                </a:solidFill>
              </a:rPr>
              <a:t>MobileStaff</a:t>
            </a:r>
            <a:endParaRPr lang="en-US" sz="1800" dirty="0">
              <a:solidFill>
                <a:srgbClr val="0070C0"/>
              </a:solidFill>
            </a:endParaRPr>
          </a:p>
        </p:txBody>
      </p:sp>
      <p:sp>
        <p:nvSpPr>
          <p:cNvPr id="10" name="Text Placeholder 9">
            <a:extLst>
              <a:ext uri="{FF2B5EF4-FFF2-40B4-BE49-F238E27FC236}">
                <a16:creationId xmlns:a16="http://schemas.microsoft.com/office/drawing/2014/main" id="{7B066017-FE79-4502-81DF-89C43B20295F}"/>
              </a:ext>
            </a:extLst>
          </p:cNvPr>
          <p:cNvSpPr>
            <a:spLocks noGrp="1"/>
          </p:cNvSpPr>
          <p:nvPr>
            <p:ph type="body" sz="quarter" idx="3"/>
          </p:nvPr>
        </p:nvSpPr>
        <p:spPr>
          <a:xfrm>
            <a:off x="6172200" y="1228880"/>
            <a:ext cx="5183188" cy="823912"/>
          </a:xfrm>
        </p:spPr>
        <p:txBody>
          <a:bodyPr/>
          <a:lstStyle/>
          <a:p>
            <a:r>
              <a:rPr lang="en-US"/>
              <a:t>SWAN Provided Services</a:t>
            </a:r>
          </a:p>
        </p:txBody>
      </p:sp>
      <p:graphicFrame>
        <p:nvGraphicFramePr>
          <p:cNvPr id="2052" name="Content Placeholder 10">
            <a:extLst>
              <a:ext uri="{FF2B5EF4-FFF2-40B4-BE49-F238E27FC236}">
                <a16:creationId xmlns:a16="http://schemas.microsoft.com/office/drawing/2014/main" id="{B7108F91-F4D3-EDF9-55A0-181497D39EFD}"/>
              </a:ext>
            </a:extLst>
          </p:cNvPr>
          <p:cNvGraphicFramePr>
            <a:graphicFrameLocks noGrp="1"/>
          </p:cNvGraphicFramePr>
          <p:nvPr>
            <p:ph sz="quarter" idx="4"/>
          </p:nvPr>
        </p:nvGraphicFramePr>
        <p:xfrm>
          <a:off x="6172200" y="2105180"/>
          <a:ext cx="5183188" cy="4084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Date Placeholder 6">
            <a:extLst>
              <a:ext uri="{FF2B5EF4-FFF2-40B4-BE49-F238E27FC236}">
                <a16:creationId xmlns:a16="http://schemas.microsoft.com/office/drawing/2014/main" id="{43540FF4-689F-46DC-87EB-16AFC84BEE5B}"/>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787D6F-D1E8-45EC-B3C0-6C602A565965}" type="datetimeFigureOut">
              <a:rPr lang="en-US" smtClean="0"/>
              <a:pPr/>
              <a:t>9/8/2023</a:t>
            </a:fld>
            <a:endParaRPr lang="en-US"/>
          </a:p>
        </p:txBody>
      </p:sp>
      <p:sp>
        <p:nvSpPr>
          <p:cNvPr id="5" name="Footer Placeholder 4">
            <a:extLst>
              <a:ext uri="{FF2B5EF4-FFF2-40B4-BE49-F238E27FC236}">
                <a16:creationId xmlns:a16="http://schemas.microsoft.com/office/drawing/2014/main" id="{DFD6786E-0225-47DB-8CB6-4457763985CA}"/>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CE5E61C-C207-4304-B95A-61A9AA3CAAC1}"/>
              </a:ext>
            </a:extLst>
          </p:cNvPr>
          <p:cNvSpPr>
            <a:spLocks noGrp="1"/>
          </p:cNvSpPr>
          <p:nvPr>
            <p:ph type="sldNum" sz="quarter" idx="12"/>
          </p:nvPr>
        </p:nvSpPr>
        <p:spPr/>
        <p:txBody>
          <a:bodyPr/>
          <a:lstStyle/>
          <a:p>
            <a:fld id="{1FAA610F-65FB-4D76-A9F7-0135426F9A2E}" type="slidenum">
              <a:rPr lang="en-US" smtClean="0"/>
              <a:t>30</a:t>
            </a:fld>
            <a:endParaRPr lang="en-US"/>
          </a:p>
        </p:txBody>
      </p:sp>
      <p:sp>
        <p:nvSpPr>
          <p:cNvPr id="12" name="Content Placeholder 2">
            <a:extLst>
              <a:ext uri="{FF2B5EF4-FFF2-40B4-BE49-F238E27FC236}">
                <a16:creationId xmlns:a16="http://schemas.microsoft.com/office/drawing/2014/main" id="{FB5E247B-85C6-4EEE-9499-A35AEB8D1551}"/>
              </a:ext>
            </a:extLst>
          </p:cNvPr>
          <p:cNvSpPr txBox="1">
            <a:spLocks/>
          </p:cNvSpPr>
          <p:nvPr/>
        </p:nvSpPr>
        <p:spPr>
          <a:xfrm>
            <a:off x="3278188" y="2066458"/>
            <a:ext cx="2509699" cy="4136871"/>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EBSCO Novelist Select</a:t>
            </a:r>
          </a:p>
          <a:p>
            <a:pPr lvl="0"/>
            <a:r>
              <a:rPr lang="en-US" dirty="0" err="1"/>
              <a:t>Eduserv</a:t>
            </a:r>
            <a:r>
              <a:rPr lang="en-US" dirty="0"/>
              <a:t> OpenAthens</a:t>
            </a:r>
          </a:p>
          <a:p>
            <a:r>
              <a:rPr lang="en-US" dirty="0"/>
              <a:t>OCLC WorldCat Discovery, ILL</a:t>
            </a:r>
          </a:p>
          <a:p>
            <a:r>
              <a:rPr lang="en-US" sz="2900" dirty="0">
                <a:solidFill>
                  <a:srgbClr val="0070C0"/>
                </a:solidFill>
              </a:rPr>
              <a:t>Symphony ILS</a:t>
            </a:r>
          </a:p>
          <a:p>
            <a:r>
              <a:rPr lang="en-US" sz="2900" dirty="0">
                <a:solidFill>
                  <a:srgbClr val="0070C0"/>
                </a:solidFill>
              </a:rPr>
              <a:t>Symphony Web Services</a:t>
            </a:r>
          </a:p>
          <a:p>
            <a:r>
              <a:rPr lang="en-US" dirty="0">
                <a:solidFill>
                  <a:srgbClr val="0070C0"/>
                </a:solidFill>
              </a:rPr>
              <a:t>Symphony WorkFlows</a:t>
            </a:r>
          </a:p>
          <a:p>
            <a:r>
              <a:rPr lang="en-US" dirty="0"/>
              <a:t>Unique Management MessageBee</a:t>
            </a:r>
          </a:p>
          <a:p>
            <a:r>
              <a:rPr lang="en-US" dirty="0"/>
              <a:t>Virtual Private Network</a:t>
            </a:r>
          </a:p>
        </p:txBody>
      </p:sp>
      <p:pic>
        <p:nvPicPr>
          <p:cNvPr id="2050" name="Picture 2" descr="Home">
            <a:extLst>
              <a:ext uri="{FF2B5EF4-FFF2-40B4-BE49-F238E27FC236}">
                <a16:creationId xmlns:a16="http://schemas.microsoft.com/office/drawing/2014/main" id="{CFFDD890-4771-6BDC-3EA6-5894C1F3C87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28869" y="665144"/>
            <a:ext cx="2095500" cy="8763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866636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86E186E-7F7E-1BCA-1604-DD0F255C66F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p:blipFill>
        <p:spPr>
          <a:xfrm>
            <a:off x="2043953" y="249424"/>
            <a:ext cx="7962278" cy="6359151"/>
          </a:xfrm>
        </p:spPr>
      </p:pic>
    </p:spTree>
    <p:extLst>
      <p:ext uri="{BB962C8B-B14F-4D97-AF65-F5344CB8AC3E}">
        <p14:creationId xmlns:p14="http://schemas.microsoft.com/office/powerpoint/2010/main" val="1545587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CD3D59E-3103-6035-CE81-63D4AC6AA28F}"/>
              </a:ext>
            </a:extLst>
          </p:cNvPr>
          <p:cNvSpPr>
            <a:spLocks noGrp="1"/>
          </p:cNvSpPr>
          <p:nvPr>
            <p:ph type="title"/>
          </p:nvPr>
        </p:nvSpPr>
        <p:spPr/>
        <p:txBody>
          <a:bodyPr>
            <a:normAutofit fontScale="90000"/>
          </a:bodyPr>
          <a:lstStyle/>
          <a:p>
            <a:r>
              <a:rPr lang="en-US" dirty="0"/>
              <a:t>2012: Board appoints ILS Committee</a:t>
            </a:r>
            <a:br>
              <a:rPr lang="en-US" dirty="0"/>
            </a:br>
            <a:r>
              <a:rPr lang="en-US" sz="2400" dirty="0"/>
              <a:t>#1 goal of strategic plan 2013 – 2015: Recommend direction for SWAN ILS platform</a:t>
            </a:r>
          </a:p>
        </p:txBody>
      </p:sp>
      <p:sp>
        <p:nvSpPr>
          <p:cNvPr id="2" name="Text Placeholder 1">
            <a:extLst>
              <a:ext uri="{FF2B5EF4-FFF2-40B4-BE49-F238E27FC236}">
                <a16:creationId xmlns:a16="http://schemas.microsoft.com/office/drawing/2014/main" id="{E64BB0A4-3516-D7F9-7978-D2471A0C7DC2}"/>
              </a:ext>
            </a:extLst>
          </p:cNvPr>
          <p:cNvSpPr>
            <a:spLocks noGrp="1"/>
          </p:cNvSpPr>
          <p:nvPr>
            <p:ph type="body" idx="1"/>
          </p:nvPr>
        </p:nvSpPr>
        <p:spPr>
          <a:xfrm>
            <a:off x="839788" y="1310763"/>
            <a:ext cx="5157787" cy="823912"/>
          </a:xfrm>
        </p:spPr>
        <p:txBody>
          <a:bodyPr/>
          <a:lstStyle/>
          <a:p>
            <a:r>
              <a:rPr lang="en-US" dirty="0"/>
              <a:t>Phase 1: Request for Info</a:t>
            </a:r>
          </a:p>
        </p:txBody>
      </p:sp>
      <p:sp>
        <p:nvSpPr>
          <p:cNvPr id="5" name="Content Placeholder 4">
            <a:extLst>
              <a:ext uri="{FF2B5EF4-FFF2-40B4-BE49-F238E27FC236}">
                <a16:creationId xmlns:a16="http://schemas.microsoft.com/office/drawing/2014/main" id="{F75FA1B4-9334-4DAF-8D05-936E51FC84A9}"/>
              </a:ext>
            </a:extLst>
          </p:cNvPr>
          <p:cNvSpPr>
            <a:spLocks noGrp="1"/>
          </p:cNvSpPr>
          <p:nvPr>
            <p:ph sz="half" idx="2"/>
          </p:nvPr>
        </p:nvSpPr>
        <p:spPr>
          <a:xfrm>
            <a:off x="839788" y="2134675"/>
            <a:ext cx="5157787" cy="3684588"/>
          </a:xfrm>
        </p:spPr>
        <p:txBody>
          <a:bodyPr>
            <a:noAutofit/>
          </a:bodyPr>
          <a:lstStyle/>
          <a:p>
            <a:r>
              <a:rPr lang="en-US" sz="1600" dirty="0"/>
              <a:t>ILS Committee</a:t>
            </a:r>
          </a:p>
          <a:p>
            <a:pPr lvl="1"/>
            <a:r>
              <a:rPr lang="en-US" sz="1600" dirty="0"/>
              <a:t>Formed November 2012</a:t>
            </a:r>
          </a:p>
          <a:p>
            <a:pPr lvl="1"/>
            <a:r>
              <a:rPr lang="en-US" sz="1600" dirty="0"/>
              <a:t>Board rep co-chair with SWAN Executive Director</a:t>
            </a:r>
          </a:p>
          <a:p>
            <a:pPr lvl="1"/>
            <a:r>
              <a:rPr lang="en-US" sz="1600" dirty="0"/>
              <a:t>4 library staff (circulation manager, technology librarian, assistant director), 1 library director, 3 SWAN staff</a:t>
            </a:r>
          </a:p>
          <a:p>
            <a:r>
              <a:rPr lang="en-US" sz="1600" dirty="0"/>
              <a:t>Conducted research &amp; issued membership survey</a:t>
            </a:r>
          </a:p>
          <a:p>
            <a:pPr marL="800100" lvl="1" indent="-342900">
              <a:lnSpc>
                <a:spcPct val="115000"/>
              </a:lnSpc>
              <a:spcBef>
                <a:spcPts val="0"/>
              </a:spcBef>
              <a:buFont typeface="+mj-lt"/>
              <a:buAutoNum type="arabicPeriod"/>
            </a:pPr>
            <a:r>
              <a:rPr lang="en-US" sz="1600" dirty="0">
                <a:effectLst/>
                <a:ea typeface="Times New Roman" panose="02020603050405020304" pitchFamily="18" charset="0"/>
                <a:cs typeface="Times New Roman" panose="02020603050405020304" pitchFamily="18" charset="0"/>
              </a:rPr>
              <a:t>Sierra, Innovative Interfaces Inc.</a:t>
            </a:r>
          </a:p>
          <a:p>
            <a:pPr marL="800100" lvl="1" indent="-342900">
              <a:lnSpc>
                <a:spcPct val="115000"/>
              </a:lnSpc>
              <a:spcBef>
                <a:spcPts val="0"/>
              </a:spcBef>
              <a:buFont typeface="+mj-lt"/>
              <a:buAutoNum type="arabicPeriod"/>
            </a:pPr>
            <a:r>
              <a:rPr lang="en-US" sz="1600" dirty="0">
                <a:effectLst/>
                <a:ea typeface="Times New Roman" panose="02020603050405020304" pitchFamily="18" charset="0"/>
                <a:cs typeface="Times New Roman" panose="02020603050405020304" pitchFamily="18" charset="0"/>
              </a:rPr>
              <a:t>Virtua, VTLS</a:t>
            </a:r>
          </a:p>
          <a:p>
            <a:pPr marL="800100" lvl="1" indent="-342900">
              <a:lnSpc>
                <a:spcPct val="115000"/>
              </a:lnSpc>
              <a:spcBef>
                <a:spcPts val="0"/>
              </a:spcBef>
              <a:buFont typeface="+mj-lt"/>
              <a:buAutoNum type="arabicPeriod"/>
            </a:pPr>
            <a:r>
              <a:rPr lang="en-US" sz="1600" dirty="0">
                <a:effectLst/>
                <a:ea typeface="Times New Roman" panose="02020603050405020304" pitchFamily="18" charset="0"/>
                <a:cs typeface="Times New Roman" panose="02020603050405020304" pitchFamily="18" charset="0"/>
              </a:rPr>
              <a:t>Polaris, Polaris</a:t>
            </a:r>
          </a:p>
          <a:p>
            <a:pPr marL="800100" lvl="1" indent="-342900">
              <a:lnSpc>
                <a:spcPct val="115000"/>
              </a:lnSpc>
              <a:spcBef>
                <a:spcPts val="0"/>
              </a:spcBef>
              <a:buFont typeface="+mj-lt"/>
              <a:buAutoNum type="arabicPeriod"/>
            </a:pPr>
            <a:r>
              <a:rPr lang="en-US" sz="1600" dirty="0">
                <a:effectLst/>
                <a:ea typeface="Times New Roman" panose="02020603050405020304" pitchFamily="18" charset="0"/>
                <a:cs typeface="Times New Roman" panose="02020603050405020304" pitchFamily="18" charset="0"/>
              </a:rPr>
              <a:t>Alma, </a:t>
            </a:r>
            <a:r>
              <a:rPr lang="en-US" sz="1600" dirty="0" err="1">
                <a:effectLst/>
                <a:ea typeface="Times New Roman" panose="02020603050405020304" pitchFamily="18" charset="0"/>
                <a:cs typeface="Times New Roman" panose="02020603050405020304" pitchFamily="18" charset="0"/>
              </a:rPr>
              <a:t>ExLibris</a:t>
            </a:r>
            <a:endParaRPr lang="en-US" sz="1600" dirty="0">
              <a:effectLst/>
              <a:ea typeface="Times New Roman" panose="02020603050405020304" pitchFamily="18" charset="0"/>
              <a:cs typeface="Times New Roman" panose="02020603050405020304" pitchFamily="18" charset="0"/>
            </a:endParaRPr>
          </a:p>
          <a:p>
            <a:pPr marL="800100" lvl="1" indent="-342900">
              <a:lnSpc>
                <a:spcPct val="115000"/>
              </a:lnSpc>
              <a:spcBef>
                <a:spcPts val="0"/>
              </a:spcBef>
              <a:buFont typeface="+mj-lt"/>
              <a:buAutoNum type="arabicPeriod"/>
            </a:pPr>
            <a:r>
              <a:rPr lang="en-US" sz="1600" dirty="0">
                <a:effectLst/>
                <a:ea typeface="Times New Roman" panose="02020603050405020304" pitchFamily="18" charset="0"/>
                <a:cs typeface="Times New Roman" panose="02020603050405020304" pitchFamily="18" charset="0"/>
              </a:rPr>
              <a:t>WorldShare, OCLC</a:t>
            </a:r>
          </a:p>
          <a:p>
            <a:pPr marL="800100" lvl="1" indent="-342900">
              <a:lnSpc>
                <a:spcPct val="115000"/>
              </a:lnSpc>
              <a:spcBef>
                <a:spcPts val="0"/>
              </a:spcBef>
              <a:buFont typeface="+mj-lt"/>
              <a:buAutoNum type="arabicPeriod"/>
            </a:pPr>
            <a:r>
              <a:rPr lang="en-US" sz="1600" dirty="0">
                <a:cs typeface="Times New Roman" panose="02020603050405020304" pitchFamily="18" charset="0"/>
              </a:rPr>
              <a:t>Symphony, SirsiDynix</a:t>
            </a:r>
          </a:p>
          <a:p>
            <a:pPr marL="800100" lvl="1" indent="-342900">
              <a:lnSpc>
                <a:spcPct val="115000"/>
              </a:lnSpc>
              <a:spcBef>
                <a:spcPts val="0"/>
              </a:spcBef>
              <a:buFont typeface="+mj-lt"/>
              <a:buAutoNum type="arabicPeriod"/>
            </a:pPr>
            <a:r>
              <a:rPr lang="en-US" sz="1600" dirty="0">
                <a:cs typeface="Times New Roman" panose="02020603050405020304" pitchFamily="18" charset="0"/>
              </a:rPr>
              <a:t>Evergreen (open-source), Equinox Software</a:t>
            </a:r>
          </a:p>
          <a:p>
            <a:pPr marL="800100" lvl="1" indent="-342900">
              <a:lnSpc>
                <a:spcPct val="115000"/>
              </a:lnSpc>
              <a:spcBef>
                <a:spcPts val="0"/>
              </a:spcBef>
              <a:buFont typeface="+mj-lt"/>
              <a:buAutoNum type="arabicPeriod"/>
            </a:pPr>
            <a:r>
              <a:rPr lang="en-US" sz="1600" dirty="0">
                <a:cs typeface="Times New Roman" panose="02020603050405020304" pitchFamily="18" charset="0"/>
              </a:rPr>
              <a:t>Koha (open-source), ByWater Solutions</a:t>
            </a:r>
          </a:p>
          <a:p>
            <a:pPr marL="800100" lvl="1" indent="-342900">
              <a:lnSpc>
                <a:spcPct val="115000"/>
              </a:lnSpc>
              <a:spcBef>
                <a:spcPts val="0"/>
              </a:spcBef>
              <a:spcAft>
                <a:spcPts val="1000"/>
              </a:spcAft>
              <a:buFont typeface="+mj-lt"/>
              <a:buAutoNum type="arabicPeriod"/>
            </a:pPr>
            <a:r>
              <a:rPr lang="en-US" sz="1600" dirty="0">
                <a:cs typeface="Times New Roman" panose="02020603050405020304" pitchFamily="18" charset="0"/>
              </a:rPr>
              <a:t>Kuali OLE (open-source)</a:t>
            </a:r>
          </a:p>
        </p:txBody>
      </p:sp>
      <p:sp>
        <p:nvSpPr>
          <p:cNvPr id="3" name="Text Placeholder 2">
            <a:extLst>
              <a:ext uri="{FF2B5EF4-FFF2-40B4-BE49-F238E27FC236}">
                <a16:creationId xmlns:a16="http://schemas.microsoft.com/office/drawing/2014/main" id="{1218B99C-8764-0837-7502-5B23524B01F9}"/>
              </a:ext>
            </a:extLst>
          </p:cNvPr>
          <p:cNvSpPr>
            <a:spLocks noGrp="1"/>
          </p:cNvSpPr>
          <p:nvPr>
            <p:ph type="body" sz="quarter" idx="3"/>
          </p:nvPr>
        </p:nvSpPr>
        <p:spPr>
          <a:xfrm>
            <a:off x="6172200" y="1310763"/>
            <a:ext cx="5183188" cy="823912"/>
          </a:xfrm>
        </p:spPr>
        <p:txBody>
          <a:bodyPr/>
          <a:lstStyle/>
          <a:p>
            <a:r>
              <a:rPr lang="en-US" dirty="0"/>
              <a:t>Phase 2: Official RFP</a:t>
            </a:r>
          </a:p>
        </p:txBody>
      </p:sp>
      <p:sp>
        <p:nvSpPr>
          <p:cNvPr id="6" name="Content Placeholder 5">
            <a:extLst>
              <a:ext uri="{FF2B5EF4-FFF2-40B4-BE49-F238E27FC236}">
                <a16:creationId xmlns:a16="http://schemas.microsoft.com/office/drawing/2014/main" id="{38D89E13-B0AE-9354-5ACC-86AA7597CB30}"/>
              </a:ext>
            </a:extLst>
          </p:cNvPr>
          <p:cNvSpPr>
            <a:spLocks noGrp="1"/>
          </p:cNvSpPr>
          <p:nvPr>
            <p:ph sz="quarter" idx="4"/>
          </p:nvPr>
        </p:nvSpPr>
        <p:spPr>
          <a:xfrm>
            <a:off x="6172200" y="2134674"/>
            <a:ext cx="5183188" cy="4543917"/>
          </a:xfrm>
        </p:spPr>
        <p:txBody>
          <a:bodyPr>
            <a:normAutofit lnSpcReduction="10000"/>
          </a:bodyPr>
          <a:lstStyle/>
          <a:p>
            <a:r>
              <a:rPr lang="en-US" sz="1600" dirty="0"/>
              <a:t>Hired consultant for RFP</a:t>
            </a:r>
          </a:p>
          <a:p>
            <a:r>
              <a:rPr lang="en-US" sz="1600" dirty="0"/>
              <a:t>Visited vendors ALA Conference 2013 Chicago</a:t>
            </a:r>
          </a:p>
          <a:p>
            <a:r>
              <a:rPr lang="en-US" sz="1600" dirty="0"/>
              <a:t>Issued RFP July 2013</a:t>
            </a:r>
          </a:p>
          <a:p>
            <a:r>
              <a:rPr lang="en-US" sz="1600" dirty="0"/>
              <a:t>5 proposals received</a:t>
            </a:r>
          </a:p>
          <a:p>
            <a:pPr marL="800100" lvl="1" indent="-342900">
              <a:lnSpc>
                <a:spcPct val="115000"/>
              </a:lnSpc>
              <a:spcBef>
                <a:spcPts val="0"/>
              </a:spcBef>
              <a:buFont typeface="+mj-lt"/>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Sierra, Innovative Interfaces Inc.</a:t>
            </a:r>
          </a:p>
          <a:p>
            <a:pPr marL="800100" lvl="1" indent="-342900">
              <a:lnSpc>
                <a:spcPct val="115000"/>
              </a:lnSpc>
              <a:spcBef>
                <a:spcPts val="0"/>
              </a:spcBef>
              <a:buFont typeface="+mj-lt"/>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Virtua, VTLS</a:t>
            </a:r>
          </a:p>
          <a:p>
            <a:pPr marL="800100" lvl="1" indent="-342900">
              <a:lnSpc>
                <a:spcPct val="115000"/>
              </a:lnSpc>
              <a:spcBef>
                <a:spcPts val="0"/>
              </a:spcBef>
              <a:buFont typeface="+mj-lt"/>
              <a:buAutoNum type="arabicPeriod"/>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Polaris, Polaris</a:t>
            </a:r>
          </a:p>
          <a:p>
            <a:pPr marL="800100" lvl="1" indent="-342900">
              <a:lnSpc>
                <a:spcPct val="115000"/>
              </a:lnSpc>
              <a:spcBef>
                <a:spcPts val="0"/>
              </a:spcBef>
              <a:buFont typeface="+mj-lt"/>
              <a:buAutoNum type="arabicPeriod"/>
            </a:pPr>
            <a:r>
              <a:rPr lang="en-US" sz="1600" dirty="0">
                <a:latin typeface="Calibri" panose="020F0502020204030204" pitchFamily="34" charset="0"/>
                <a:cs typeface="Times New Roman" panose="02020603050405020304" pitchFamily="18" charset="0"/>
              </a:rPr>
              <a:t>Symphony, SirsiDynix</a:t>
            </a:r>
          </a:p>
          <a:p>
            <a:pPr marL="800100" lvl="1" indent="-342900">
              <a:lnSpc>
                <a:spcPct val="115000"/>
              </a:lnSpc>
              <a:spcBef>
                <a:spcPts val="0"/>
              </a:spcBef>
              <a:buFont typeface="+mj-lt"/>
              <a:buAutoNum type="arabicPeriod"/>
            </a:pPr>
            <a:r>
              <a:rPr lang="en-US" sz="1600" dirty="0">
                <a:latin typeface="Calibri" panose="020F0502020204030204" pitchFamily="34" charset="0"/>
                <a:cs typeface="Times New Roman" panose="02020603050405020304" pitchFamily="18" charset="0"/>
              </a:rPr>
              <a:t>Evergreen (open-source), Equinox Software</a:t>
            </a:r>
          </a:p>
          <a:p>
            <a:r>
              <a:rPr lang="en-US" sz="1600" dirty="0"/>
              <a:t>Scored proposals</a:t>
            </a:r>
          </a:p>
          <a:p>
            <a:r>
              <a:rPr lang="en-US" sz="1600" dirty="0"/>
              <a:t>Customers interviewed</a:t>
            </a:r>
          </a:p>
          <a:p>
            <a:r>
              <a:rPr lang="en-US" sz="1600" dirty="0"/>
              <a:t>Software demonstrations for all member libraries</a:t>
            </a:r>
          </a:p>
          <a:p>
            <a:r>
              <a:rPr lang="en-US" sz="1600" dirty="0"/>
              <a:t>7 Library staff task force formed &amp; attended demos</a:t>
            </a:r>
          </a:p>
          <a:p>
            <a:r>
              <a:rPr lang="en-US" sz="1600" dirty="0"/>
              <a:t>Final recommendation from ILS Committee after round 2 scoring</a:t>
            </a:r>
          </a:p>
          <a:p>
            <a:endParaRPr lang="en-US" sz="1200" dirty="0"/>
          </a:p>
        </p:txBody>
      </p:sp>
    </p:spTree>
    <p:extLst>
      <p:ext uri="{BB962C8B-B14F-4D97-AF65-F5344CB8AC3E}">
        <p14:creationId xmlns:p14="http://schemas.microsoft.com/office/powerpoint/2010/main" val="8357976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F9F51-2148-0596-F659-4F24DDDE61B0}"/>
              </a:ext>
            </a:extLst>
          </p:cNvPr>
          <p:cNvSpPr>
            <a:spLocks noGrp="1"/>
          </p:cNvSpPr>
          <p:nvPr>
            <p:ph type="title"/>
          </p:nvPr>
        </p:nvSpPr>
        <p:spPr>
          <a:xfrm>
            <a:off x="655093" y="1712794"/>
            <a:ext cx="3111690" cy="1600200"/>
          </a:xfrm>
        </p:spPr>
        <p:txBody>
          <a:bodyPr anchor="b">
            <a:normAutofit/>
          </a:bodyPr>
          <a:lstStyle/>
          <a:p>
            <a:r>
              <a:rPr lang="en-US" dirty="0"/>
              <a:t>5-year contract: 2015 - 2019</a:t>
            </a:r>
          </a:p>
        </p:txBody>
      </p:sp>
      <p:sp>
        <p:nvSpPr>
          <p:cNvPr id="3" name="Content Placeholder 2">
            <a:extLst>
              <a:ext uri="{FF2B5EF4-FFF2-40B4-BE49-F238E27FC236}">
                <a16:creationId xmlns:a16="http://schemas.microsoft.com/office/drawing/2014/main" id="{75793F60-1F75-2931-E58A-E575FD1229CA}"/>
              </a:ext>
            </a:extLst>
          </p:cNvPr>
          <p:cNvSpPr>
            <a:spLocks noGrp="1"/>
          </p:cNvSpPr>
          <p:nvPr>
            <p:ph idx="1"/>
          </p:nvPr>
        </p:nvSpPr>
        <p:spPr>
          <a:xfrm>
            <a:off x="5183188" y="987425"/>
            <a:ext cx="6172200" cy="4873625"/>
          </a:xfrm>
        </p:spPr>
        <p:txBody>
          <a:bodyPr>
            <a:normAutofit/>
          </a:bodyPr>
          <a:lstStyle/>
          <a:p>
            <a:r>
              <a:rPr lang="en-US" sz="3000" dirty="0"/>
              <a:t>Contract negotiations with SWAN’s hired consultant, Board president, Executive Director, &amp; SirsiDynix reps</a:t>
            </a:r>
          </a:p>
          <a:p>
            <a:r>
              <a:rPr lang="en-US" sz="3000" dirty="0"/>
              <a:t>Agreement set total price</a:t>
            </a:r>
          </a:p>
          <a:p>
            <a:r>
              <a:rPr lang="en-US" sz="3000" dirty="0"/>
              <a:t>No maintenance increases for 5 years</a:t>
            </a:r>
          </a:p>
          <a:p>
            <a:r>
              <a:rPr lang="en-US" sz="3000" dirty="0"/>
              <a:t>Added 19 riders/schedules to agreement</a:t>
            </a:r>
          </a:p>
          <a:p>
            <a:r>
              <a:rPr lang="en-US" sz="3000" dirty="0"/>
              <a:t>Defined add-on costs &amp; migration fees for new libraries</a:t>
            </a:r>
          </a:p>
        </p:txBody>
      </p:sp>
      <p:sp>
        <p:nvSpPr>
          <p:cNvPr id="19" name="Text Placeholder 3">
            <a:extLst>
              <a:ext uri="{FF2B5EF4-FFF2-40B4-BE49-F238E27FC236}">
                <a16:creationId xmlns:a16="http://schemas.microsoft.com/office/drawing/2014/main" id="{3A8025E7-9634-2358-AA97-0FFE957A54AE}"/>
              </a:ext>
            </a:extLst>
          </p:cNvPr>
          <p:cNvSpPr>
            <a:spLocks noGrp="1"/>
          </p:cNvSpPr>
          <p:nvPr>
            <p:ph type="body" sz="half" idx="2"/>
          </p:nvPr>
        </p:nvSpPr>
        <p:spPr>
          <a:xfrm>
            <a:off x="655094" y="3429000"/>
            <a:ext cx="4116932" cy="2439988"/>
          </a:xfrm>
        </p:spPr>
        <p:txBody>
          <a:bodyPr/>
          <a:lstStyle/>
          <a:p>
            <a:endParaRPr lang="en-US"/>
          </a:p>
        </p:txBody>
      </p:sp>
      <p:sp>
        <p:nvSpPr>
          <p:cNvPr id="10" name="Footer Placeholder 4">
            <a:extLst>
              <a:ext uri="{FF2B5EF4-FFF2-40B4-BE49-F238E27FC236}">
                <a16:creationId xmlns:a16="http://schemas.microsoft.com/office/drawing/2014/main" id="{6ACE5B53-0FBF-74E5-6C61-9B9744F68D4B}"/>
              </a:ext>
            </a:extLst>
          </p:cNvPr>
          <p:cNvSpPr>
            <a:spLocks noGrp="1"/>
          </p:cNvSpPr>
          <p:nvPr>
            <p:ph type="ftr" sz="quarter" idx="11"/>
          </p:nvPr>
        </p:nvSpPr>
        <p:spPr>
          <a:xfrm>
            <a:off x="6438309" y="6339849"/>
            <a:ext cx="4114800" cy="365125"/>
          </a:xfrm>
        </p:spPr>
        <p:txBody>
          <a:bodyPr anchor="ctr">
            <a:normAutofit/>
          </a:bodyPr>
          <a:lstStyle/>
          <a:p>
            <a:pPr>
              <a:spcAft>
                <a:spcPts val="600"/>
              </a:spcAft>
            </a:pPr>
            <a:r>
              <a:rPr lang="en-US"/>
              <a:t>SWAN Library Services</a:t>
            </a:r>
          </a:p>
        </p:txBody>
      </p:sp>
      <p:sp>
        <p:nvSpPr>
          <p:cNvPr id="12" name="Slide Number Placeholder 5">
            <a:extLst>
              <a:ext uri="{FF2B5EF4-FFF2-40B4-BE49-F238E27FC236}">
                <a16:creationId xmlns:a16="http://schemas.microsoft.com/office/drawing/2014/main" id="{CCA8AC0E-414D-9F03-D35F-817D0780CA91}"/>
              </a:ext>
            </a:extLst>
          </p:cNvPr>
          <p:cNvSpPr>
            <a:spLocks noGrp="1"/>
          </p:cNvSpPr>
          <p:nvPr>
            <p:ph type="sldNum" sz="quarter" idx="12"/>
          </p:nvPr>
        </p:nvSpPr>
        <p:spPr>
          <a:xfrm>
            <a:off x="11546006" y="6329381"/>
            <a:ext cx="532263" cy="365125"/>
          </a:xfrm>
        </p:spPr>
        <p:txBody>
          <a:bodyPr anchor="ctr">
            <a:normAutofit/>
          </a:bodyPr>
          <a:lstStyle/>
          <a:p>
            <a:pPr>
              <a:spcAft>
                <a:spcPts val="600"/>
              </a:spcAft>
            </a:pPr>
            <a:fld id="{1FAA610F-65FB-4D76-A9F7-0135426F9A2E}" type="slidenum">
              <a:rPr lang="en-US" smtClean="0"/>
              <a:pPr>
                <a:spcAft>
                  <a:spcPts val="600"/>
                </a:spcAft>
              </a:pPr>
              <a:t>33</a:t>
            </a:fld>
            <a:endParaRPr lang="en-US"/>
          </a:p>
        </p:txBody>
      </p:sp>
      <p:sp>
        <p:nvSpPr>
          <p:cNvPr id="14" name="Date Placeholder 6">
            <a:extLst>
              <a:ext uri="{FF2B5EF4-FFF2-40B4-BE49-F238E27FC236}">
                <a16:creationId xmlns:a16="http://schemas.microsoft.com/office/drawing/2014/main" id="{C5EB65AA-2E90-C74C-48D5-B2CBF8D9ED97}"/>
              </a:ext>
            </a:extLst>
          </p:cNvPr>
          <p:cNvSpPr>
            <a:spLocks noGrp="1"/>
          </p:cNvSpPr>
          <p:nvPr>
            <p:ph type="dt" sz="half" idx="13"/>
          </p:nvPr>
        </p:nvSpPr>
        <p:spPr>
          <a:xfrm>
            <a:off x="838200" y="6329380"/>
            <a:ext cx="2743200" cy="365125"/>
          </a:xfrm>
        </p:spPr>
        <p:txBody>
          <a:bodyPr anchor="ctr">
            <a:normAutofit/>
          </a:bodyPr>
          <a:lstStyle/>
          <a:p>
            <a:pPr>
              <a:spcAft>
                <a:spcPts val="600"/>
              </a:spcAft>
            </a:pPr>
            <a:fld id="{83AFE120-1EFF-41FA-8DCA-880638A36A9F}" type="datetime4">
              <a:rPr lang="en-US" smtClean="0"/>
              <a:pPr>
                <a:spcAft>
                  <a:spcPts val="600"/>
                </a:spcAft>
              </a:pPr>
              <a:t>September 8, 2023</a:t>
            </a:fld>
            <a:endParaRPr lang="en-US"/>
          </a:p>
        </p:txBody>
      </p:sp>
    </p:spTree>
    <p:extLst>
      <p:ext uri="{BB962C8B-B14F-4D97-AF65-F5344CB8AC3E}">
        <p14:creationId xmlns:p14="http://schemas.microsoft.com/office/powerpoint/2010/main" val="4060548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AD63-DBC8-8F1F-35D4-B31FCD973555}"/>
              </a:ext>
            </a:extLst>
          </p:cNvPr>
          <p:cNvSpPr>
            <a:spLocks noGrp="1"/>
          </p:cNvSpPr>
          <p:nvPr>
            <p:ph type="title"/>
          </p:nvPr>
        </p:nvSpPr>
        <p:spPr/>
        <p:txBody>
          <a:bodyPr/>
          <a:lstStyle/>
          <a:p>
            <a:r>
              <a:rPr lang="en-US" dirty="0"/>
              <a:t>E-content integration with SirsiDynix</a:t>
            </a:r>
          </a:p>
        </p:txBody>
      </p:sp>
      <p:sp>
        <p:nvSpPr>
          <p:cNvPr id="3" name="Content Placeholder 2">
            <a:extLst>
              <a:ext uri="{FF2B5EF4-FFF2-40B4-BE49-F238E27FC236}">
                <a16:creationId xmlns:a16="http://schemas.microsoft.com/office/drawing/2014/main" id="{1ACC6BA7-EC9A-528D-3670-6C650CB4B150}"/>
              </a:ext>
            </a:extLst>
          </p:cNvPr>
          <p:cNvSpPr>
            <a:spLocks noGrp="1"/>
          </p:cNvSpPr>
          <p:nvPr>
            <p:ph sz="half" idx="1"/>
          </p:nvPr>
        </p:nvSpPr>
        <p:spPr>
          <a:xfrm>
            <a:off x="838200" y="2720051"/>
            <a:ext cx="5181600" cy="1898248"/>
          </a:xfrm>
        </p:spPr>
        <p:style>
          <a:lnRef idx="1">
            <a:schemeClr val="accent2"/>
          </a:lnRef>
          <a:fillRef idx="3">
            <a:schemeClr val="accent2"/>
          </a:fillRef>
          <a:effectRef idx="2">
            <a:schemeClr val="accent2"/>
          </a:effectRef>
          <a:fontRef idx="minor">
            <a:schemeClr val="lt1"/>
          </a:fontRef>
        </p:style>
        <p:txBody>
          <a:bodyPr anchor="ctr">
            <a:normAutofit fontScale="92500"/>
          </a:bodyPr>
          <a:lstStyle/>
          <a:p>
            <a:pPr marL="0" indent="0" algn="ctr">
              <a:buNone/>
            </a:pPr>
            <a:r>
              <a:rPr lang="en-US" dirty="0"/>
              <a:t>2013-2015 Strategic Goal: “Build a robust infrastructure for integrated access to electronic content, resources, and providers”</a:t>
            </a:r>
          </a:p>
        </p:txBody>
      </p:sp>
      <p:sp>
        <p:nvSpPr>
          <p:cNvPr id="4" name="Content Placeholder 3">
            <a:extLst>
              <a:ext uri="{FF2B5EF4-FFF2-40B4-BE49-F238E27FC236}">
                <a16:creationId xmlns:a16="http://schemas.microsoft.com/office/drawing/2014/main" id="{7DA6CE58-0860-D7E7-0C66-B64BFF4F98D0}"/>
              </a:ext>
            </a:extLst>
          </p:cNvPr>
          <p:cNvSpPr>
            <a:spLocks noGrp="1"/>
          </p:cNvSpPr>
          <p:nvPr>
            <p:ph sz="half" idx="2"/>
          </p:nvPr>
        </p:nvSpPr>
        <p:spPr>
          <a:xfrm>
            <a:off x="6172200" y="1458410"/>
            <a:ext cx="5181600" cy="4718553"/>
          </a:xfrm>
        </p:spPr>
        <p:txBody>
          <a:bodyPr>
            <a:normAutofit fontScale="92500"/>
          </a:bodyPr>
          <a:lstStyle/>
          <a:p>
            <a:r>
              <a:rPr lang="en-US" dirty="0"/>
              <a:t>BLUEcloud eResource Central</a:t>
            </a:r>
          </a:p>
          <a:p>
            <a:pPr lvl="1"/>
            <a:r>
              <a:rPr lang="en-US" dirty="0"/>
              <a:t>eBooks appearing in catalog via API</a:t>
            </a:r>
          </a:p>
          <a:p>
            <a:pPr lvl="1"/>
            <a:r>
              <a:rPr lang="en-US" dirty="0"/>
              <a:t>Discontinued batch loading MARC data </a:t>
            </a:r>
          </a:p>
          <a:p>
            <a:r>
              <a:rPr lang="en-US" dirty="0"/>
              <a:t>Enterprise profiles per library</a:t>
            </a:r>
          </a:p>
          <a:p>
            <a:r>
              <a:rPr lang="en-US" dirty="0"/>
              <a:t>Enterprise + EBSCO Discovery search integration &amp; OpenAthens remote authentication</a:t>
            </a:r>
          </a:p>
          <a:p>
            <a:pPr lvl="1"/>
            <a:r>
              <a:rPr lang="en-US" dirty="0"/>
              <a:t>Keyword search of subscription research databases</a:t>
            </a:r>
          </a:p>
          <a:p>
            <a:pPr lvl="1"/>
            <a:r>
              <a:rPr lang="en-US" dirty="0"/>
              <a:t>Single authentication against ILS account</a:t>
            </a:r>
          </a:p>
        </p:txBody>
      </p:sp>
      <p:sp>
        <p:nvSpPr>
          <p:cNvPr id="5" name="Footer Placeholder 4">
            <a:extLst>
              <a:ext uri="{FF2B5EF4-FFF2-40B4-BE49-F238E27FC236}">
                <a16:creationId xmlns:a16="http://schemas.microsoft.com/office/drawing/2014/main" id="{E0E8D10D-7E39-C04C-69F7-C0B4BB7EF88D}"/>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FC46D6D-EF3A-8CEE-4E55-4F4C8909B74E}"/>
              </a:ext>
            </a:extLst>
          </p:cNvPr>
          <p:cNvSpPr>
            <a:spLocks noGrp="1"/>
          </p:cNvSpPr>
          <p:nvPr>
            <p:ph type="sldNum" sz="quarter" idx="12"/>
          </p:nvPr>
        </p:nvSpPr>
        <p:spPr/>
        <p:txBody>
          <a:bodyPr/>
          <a:lstStyle/>
          <a:p>
            <a:fld id="{1FAA610F-65FB-4D76-A9F7-0135426F9A2E}" type="slidenum">
              <a:rPr lang="en-US" smtClean="0"/>
              <a:t>34</a:t>
            </a:fld>
            <a:endParaRPr lang="en-US"/>
          </a:p>
        </p:txBody>
      </p:sp>
      <p:sp>
        <p:nvSpPr>
          <p:cNvPr id="7" name="Date Placeholder 6">
            <a:extLst>
              <a:ext uri="{FF2B5EF4-FFF2-40B4-BE49-F238E27FC236}">
                <a16:creationId xmlns:a16="http://schemas.microsoft.com/office/drawing/2014/main" id="{559A4161-CB19-85C3-1DAD-464E95F124A2}"/>
              </a:ext>
            </a:extLst>
          </p:cNvPr>
          <p:cNvSpPr>
            <a:spLocks noGrp="1"/>
          </p:cNvSpPr>
          <p:nvPr>
            <p:ph type="dt" sz="half" idx="13"/>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1457093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B9E609-0EC0-E201-619A-1D41E1156277}"/>
              </a:ext>
            </a:extLst>
          </p:cNvPr>
          <p:cNvSpPr>
            <a:spLocks noGrp="1"/>
          </p:cNvSpPr>
          <p:nvPr>
            <p:ph type="title"/>
          </p:nvPr>
        </p:nvSpPr>
        <p:spPr/>
        <p:txBody>
          <a:bodyPr/>
          <a:lstStyle/>
          <a:p>
            <a:r>
              <a:rPr lang="en-US" dirty="0"/>
              <a:t>Agreement extended 5 years: 2020-2024</a:t>
            </a:r>
          </a:p>
        </p:txBody>
      </p:sp>
      <p:graphicFrame>
        <p:nvGraphicFramePr>
          <p:cNvPr id="6" name="Table 6">
            <a:extLst>
              <a:ext uri="{FF2B5EF4-FFF2-40B4-BE49-F238E27FC236}">
                <a16:creationId xmlns:a16="http://schemas.microsoft.com/office/drawing/2014/main" id="{EC78A65D-58F5-6852-CE68-BCFFECF241B5}"/>
              </a:ext>
            </a:extLst>
          </p:cNvPr>
          <p:cNvGraphicFramePr>
            <a:graphicFrameLocks noGrp="1"/>
          </p:cNvGraphicFramePr>
          <p:nvPr>
            <p:ph sz="half" idx="1"/>
            <p:extLst>
              <p:ext uri="{D42A27DB-BD31-4B8C-83A1-F6EECF244321}">
                <p14:modId xmlns:p14="http://schemas.microsoft.com/office/powerpoint/2010/main" val="105323386"/>
              </p:ext>
            </p:extLst>
          </p:nvPr>
        </p:nvGraphicFramePr>
        <p:xfrm>
          <a:off x="838200" y="1825625"/>
          <a:ext cx="5181599" cy="4755619"/>
        </p:xfrm>
        <a:graphic>
          <a:graphicData uri="http://schemas.openxmlformats.org/drawingml/2006/table">
            <a:tbl>
              <a:tblPr bandRow="1">
                <a:tableStyleId>{5C22544A-7EE6-4342-B048-85BDC9FD1C3A}</a:tableStyleId>
              </a:tblPr>
              <a:tblGrid>
                <a:gridCol w="1727200">
                  <a:extLst>
                    <a:ext uri="{9D8B030D-6E8A-4147-A177-3AD203B41FA5}">
                      <a16:colId xmlns:a16="http://schemas.microsoft.com/office/drawing/2014/main" val="4218842217"/>
                    </a:ext>
                  </a:extLst>
                </a:gridCol>
                <a:gridCol w="2127624">
                  <a:extLst>
                    <a:ext uri="{9D8B030D-6E8A-4147-A177-3AD203B41FA5}">
                      <a16:colId xmlns:a16="http://schemas.microsoft.com/office/drawing/2014/main" val="913822766"/>
                    </a:ext>
                  </a:extLst>
                </a:gridCol>
                <a:gridCol w="1326775">
                  <a:extLst>
                    <a:ext uri="{9D8B030D-6E8A-4147-A177-3AD203B41FA5}">
                      <a16:colId xmlns:a16="http://schemas.microsoft.com/office/drawing/2014/main" val="3973836752"/>
                    </a:ext>
                  </a:extLst>
                </a:gridCol>
              </a:tblGrid>
              <a:tr h="432329">
                <a:tc>
                  <a:txBody>
                    <a:bodyPr/>
                    <a:lstStyle/>
                    <a:p>
                      <a:r>
                        <a:rPr lang="en-US" dirty="0"/>
                        <a:t>Year 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1, 2015</a:t>
                      </a:r>
                    </a:p>
                  </a:txBody>
                  <a:tcPr/>
                </a:tc>
                <a:tc>
                  <a:txBody>
                    <a:bodyPr/>
                    <a:lstStyle/>
                    <a:p>
                      <a:pPr algn="ctr"/>
                      <a:r>
                        <a:rPr lang="en-US" dirty="0"/>
                        <a:t>0%</a:t>
                      </a:r>
                    </a:p>
                  </a:txBody>
                  <a:tcPr/>
                </a:tc>
                <a:extLst>
                  <a:ext uri="{0D108BD9-81ED-4DB2-BD59-A6C34878D82A}">
                    <a16:rowId xmlns:a16="http://schemas.microsoft.com/office/drawing/2014/main" val="3135975462"/>
                  </a:ext>
                </a:extLst>
              </a:tr>
              <a:tr h="432329">
                <a:tc>
                  <a:txBody>
                    <a:bodyPr/>
                    <a:lstStyle/>
                    <a:p>
                      <a:r>
                        <a:rPr lang="en-US" dirty="0"/>
                        <a:t>Year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1, 2016</a:t>
                      </a:r>
                    </a:p>
                  </a:txBody>
                  <a:tcPr/>
                </a:tc>
                <a:tc>
                  <a:txBody>
                    <a:bodyPr/>
                    <a:lstStyle/>
                    <a:p>
                      <a:pPr algn="ctr"/>
                      <a:r>
                        <a:rPr lang="en-US" dirty="0"/>
                        <a:t>0%</a:t>
                      </a:r>
                    </a:p>
                  </a:txBody>
                  <a:tcPr/>
                </a:tc>
                <a:extLst>
                  <a:ext uri="{0D108BD9-81ED-4DB2-BD59-A6C34878D82A}">
                    <a16:rowId xmlns:a16="http://schemas.microsoft.com/office/drawing/2014/main" val="2437024338"/>
                  </a:ext>
                </a:extLst>
              </a:tr>
              <a:tr h="432329">
                <a:tc>
                  <a:txBody>
                    <a:bodyPr/>
                    <a:lstStyle/>
                    <a:p>
                      <a:r>
                        <a:rPr lang="en-US" dirty="0"/>
                        <a:t>Year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1, 2017</a:t>
                      </a:r>
                    </a:p>
                  </a:txBody>
                  <a:tcPr/>
                </a:tc>
                <a:tc>
                  <a:txBody>
                    <a:bodyPr/>
                    <a:lstStyle/>
                    <a:p>
                      <a:pPr algn="ctr"/>
                      <a:r>
                        <a:rPr lang="en-US" dirty="0"/>
                        <a:t>0%</a:t>
                      </a:r>
                    </a:p>
                  </a:txBody>
                  <a:tcPr/>
                </a:tc>
                <a:extLst>
                  <a:ext uri="{0D108BD9-81ED-4DB2-BD59-A6C34878D82A}">
                    <a16:rowId xmlns:a16="http://schemas.microsoft.com/office/drawing/2014/main" val="293656723"/>
                  </a:ext>
                </a:extLst>
              </a:tr>
              <a:tr h="432329">
                <a:tc>
                  <a:txBody>
                    <a:bodyPr/>
                    <a:lstStyle/>
                    <a:p>
                      <a:r>
                        <a:rPr lang="en-US" dirty="0"/>
                        <a:t>Year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1, 2018</a:t>
                      </a:r>
                    </a:p>
                  </a:txBody>
                  <a:tcPr/>
                </a:tc>
                <a:tc>
                  <a:txBody>
                    <a:bodyPr/>
                    <a:lstStyle/>
                    <a:p>
                      <a:pPr algn="ctr"/>
                      <a:r>
                        <a:rPr lang="en-US" dirty="0"/>
                        <a:t>0%</a:t>
                      </a:r>
                    </a:p>
                  </a:txBody>
                  <a:tcPr/>
                </a:tc>
                <a:extLst>
                  <a:ext uri="{0D108BD9-81ED-4DB2-BD59-A6C34878D82A}">
                    <a16:rowId xmlns:a16="http://schemas.microsoft.com/office/drawing/2014/main" val="2776742127"/>
                  </a:ext>
                </a:extLst>
              </a:tr>
              <a:tr h="432329">
                <a:tc>
                  <a:txBody>
                    <a:bodyPr/>
                    <a:lstStyle/>
                    <a:p>
                      <a:r>
                        <a:rPr lang="en-US" dirty="0"/>
                        <a:t>Year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 1, 2019</a:t>
                      </a:r>
                    </a:p>
                  </a:txBody>
                  <a:tcPr/>
                </a:tc>
                <a:tc>
                  <a:txBody>
                    <a:bodyPr/>
                    <a:lstStyle/>
                    <a:p>
                      <a:pPr algn="ctr"/>
                      <a:r>
                        <a:rPr lang="en-US" dirty="0"/>
                        <a:t>0%</a:t>
                      </a:r>
                    </a:p>
                  </a:txBody>
                  <a:tcPr/>
                </a:tc>
                <a:extLst>
                  <a:ext uri="{0D108BD9-81ED-4DB2-BD59-A6C34878D82A}">
                    <a16:rowId xmlns:a16="http://schemas.microsoft.com/office/drawing/2014/main" val="3231355412"/>
                  </a:ext>
                </a:extLst>
              </a:tr>
              <a:tr h="432329">
                <a:tc>
                  <a:txBody>
                    <a:bodyPr/>
                    <a:lstStyle/>
                    <a:p>
                      <a:r>
                        <a:rPr lang="en-US" dirty="0"/>
                        <a:t>Year 6</a:t>
                      </a:r>
                    </a:p>
                  </a:txBody>
                  <a:tcPr/>
                </a:tc>
                <a:tc>
                  <a:txBody>
                    <a:bodyPr/>
                    <a:lstStyle/>
                    <a:p>
                      <a:r>
                        <a:rPr lang="en-US" dirty="0"/>
                        <a:t>May 1, 2020</a:t>
                      </a:r>
                    </a:p>
                  </a:txBody>
                  <a:tcPr/>
                </a:tc>
                <a:tc>
                  <a:txBody>
                    <a:bodyPr/>
                    <a:lstStyle/>
                    <a:p>
                      <a:pPr algn="ctr"/>
                      <a:r>
                        <a:rPr lang="en-US" dirty="0"/>
                        <a:t>0%</a:t>
                      </a:r>
                    </a:p>
                  </a:txBody>
                  <a:tcPr/>
                </a:tc>
                <a:extLst>
                  <a:ext uri="{0D108BD9-81ED-4DB2-BD59-A6C34878D82A}">
                    <a16:rowId xmlns:a16="http://schemas.microsoft.com/office/drawing/2014/main" val="3165759524"/>
                  </a:ext>
                </a:extLst>
              </a:tr>
              <a:tr h="432329">
                <a:tc>
                  <a:txBody>
                    <a:bodyPr/>
                    <a:lstStyle/>
                    <a:p>
                      <a:r>
                        <a:rPr lang="en-US" dirty="0"/>
                        <a:t>Year 7</a:t>
                      </a:r>
                    </a:p>
                  </a:txBody>
                  <a:tcPr/>
                </a:tc>
                <a:tc>
                  <a:txBody>
                    <a:bodyPr/>
                    <a:lstStyle/>
                    <a:p>
                      <a:r>
                        <a:rPr lang="en-US" dirty="0"/>
                        <a:t>May 1, 2021</a:t>
                      </a:r>
                    </a:p>
                  </a:txBody>
                  <a:tcPr/>
                </a:tc>
                <a:tc>
                  <a:txBody>
                    <a:bodyPr/>
                    <a:lstStyle/>
                    <a:p>
                      <a:pPr algn="ctr"/>
                      <a:r>
                        <a:rPr lang="en-US" dirty="0"/>
                        <a:t>0%</a:t>
                      </a:r>
                    </a:p>
                  </a:txBody>
                  <a:tcPr/>
                </a:tc>
                <a:extLst>
                  <a:ext uri="{0D108BD9-81ED-4DB2-BD59-A6C34878D82A}">
                    <a16:rowId xmlns:a16="http://schemas.microsoft.com/office/drawing/2014/main" val="1286786215"/>
                  </a:ext>
                </a:extLst>
              </a:tr>
              <a:tr h="432329">
                <a:tc>
                  <a:txBody>
                    <a:bodyPr/>
                    <a:lstStyle/>
                    <a:p>
                      <a:r>
                        <a:rPr lang="en-US" dirty="0"/>
                        <a:t>Year 8</a:t>
                      </a:r>
                    </a:p>
                  </a:txBody>
                  <a:tcPr/>
                </a:tc>
                <a:tc>
                  <a:txBody>
                    <a:bodyPr/>
                    <a:lstStyle/>
                    <a:p>
                      <a:r>
                        <a:rPr lang="en-US" dirty="0"/>
                        <a:t>May 1, 2022</a:t>
                      </a:r>
                    </a:p>
                  </a:txBody>
                  <a:tcPr/>
                </a:tc>
                <a:tc>
                  <a:txBody>
                    <a:bodyPr/>
                    <a:lstStyle/>
                    <a:p>
                      <a:pPr algn="ctr"/>
                      <a:r>
                        <a:rPr lang="en-US" dirty="0"/>
                        <a:t>0%</a:t>
                      </a:r>
                    </a:p>
                  </a:txBody>
                  <a:tcPr/>
                </a:tc>
                <a:extLst>
                  <a:ext uri="{0D108BD9-81ED-4DB2-BD59-A6C34878D82A}">
                    <a16:rowId xmlns:a16="http://schemas.microsoft.com/office/drawing/2014/main" val="368743637"/>
                  </a:ext>
                </a:extLst>
              </a:tr>
              <a:tr h="432329">
                <a:tc>
                  <a:txBody>
                    <a:bodyPr/>
                    <a:lstStyle/>
                    <a:p>
                      <a:r>
                        <a:rPr lang="en-US" dirty="0"/>
                        <a:t>Year 9</a:t>
                      </a:r>
                    </a:p>
                  </a:txBody>
                  <a:tcPr/>
                </a:tc>
                <a:tc>
                  <a:txBody>
                    <a:bodyPr/>
                    <a:lstStyle/>
                    <a:p>
                      <a:r>
                        <a:rPr lang="en-US" dirty="0"/>
                        <a:t>May 1, 2023</a:t>
                      </a:r>
                    </a:p>
                  </a:txBody>
                  <a:tcPr/>
                </a:tc>
                <a:tc>
                  <a:txBody>
                    <a:bodyPr/>
                    <a:lstStyle/>
                    <a:p>
                      <a:pPr algn="ctr"/>
                      <a:r>
                        <a:rPr lang="en-US" dirty="0"/>
                        <a:t>1.9%</a:t>
                      </a:r>
                    </a:p>
                  </a:txBody>
                  <a:tcPr/>
                </a:tc>
                <a:extLst>
                  <a:ext uri="{0D108BD9-81ED-4DB2-BD59-A6C34878D82A}">
                    <a16:rowId xmlns:a16="http://schemas.microsoft.com/office/drawing/2014/main" val="3976947603"/>
                  </a:ext>
                </a:extLst>
              </a:tr>
              <a:tr h="432329">
                <a:tc>
                  <a:txBody>
                    <a:bodyPr/>
                    <a:lstStyle/>
                    <a:p>
                      <a:r>
                        <a:rPr lang="en-US" dirty="0"/>
                        <a:t>Year 10</a:t>
                      </a:r>
                    </a:p>
                  </a:txBody>
                  <a:tcPr/>
                </a:tc>
                <a:tc>
                  <a:txBody>
                    <a:bodyPr/>
                    <a:lstStyle/>
                    <a:p>
                      <a:r>
                        <a:rPr lang="en-US" dirty="0"/>
                        <a:t>May 1, 2024</a:t>
                      </a:r>
                    </a:p>
                  </a:txBody>
                  <a:tcPr/>
                </a:tc>
                <a:tc>
                  <a:txBody>
                    <a:bodyPr/>
                    <a:lstStyle/>
                    <a:p>
                      <a:pPr algn="ctr"/>
                      <a:r>
                        <a:rPr lang="en-US" dirty="0"/>
                        <a:t>1.9%</a:t>
                      </a:r>
                    </a:p>
                  </a:txBody>
                  <a:tcPr/>
                </a:tc>
                <a:extLst>
                  <a:ext uri="{0D108BD9-81ED-4DB2-BD59-A6C34878D82A}">
                    <a16:rowId xmlns:a16="http://schemas.microsoft.com/office/drawing/2014/main" val="3979566762"/>
                  </a:ext>
                </a:extLst>
              </a:tr>
              <a:tr h="432329">
                <a:tc>
                  <a:txBody>
                    <a:bodyPr/>
                    <a:lstStyle/>
                    <a:p>
                      <a:r>
                        <a:rPr lang="en-US" dirty="0"/>
                        <a:t>Renewal</a:t>
                      </a:r>
                    </a:p>
                  </a:txBody>
                  <a:tcPr/>
                </a:tc>
                <a:tc>
                  <a:txBody>
                    <a:bodyPr/>
                    <a:lstStyle/>
                    <a:p>
                      <a:r>
                        <a:rPr lang="en-US" dirty="0"/>
                        <a:t>May 1, 2025</a:t>
                      </a:r>
                    </a:p>
                  </a:txBody>
                  <a:tcPr/>
                </a:tc>
                <a:tc>
                  <a:txBody>
                    <a:bodyPr/>
                    <a:lstStyle/>
                    <a:p>
                      <a:pPr algn="ctr"/>
                      <a:endParaRPr lang="en-US" dirty="0"/>
                    </a:p>
                  </a:txBody>
                  <a:tcPr/>
                </a:tc>
                <a:extLst>
                  <a:ext uri="{0D108BD9-81ED-4DB2-BD59-A6C34878D82A}">
                    <a16:rowId xmlns:a16="http://schemas.microsoft.com/office/drawing/2014/main" val="726303416"/>
                  </a:ext>
                </a:extLst>
              </a:tr>
            </a:tbl>
          </a:graphicData>
        </a:graphic>
      </p:graphicFrame>
      <p:sp>
        <p:nvSpPr>
          <p:cNvPr id="7" name="Content Placeholder 6">
            <a:extLst>
              <a:ext uri="{FF2B5EF4-FFF2-40B4-BE49-F238E27FC236}">
                <a16:creationId xmlns:a16="http://schemas.microsoft.com/office/drawing/2014/main" id="{3FD1BFFC-4941-B036-4082-2F1A4F5CF93C}"/>
              </a:ext>
            </a:extLst>
          </p:cNvPr>
          <p:cNvSpPr>
            <a:spLocks noGrp="1"/>
          </p:cNvSpPr>
          <p:nvPr>
            <p:ph sz="half" idx="2"/>
          </p:nvPr>
        </p:nvSpPr>
        <p:spPr/>
        <p:txBody>
          <a:bodyPr>
            <a:normAutofit fontScale="92500"/>
          </a:bodyPr>
          <a:lstStyle/>
          <a:p>
            <a:r>
              <a:rPr lang="en-US" dirty="0"/>
              <a:t>Escalation 0% years 1 - 8</a:t>
            </a:r>
          </a:p>
          <a:p>
            <a:r>
              <a:rPr lang="en-US" dirty="0"/>
              <a:t>Set escalation 1.9% years 9 &amp; 10</a:t>
            </a:r>
          </a:p>
          <a:p>
            <a:r>
              <a:rPr lang="en-US" dirty="0"/>
              <a:t>Set price for SaaS hosting option</a:t>
            </a:r>
          </a:p>
          <a:p>
            <a:r>
              <a:rPr lang="en-US" dirty="0"/>
              <a:t>Add-on libraries set cost continues</a:t>
            </a:r>
          </a:p>
          <a:p>
            <a:r>
              <a:rPr lang="en-US" dirty="0"/>
              <a:t>Option to remove</a:t>
            </a:r>
          </a:p>
          <a:p>
            <a:pPr lvl="1">
              <a:buFont typeface="Wingdings" panose="05000000000000000000" pitchFamily="2" charset="2"/>
              <a:buChar char="ü"/>
            </a:pPr>
            <a:r>
              <a:rPr lang="en-US" dirty="0"/>
              <a:t>Enterprise $58K</a:t>
            </a:r>
          </a:p>
          <a:p>
            <a:pPr lvl="1">
              <a:buFont typeface="Wingdings" panose="05000000000000000000" pitchFamily="2" charset="2"/>
              <a:buChar char="ü"/>
            </a:pPr>
            <a:r>
              <a:rPr lang="en-US" dirty="0"/>
              <a:t>SMS notification service $13K</a:t>
            </a:r>
          </a:p>
          <a:p>
            <a:pPr lvl="1">
              <a:buFont typeface="Wingdings" panose="05000000000000000000" pitchFamily="2" charset="2"/>
              <a:buChar char="q"/>
            </a:pPr>
            <a:r>
              <a:rPr lang="en-US" dirty="0"/>
              <a:t>eResource Central $25K</a:t>
            </a:r>
          </a:p>
          <a:p>
            <a:pPr lvl="1">
              <a:buFont typeface="Wingdings" panose="05000000000000000000" pitchFamily="2" charset="2"/>
              <a:buChar char="q"/>
            </a:pPr>
            <a:r>
              <a:rPr lang="en-US" dirty="0"/>
              <a:t>BLUEcloud Mobile $72K</a:t>
            </a:r>
          </a:p>
          <a:p>
            <a:r>
              <a:rPr lang="en-US" dirty="0"/>
              <a:t>Current 2023 total $442K</a:t>
            </a:r>
          </a:p>
        </p:txBody>
      </p:sp>
    </p:spTree>
    <p:extLst>
      <p:ext uri="{BB962C8B-B14F-4D97-AF65-F5344CB8AC3E}">
        <p14:creationId xmlns:p14="http://schemas.microsoft.com/office/powerpoint/2010/main" val="21562708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57EDB-34C8-CB89-1B42-D6238F422E3E}"/>
              </a:ext>
            </a:extLst>
          </p:cNvPr>
          <p:cNvSpPr>
            <a:spLocks noGrp="1"/>
          </p:cNvSpPr>
          <p:nvPr>
            <p:ph type="title"/>
          </p:nvPr>
        </p:nvSpPr>
        <p:spPr>
          <a:xfrm>
            <a:off x="655093" y="1712794"/>
            <a:ext cx="3111690" cy="1600200"/>
          </a:xfrm>
        </p:spPr>
        <p:txBody>
          <a:bodyPr anchor="b">
            <a:normAutofit fontScale="90000"/>
          </a:bodyPr>
          <a:lstStyle/>
          <a:p>
            <a:r>
              <a:rPr lang="en-US"/>
              <a:t>SWAN &amp; SirsiDynix support structure</a:t>
            </a:r>
          </a:p>
        </p:txBody>
      </p:sp>
      <p:sp>
        <p:nvSpPr>
          <p:cNvPr id="5" name="Content Placeholder 4">
            <a:extLst>
              <a:ext uri="{FF2B5EF4-FFF2-40B4-BE49-F238E27FC236}">
                <a16:creationId xmlns:a16="http://schemas.microsoft.com/office/drawing/2014/main" id="{015B6A28-4D6B-DE52-1C30-33D9C51ABE82}"/>
              </a:ext>
            </a:extLst>
          </p:cNvPr>
          <p:cNvSpPr>
            <a:spLocks noGrp="1"/>
          </p:cNvSpPr>
          <p:nvPr>
            <p:ph idx="1"/>
          </p:nvPr>
        </p:nvSpPr>
        <p:spPr>
          <a:xfrm>
            <a:off x="5183188" y="451413"/>
            <a:ext cx="6172200" cy="5409637"/>
          </a:xfrm>
        </p:spPr>
        <p:txBody>
          <a:bodyPr>
            <a:normAutofit/>
          </a:bodyPr>
          <a:lstStyle/>
          <a:p>
            <a:r>
              <a:rPr lang="en-US" dirty="0"/>
              <a:t>Support Center Cases</a:t>
            </a:r>
          </a:p>
          <a:p>
            <a:pPr lvl="1"/>
            <a:r>
              <a:rPr lang="en-US" dirty="0"/>
              <a:t>253 opened &amp; closed in 2021</a:t>
            </a:r>
          </a:p>
          <a:p>
            <a:pPr lvl="1"/>
            <a:r>
              <a:rPr lang="en-US" dirty="0"/>
              <a:t>175 opened &amp; closed in 2022</a:t>
            </a:r>
          </a:p>
          <a:p>
            <a:r>
              <a:rPr lang="en-US" dirty="0"/>
              <a:t>Library Relations Manager: monthly meetings</a:t>
            </a:r>
          </a:p>
          <a:p>
            <a:pPr lvl="1"/>
            <a:r>
              <a:rPr lang="en-US" dirty="0"/>
              <a:t>Escalate cases, resolve issues</a:t>
            </a:r>
          </a:p>
          <a:p>
            <a:r>
              <a:rPr lang="en-US" dirty="0" err="1"/>
              <a:t>SureSailing</a:t>
            </a:r>
            <a:r>
              <a:rPr lang="en-US" dirty="0"/>
              <a:t>: monthly SirsiDynix consulting meeting with SWAN staff</a:t>
            </a:r>
          </a:p>
          <a:p>
            <a:r>
              <a:rPr lang="en-US" dirty="0"/>
              <a:t>Platinum Premier: consulting hours replenish annually</a:t>
            </a:r>
          </a:p>
        </p:txBody>
      </p:sp>
      <p:sp>
        <p:nvSpPr>
          <p:cNvPr id="6" name="Content Placeholder 5">
            <a:extLst>
              <a:ext uri="{FF2B5EF4-FFF2-40B4-BE49-F238E27FC236}">
                <a16:creationId xmlns:a16="http://schemas.microsoft.com/office/drawing/2014/main" id="{48629189-C747-D34C-9D21-DDC6F2D4ABFC}"/>
              </a:ext>
            </a:extLst>
          </p:cNvPr>
          <p:cNvSpPr>
            <a:spLocks noGrp="1"/>
          </p:cNvSpPr>
          <p:nvPr>
            <p:ph type="body" sz="half" idx="2"/>
          </p:nvPr>
        </p:nvSpPr>
        <p:spPr>
          <a:xfrm>
            <a:off x="655094" y="3429000"/>
            <a:ext cx="4116932" cy="2439988"/>
          </a:xfrm>
        </p:spPr>
        <p:txBody>
          <a:bodyPr>
            <a:normAutofit/>
          </a:bodyPr>
          <a:lstStyle/>
          <a:p>
            <a:pPr lvl="1"/>
            <a:endParaRPr lang="en-US" dirty="0"/>
          </a:p>
        </p:txBody>
      </p:sp>
      <p:sp>
        <p:nvSpPr>
          <p:cNvPr id="11" name="Footer Placeholder 4">
            <a:extLst>
              <a:ext uri="{FF2B5EF4-FFF2-40B4-BE49-F238E27FC236}">
                <a16:creationId xmlns:a16="http://schemas.microsoft.com/office/drawing/2014/main" id="{97636B87-10CC-2CA6-1ED5-E734D75B5578}"/>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13" name="Slide Number Placeholder 5">
            <a:extLst>
              <a:ext uri="{FF2B5EF4-FFF2-40B4-BE49-F238E27FC236}">
                <a16:creationId xmlns:a16="http://schemas.microsoft.com/office/drawing/2014/main" id="{BBA6DE72-AA45-8B69-B75C-5C64C3C02767}"/>
              </a:ext>
            </a:extLst>
          </p:cNvPr>
          <p:cNvSpPr>
            <a:spLocks noGrp="1"/>
          </p:cNvSpPr>
          <p:nvPr>
            <p:ph type="sldNum" sz="quarter" idx="12"/>
          </p:nvPr>
        </p:nvSpPr>
        <p:spPr>
          <a:xfrm>
            <a:off x="11546006" y="6329381"/>
            <a:ext cx="532263" cy="365125"/>
          </a:xfrm>
        </p:spPr>
        <p:txBody>
          <a:bodyPr/>
          <a:lstStyle/>
          <a:p>
            <a:fld id="{1FAA610F-65FB-4D76-A9F7-0135426F9A2E}" type="slidenum">
              <a:rPr lang="en-US" smtClean="0"/>
              <a:pPr/>
              <a:t>36</a:t>
            </a:fld>
            <a:endParaRPr lang="en-US"/>
          </a:p>
        </p:txBody>
      </p:sp>
      <p:sp>
        <p:nvSpPr>
          <p:cNvPr id="15" name="Date Placeholder 6">
            <a:extLst>
              <a:ext uri="{FF2B5EF4-FFF2-40B4-BE49-F238E27FC236}">
                <a16:creationId xmlns:a16="http://schemas.microsoft.com/office/drawing/2014/main" id="{6CCB08D3-0B73-6E50-30D3-EEA86B9DAA84}"/>
              </a:ext>
            </a:extLst>
          </p:cNvPr>
          <p:cNvSpPr>
            <a:spLocks noGrp="1"/>
          </p:cNvSpPr>
          <p:nvPr>
            <p:ph type="dt" sz="half" idx="13"/>
          </p:nvPr>
        </p:nvSpPr>
        <p:spPr>
          <a:xfrm>
            <a:off x="838200" y="6329380"/>
            <a:ext cx="2743200" cy="365125"/>
          </a:xfrm>
        </p:spPr>
        <p:txBody>
          <a:bodyPr/>
          <a:lstStyle/>
          <a:p>
            <a:fld id="{69D110A1-1339-49BC-A0D7-38CE24E36754}" type="datetime4">
              <a:rPr lang="en-US" smtClean="0"/>
              <a:pPr/>
              <a:t>September 8, 2023</a:t>
            </a:fld>
            <a:endParaRPr lang="en-US"/>
          </a:p>
        </p:txBody>
      </p:sp>
    </p:spTree>
    <p:extLst>
      <p:ext uri="{BB962C8B-B14F-4D97-AF65-F5344CB8AC3E}">
        <p14:creationId xmlns:p14="http://schemas.microsoft.com/office/powerpoint/2010/main" val="1794538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57EDB-34C8-CB89-1B42-D6238F422E3E}"/>
              </a:ext>
            </a:extLst>
          </p:cNvPr>
          <p:cNvSpPr>
            <a:spLocks noGrp="1"/>
          </p:cNvSpPr>
          <p:nvPr>
            <p:ph type="title"/>
          </p:nvPr>
        </p:nvSpPr>
        <p:spPr>
          <a:xfrm>
            <a:off x="655093" y="1712794"/>
            <a:ext cx="3111690" cy="1600200"/>
          </a:xfrm>
        </p:spPr>
        <p:txBody>
          <a:bodyPr anchor="b">
            <a:normAutofit fontScale="90000"/>
          </a:bodyPr>
          <a:lstStyle/>
          <a:p>
            <a:r>
              <a:rPr lang="en-US"/>
              <a:t>SWAN &amp; SirsiDynix support structure</a:t>
            </a:r>
          </a:p>
        </p:txBody>
      </p:sp>
      <p:graphicFrame>
        <p:nvGraphicFramePr>
          <p:cNvPr id="2" name="Content Placeholder 1">
            <a:extLst>
              <a:ext uri="{FF2B5EF4-FFF2-40B4-BE49-F238E27FC236}">
                <a16:creationId xmlns:a16="http://schemas.microsoft.com/office/drawing/2014/main" id="{BC86B28C-DC67-2FE4-D670-2B9651A5D5BF}"/>
              </a:ext>
            </a:extLst>
          </p:cNvPr>
          <p:cNvGraphicFramePr>
            <a:graphicFrameLocks noGrp="1"/>
          </p:cNvGraphicFramePr>
          <p:nvPr>
            <p:ph idx="1"/>
            <p:extLst>
              <p:ext uri="{D42A27DB-BD31-4B8C-83A1-F6EECF244321}">
                <p14:modId xmlns:p14="http://schemas.microsoft.com/office/powerpoint/2010/main" val="3985160670"/>
              </p:ext>
            </p:extLst>
          </p:nvPr>
        </p:nvGraphicFramePr>
        <p:xfrm>
          <a:off x="4930814" y="300943"/>
          <a:ext cx="6829063" cy="556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48629189-C747-D34C-9D21-DDC6F2D4ABFC}"/>
              </a:ext>
            </a:extLst>
          </p:cNvPr>
          <p:cNvSpPr>
            <a:spLocks noGrp="1"/>
          </p:cNvSpPr>
          <p:nvPr>
            <p:ph type="body" sz="half" idx="2"/>
          </p:nvPr>
        </p:nvSpPr>
        <p:spPr>
          <a:xfrm>
            <a:off x="655094" y="3429000"/>
            <a:ext cx="4116932" cy="2439988"/>
          </a:xfrm>
        </p:spPr>
        <p:txBody>
          <a:bodyPr>
            <a:normAutofit/>
          </a:bodyPr>
          <a:lstStyle/>
          <a:p>
            <a:pPr lvl="1"/>
            <a:endParaRPr lang="en-US" dirty="0"/>
          </a:p>
        </p:txBody>
      </p:sp>
      <p:sp>
        <p:nvSpPr>
          <p:cNvPr id="11" name="Footer Placeholder 4">
            <a:extLst>
              <a:ext uri="{FF2B5EF4-FFF2-40B4-BE49-F238E27FC236}">
                <a16:creationId xmlns:a16="http://schemas.microsoft.com/office/drawing/2014/main" id="{97636B87-10CC-2CA6-1ED5-E734D75B5578}"/>
              </a:ext>
            </a:extLst>
          </p:cNvPr>
          <p:cNvSpPr>
            <a:spLocks noGrp="1"/>
          </p:cNvSpPr>
          <p:nvPr>
            <p:ph type="ftr" sz="quarter" idx="11"/>
          </p:nvPr>
        </p:nvSpPr>
        <p:spPr>
          <a:xfrm>
            <a:off x="6438309" y="6339849"/>
            <a:ext cx="4114800" cy="365125"/>
          </a:xfrm>
        </p:spPr>
        <p:txBody>
          <a:bodyPr/>
          <a:lstStyle/>
          <a:p>
            <a:r>
              <a:rPr lang="en-US"/>
              <a:t>SWAN Library Services</a:t>
            </a:r>
          </a:p>
        </p:txBody>
      </p:sp>
      <p:sp>
        <p:nvSpPr>
          <p:cNvPr id="13" name="Slide Number Placeholder 5">
            <a:extLst>
              <a:ext uri="{FF2B5EF4-FFF2-40B4-BE49-F238E27FC236}">
                <a16:creationId xmlns:a16="http://schemas.microsoft.com/office/drawing/2014/main" id="{BBA6DE72-AA45-8B69-B75C-5C64C3C02767}"/>
              </a:ext>
            </a:extLst>
          </p:cNvPr>
          <p:cNvSpPr>
            <a:spLocks noGrp="1"/>
          </p:cNvSpPr>
          <p:nvPr>
            <p:ph type="sldNum" sz="quarter" idx="12"/>
          </p:nvPr>
        </p:nvSpPr>
        <p:spPr>
          <a:xfrm>
            <a:off x="11546006" y="6329381"/>
            <a:ext cx="532263" cy="365125"/>
          </a:xfrm>
        </p:spPr>
        <p:txBody>
          <a:bodyPr/>
          <a:lstStyle/>
          <a:p>
            <a:fld id="{1FAA610F-65FB-4D76-A9F7-0135426F9A2E}" type="slidenum">
              <a:rPr lang="en-US" smtClean="0"/>
              <a:pPr/>
              <a:t>37</a:t>
            </a:fld>
            <a:endParaRPr lang="en-US"/>
          </a:p>
        </p:txBody>
      </p:sp>
      <p:sp>
        <p:nvSpPr>
          <p:cNvPr id="15" name="Date Placeholder 6">
            <a:extLst>
              <a:ext uri="{FF2B5EF4-FFF2-40B4-BE49-F238E27FC236}">
                <a16:creationId xmlns:a16="http://schemas.microsoft.com/office/drawing/2014/main" id="{6CCB08D3-0B73-6E50-30D3-EEA86B9DAA84}"/>
              </a:ext>
            </a:extLst>
          </p:cNvPr>
          <p:cNvSpPr>
            <a:spLocks noGrp="1"/>
          </p:cNvSpPr>
          <p:nvPr>
            <p:ph type="dt" sz="half" idx="13"/>
          </p:nvPr>
        </p:nvSpPr>
        <p:spPr>
          <a:xfrm>
            <a:off x="838200" y="6329380"/>
            <a:ext cx="2743200" cy="365125"/>
          </a:xfrm>
        </p:spPr>
        <p:txBody>
          <a:bodyPr/>
          <a:lstStyle/>
          <a:p>
            <a:fld id="{69D110A1-1339-49BC-A0D7-38CE24E36754}" type="datetime4">
              <a:rPr lang="en-US" smtClean="0"/>
              <a:pPr/>
              <a:t>September 8, 2023</a:t>
            </a:fld>
            <a:endParaRPr lang="en-US"/>
          </a:p>
        </p:txBody>
      </p:sp>
    </p:spTree>
    <p:extLst>
      <p:ext uri="{BB962C8B-B14F-4D97-AF65-F5344CB8AC3E}">
        <p14:creationId xmlns:p14="http://schemas.microsoft.com/office/powerpoint/2010/main" val="1947257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0B42FD1-B346-4D5D-C06C-343C637FA591}"/>
              </a:ext>
            </a:extLst>
          </p:cNvPr>
          <p:cNvSpPr>
            <a:spLocks noGrp="1"/>
          </p:cNvSpPr>
          <p:nvPr>
            <p:ph type="title"/>
          </p:nvPr>
        </p:nvSpPr>
        <p:spPr/>
        <p:txBody>
          <a:bodyPr/>
          <a:lstStyle/>
          <a:p>
            <a:r>
              <a:rPr lang="en-US" dirty="0"/>
              <a:t>SWAN growth: add-on libraries 2016 - 2023</a:t>
            </a:r>
          </a:p>
        </p:txBody>
      </p:sp>
      <p:sp>
        <p:nvSpPr>
          <p:cNvPr id="9" name="Content Placeholder 8">
            <a:extLst>
              <a:ext uri="{FF2B5EF4-FFF2-40B4-BE49-F238E27FC236}">
                <a16:creationId xmlns:a16="http://schemas.microsoft.com/office/drawing/2014/main" id="{77DD97B3-20B9-87EA-7237-D867801CA104}"/>
              </a:ext>
            </a:extLst>
          </p:cNvPr>
          <p:cNvSpPr>
            <a:spLocks noGrp="1"/>
          </p:cNvSpPr>
          <p:nvPr>
            <p:ph sz="half" idx="1"/>
          </p:nvPr>
        </p:nvSpPr>
        <p:spPr/>
        <p:txBody>
          <a:bodyPr>
            <a:normAutofit fontScale="62500" lnSpcReduction="20000"/>
          </a:bodyPr>
          <a:lstStyle/>
          <a:p>
            <a:pPr marL="514350" lvl="1" indent="-514350">
              <a:spcBef>
                <a:spcPts val="1000"/>
              </a:spcBef>
              <a:buFont typeface="+mj-lt"/>
              <a:buAutoNum type="arabicPeriod"/>
            </a:pPr>
            <a:r>
              <a:rPr lang="en-US" sz="2700" dirty="0"/>
              <a:t>Lansing Public Library</a:t>
            </a:r>
          </a:p>
          <a:p>
            <a:pPr marL="514350" lvl="1" indent="-514350">
              <a:spcBef>
                <a:spcPts val="1000"/>
              </a:spcBef>
              <a:buFont typeface="+mj-lt"/>
              <a:buAutoNum type="arabicPeriod"/>
            </a:pPr>
            <a:r>
              <a:rPr lang="en-US" sz="2700" dirty="0"/>
              <a:t>Franklin Park Public Library</a:t>
            </a:r>
          </a:p>
          <a:p>
            <a:pPr marL="514350" lvl="1" indent="-514350">
              <a:spcBef>
                <a:spcPts val="1000"/>
              </a:spcBef>
              <a:buFont typeface="+mj-lt"/>
              <a:buAutoNum type="arabicPeriod"/>
            </a:pPr>
            <a:r>
              <a:rPr lang="en-US" sz="2700" dirty="0"/>
              <a:t>Batavia Public Library District</a:t>
            </a:r>
          </a:p>
          <a:p>
            <a:pPr marL="514350" lvl="1" indent="-514350">
              <a:spcBef>
                <a:spcPts val="1000"/>
              </a:spcBef>
              <a:buFont typeface="+mj-lt"/>
              <a:buAutoNum type="arabicPeriod"/>
            </a:pPr>
            <a:r>
              <a:rPr lang="en-US" sz="2700" dirty="0"/>
              <a:t>Oak Brook Public Library</a:t>
            </a:r>
          </a:p>
          <a:p>
            <a:pPr marL="514350" lvl="1" indent="-514350">
              <a:spcBef>
                <a:spcPts val="1000"/>
              </a:spcBef>
              <a:buFont typeface="+mj-lt"/>
              <a:buAutoNum type="arabicPeriod"/>
            </a:pPr>
            <a:r>
              <a:rPr lang="en-US" sz="2700" dirty="0"/>
              <a:t>Bensenville Community Public Library District</a:t>
            </a:r>
          </a:p>
          <a:p>
            <a:pPr marL="514350" lvl="1" indent="-514350">
              <a:spcBef>
                <a:spcPts val="1000"/>
              </a:spcBef>
              <a:buFont typeface="+mj-lt"/>
              <a:buAutoNum type="arabicPeriod"/>
            </a:pPr>
            <a:r>
              <a:rPr lang="en-US" sz="2700" dirty="0"/>
              <a:t>Bensenville Elementary School District #2</a:t>
            </a:r>
          </a:p>
          <a:p>
            <a:pPr marL="514350" lvl="1" indent="-514350">
              <a:spcBef>
                <a:spcPts val="1000"/>
              </a:spcBef>
              <a:buFont typeface="+mj-lt"/>
              <a:buAutoNum type="arabicPeriod"/>
            </a:pPr>
            <a:r>
              <a:rPr lang="en-US" sz="2700" dirty="0"/>
              <a:t>Saint Charles Public Library District</a:t>
            </a:r>
          </a:p>
          <a:p>
            <a:pPr marL="514350" lvl="1" indent="-514350">
              <a:spcBef>
                <a:spcPts val="1000"/>
              </a:spcBef>
              <a:buFont typeface="+mj-lt"/>
              <a:buAutoNum type="arabicPeriod"/>
            </a:pPr>
            <a:r>
              <a:rPr lang="en-US" sz="2700" dirty="0"/>
              <a:t>Bloomingdale Public Library</a:t>
            </a:r>
          </a:p>
          <a:p>
            <a:pPr marL="514350" lvl="1" indent="-514350">
              <a:spcBef>
                <a:spcPts val="1000"/>
              </a:spcBef>
              <a:buFont typeface="+mj-lt"/>
              <a:buAutoNum type="arabicPeriod"/>
            </a:pPr>
            <a:r>
              <a:rPr lang="en-US" sz="2700" dirty="0"/>
              <a:t>Carol Stream Public Library</a:t>
            </a:r>
          </a:p>
          <a:p>
            <a:pPr marL="514350" lvl="1" indent="-514350">
              <a:spcBef>
                <a:spcPts val="1000"/>
              </a:spcBef>
              <a:buFont typeface="+mj-lt"/>
              <a:buAutoNum type="arabicPeriod"/>
            </a:pPr>
            <a:r>
              <a:rPr lang="en-US" sz="2700" dirty="0"/>
              <a:t>Sugar Grove Public Library District</a:t>
            </a:r>
          </a:p>
          <a:p>
            <a:pPr marL="514350" lvl="1" indent="-514350">
              <a:spcBef>
                <a:spcPts val="1000"/>
              </a:spcBef>
              <a:buFont typeface="+mj-lt"/>
              <a:buAutoNum type="arabicPeriod"/>
            </a:pPr>
            <a:r>
              <a:rPr lang="en-US" sz="2700" dirty="0"/>
              <a:t>Geneva Public Library District</a:t>
            </a:r>
          </a:p>
          <a:p>
            <a:pPr marL="514350" lvl="1" indent="-514350">
              <a:spcBef>
                <a:spcPts val="1000"/>
              </a:spcBef>
              <a:buFont typeface="+mj-lt"/>
              <a:buAutoNum type="arabicPeriod"/>
            </a:pPr>
            <a:r>
              <a:rPr lang="en-US" sz="2700" dirty="0"/>
              <a:t>Theosophical Society in America</a:t>
            </a:r>
          </a:p>
          <a:p>
            <a:pPr marL="514350" lvl="1" indent="-514350">
              <a:spcBef>
                <a:spcPts val="1000"/>
              </a:spcBef>
              <a:buFont typeface="+mj-lt"/>
              <a:buAutoNum type="arabicPeriod"/>
            </a:pPr>
            <a:r>
              <a:rPr lang="en-US" sz="2700" dirty="0"/>
              <a:t>Glen Ellyn Public Library</a:t>
            </a:r>
          </a:p>
          <a:p>
            <a:pPr marL="514350" lvl="1" indent="-514350">
              <a:spcBef>
                <a:spcPts val="1000"/>
              </a:spcBef>
              <a:buFont typeface="+mj-lt"/>
              <a:buAutoNum type="arabicPeriod"/>
            </a:pPr>
            <a:r>
              <a:rPr lang="en-US" sz="2700" dirty="0"/>
              <a:t>Town and Country Public Library District</a:t>
            </a:r>
          </a:p>
          <a:p>
            <a:pPr marL="0" indent="0">
              <a:buNone/>
            </a:pPr>
            <a:endParaRPr lang="en-US" dirty="0"/>
          </a:p>
        </p:txBody>
      </p:sp>
      <p:sp>
        <p:nvSpPr>
          <p:cNvPr id="10" name="Content Placeholder 9">
            <a:extLst>
              <a:ext uri="{FF2B5EF4-FFF2-40B4-BE49-F238E27FC236}">
                <a16:creationId xmlns:a16="http://schemas.microsoft.com/office/drawing/2014/main" id="{B5A1A15C-C85A-1F64-628E-D8618D3EE05B}"/>
              </a:ext>
            </a:extLst>
          </p:cNvPr>
          <p:cNvSpPr>
            <a:spLocks noGrp="1"/>
          </p:cNvSpPr>
          <p:nvPr>
            <p:ph sz="half" idx="2"/>
          </p:nvPr>
        </p:nvSpPr>
        <p:spPr/>
        <p:txBody>
          <a:bodyPr>
            <a:normAutofit fontScale="62500" lnSpcReduction="20000"/>
          </a:bodyPr>
          <a:lstStyle/>
          <a:p>
            <a:pPr marL="514350" indent="-514350">
              <a:buFont typeface="+mj-lt"/>
              <a:buAutoNum type="arabicPeriod" startAt="15"/>
            </a:pPr>
            <a:r>
              <a:rPr lang="en-US" dirty="0"/>
              <a:t>Itasca Community Library</a:t>
            </a:r>
          </a:p>
          <a:p>
            <a:pPr marL="514350" indent="-514350">
              <a:buFont typeface="+mj-lt"/>
              <a:buAutoNum type="arabicPeriod" startAt="15"/>
            </a:pPr>
            <a:r>
              <a:rPr lang="en-US" dirty="0"/>
              <a:t>Villa Park Public Library</a:t>
            </a:r>
          </a:p>
          <a:p>
            <a:pPr marL="514350" indent="-514350">
              <a:buFont typeface="+mj-lt"/>
              <a:buAutoNum type="arabicPeriod" startAt="15"/>
            </a:pPr>
            <a:r>
              <a:rPr lang="en-US" dirty="0" err="1"/>
              <a:t>Kaneville</a:t>
            </a:r>
            <a:r>
              <a:rPr lang="en-US" dirty="0"/>
              <a:t> Public Library District</a:t>
            </a:r>
          </a:p>
          <a:p>
            <a:pPr marL="514350" indent="-514350">
              <a:buFont typeface="+mj-lt"/>
              <a:buAutoNum type="arabicPeriod" startAt="15"/>
            </a:pPr>
            <a:r>
              <a:rPr lang="en-US" dirty="0"/>
              <a:t>West Chicago Public Library District</a:t>
            </a:r>
          </a:p>
          <a:p>
            <a:pPr marL="514350" indent="-514350">
              <a:buFont typeface="+mj-lt"/>
              <a:buAutoNum type="arabicPeriod" startAt="15"/>
            </a:pPr>
            <a:r>
              <a:rPr lang="en-US" dirty="0"/>
              <a:t>Messenger Public Library of North Aurora</a:t>
            </a:r>
          </a:p>
          <a:p>
            <a:pPr marL="514350" indent="-514350">
              <a:buFont typeface="+mj-lt"/>
              <a:buAutoNum type="arabicPeriod" startAt="15"/>
            </a:pPr>
            <a:r>
              <a:rPr lang="en-US" dirty="0"/>
              <a:t>Wheaton Academy</a:t>
            </a:r>
          </a:p>
          <a:p>
            <a:pPr marL="514350" indent="-514350">
              <a:buFont typeface="+mj-lt"/>
              <a:buAutoNum type="arabicPeriod" startAt="15"/>
            </a:pPr>
            <a:r>
              <a:rPr lang="en-US" dirty="0"/>
              <a:t>National University of Health Sciences</a:t>
            </a:r>
          </a:p>
          <a:p>
            <a:pPr marL="514350" indent="-514350">
              <a:buFont typeface="+mj-lt"/>
              <a:buAutoNum type="arabicPeriod" startAt="15"/>
            </a:pPr>
            <a:r>
              <a:rPr lang="en-US" dirty="0"/>
              <a:t>Wood Dale Public Library District</a:t>
            </a:r>
          </a:p>
          <a:p>
            <a:pPr marL="514350" indent="-514350">
              <a:buFont typeface="+mj-lt"/>
              <a:buAutoNum type="arabicPeriod" startAt="15"/>
            </a:pPr>
            <a:r>
              <a:rPr lang="en-US" dirty="0"/>
              <a:t>Green Hills Public Library District</a:t>
            </a:r>
          </a:p>
          <a:p>
            <a:pPr marL="514350" indent="-514350">
              <a:buFont typeface="+mj-lt"/>
              <a:buAutoNum type="arabicPeriod" startAt="15"/>
            </a:pPr>
            <a:r>
              <a:rPr lang="en-US" dirty="0"/>
              <a:t>Glenside Public Library District</a:t>
            </a:r>
          </a:p>
          <a:p>
            <a:pPr marL="514350" indent="-514350">
              <a:buFont typeface="+mj-lt"/>
              <a:buAutoNum type="arabicPeriod" startAt="15"/>
            </a:pPr>
            <a:r>
              <a:rPr lang="en-US" dirty="0"/>
              <a:t>Roselle Public Library District</a:t>
            </a:r>
          </a:p>
          <a:p>
            <a:pPr marL="514350" indent="-514350">
              <a:buFont typeface="+mj-lt"/>
              <a:buAutoNum type="arabicPeriod" startAt="15"/>
            </a:pPr>
            <a:r>
              <a:rPr lang="en-US" dirty="0"/>
              <a:t>Warrenville Public Library District</a:t>
            </a:r>
          </a:p>
          <a:p>
            <a:pPr marL="514350" indent="-514350">
              <a:buFont typeface="+mj-lt"/>
              <a:buAutoNum type="arabicPeriod" startAt="15"/>
            </a:pPr>
            <a:r>
              <a:rPr lang="en-US" dirty="0"/>
              <a:t>Addison Public Library</a:t>
            </a:r>
          </a:p>
          <a:p>
            <a:pPr lvl="1"/>
            <a:endParaRPr lang="en-US" dirty="0"/>
          </a:p>
          <a:p>
            <a:endParaRPr lang="en-US" dirty="0"/>
          </a:p>
        </p:txBody>
      </p:sp>
      <p:sp>
        <p:nvSpPr>
          <p:cNvPr id="5" name="Footer Placeholder 4">
            <a:extLst>
              <a:ext uri="{FF2B5EF4-FFF2-40B4-BE49-F238E27FC236}">
                <a16:creationId xmlns:a16="http://schemas.microsoft.com/office/drawing/2014/main" id="{663EBC02-2C98-56AB-2CA1-AB03AFEF104B}"/>
              </a:ext>
            </a:extLst>
          </p:cNvPr>
          <p:cNvSpPr>
            <a:spLocks noGrp="1"/>
          </p:cNvSpPr>
          <p:nvPr>
            <p:ph type="ftr" sz="quarter" idx="11"/>
          </p:nvPr>
        </p:nvSpPr>
        <p:spPr/>
        <p:txBody>
          <a:bodyPr/>
          <a:lstStyle/>
          <a:p>
            <a:r>
              <a:rPr lang="en-US" dirty="0"/>
              <a:t>SWAN Library Services</a:t>
            </a:r>
          </a:p>
        </p:txBody>
      </p:sp>
      <p:sp>
        <p:nvSpPr>
          <p:cNvPr id="6" name="Slide Number Placeholder 5">
            <a:extLst>
              <a:ext uri="{FF2B5EF4-FFF2-40B4-BE49-F238E27FC236}">
                <a16:creationId xmlns:a16="http://schemas.microsoft.com/office/drawing/2014/main" id="{A060E801-2C2C-BA9C-7110-537ED2DA0688}"/>
              </a:ext>
            </a:extLst>
          </p:cNvPr>
          <p:cNvSpPr>
            <a:spLocks noGrp="1"/>
          </p:cNvSpPr>
          <p:nvPr>
            <p:ph type="sldNum" sz="quarter" idx="12"/>
          </p:nvPr>
        </p:nvSpPr>
        <p:spPr/>
        <p:txBody>
          <a:bodyPr/>
          <a:lstStyle/>
          <a:p>
            <a:fld id="{1FAA610F-65FB-4D76-A9F7-0135426F9A2E}" type="slidenum">
              <a:rPr lang="en-US" smtClean="0"/>
              <a:t>38</a:t>
            </a:fld>
            <a:endParaRPr lang="en-US"/>
          </a:p>
        </p:txBody>
      </p:sp>
      <p:sp>
        <p:nvSpPr>
          <p:cNvPr id="7" name="Date Placeholder 6">
            <a:extLst>
              <a:ext uri="{FF2B5EF4-FFF2-40B4-BE49-F238E27FC236}">
                <a16:creationId xmlns:a16="http://schemas.microsoft.com/office/drawing/2014/main" id="{1BB51808-439E-84EE-4518-7F36D67081EE}"/>
              </a:ext>
            </a:extLst>
          </p:cNvPr>
          <p:cNvSpPr>
            <a:spLocks noGrp="1"/>
          </p:cNvSpPr>
          <p:nvPr>
            <p:ph type="dt" sz="half" idx="13"/>
          </p:nvPr>
        </p:nvSpPr>
        <p:spPr/>
        <p:txBody>
          <a:bodyPr/>
          <a:lstStyle/>
          <a:p>
            <a:fld id="{BE77881E-05EA-445D-A401-3F862F6B3C8C}" type="datetime4">
              <a:rPr lang="en-US" smtClean="0"/>
              <a:t>September 8, 2023</a:t>
            </a:fld>
            <a:endParaRPr lang="en-US" dirty="0"/>
          </a:p>
        </p:txBody>
      </p:sp>
    </p:spTree>
    <p:extLst>
      <p:ext uri="{BB962C8B-B14F-4D97-AF65-F5344CB8AC3E}">
        <p14:creationId xmlns:p14="http://schemas.microsoft.com/office/powerpoint/2010/main" val="22553437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4B5FB29-FB29-7B00-EDA3-653C3C636915}"/>
              </a:ext>
            </a:extLst>
          </p:cNvPr>
          <p:cNvSpPr>
            <a:spLocks noGrp="1"/>
          </p:cNvSpPr>
          <p:nvPr>
            <p:ph idx="1"/>
          </p:nvPr>
        </p:nvSpPr>
        <p:spPr/>
        <p:txBody>
          <a:bodyPr>
            <a:normAutofit lnSpcReduction="10000"/>
          </a:bodyPr>
          <a:lstStyle/>
          <a:p>
            <a:r>
              <a:rPr lang="en-US" dirty="0"/>
              <a:t>Annual Executive Survey (NPS: net promoter score)</a:t>
            </a:r>
          </a:p>
          <a:p>
            <a:r>
              <a:rPr lang="en-US" dirty="0"/>
              <a:t>Strategic Partner Program (SPP): utilizes project/product feedback via Basecamp </a:t>
            </a:r>
          </a:p>
          <a:p>
            <a:r>
              <a:rPr lang="en-US" dirty="0"/>
              <a:t>Monthly BLUEcloud sprints</a:t>
            </a:r>
          </a:p>
          <a:p>
            <a:r>
              <a:rPr lang="en-US" dirty="0"/>
              <a:t>COSUGI: Customers of SirsiDynix User Group, Inc.</a:t>
            </a:r>
          </a:p>
          <a:p>
            <a:pPr lvl="1"/>
            <a:r>
              <a:rPr lang="en-US" dirty="0"/>
              <a:t>Annual meetings</a:t>
            </a:r>
          </a:p>
          <a:p>
            <a:pPr lvl="1"/>
            <a:r>
              <a:rPr lang="en-US" dirty="0"/>
              <a:t>Customer Q&amp;A with SirsiDynix leadership</a:t>
            </a:r>
          </a:p>
          <a:p>
            <a:r>
              <a:rPr lang="en-US" dirty="0"/>
              <a:t>Consortia Special Interest Group</a:t>
            </a:r>
          </a:p>
          <a:p>
            <a:pPr lvl="1"/>
            <a:r>
              <a:rPr lang="en-US" dirty="0"/>
              <a:t>Annual meetings</a:t>
            </a:r>
          </a:p>
          <a:p>
            <a:pPr lvl="1"/>
            <a:r>
              <a:rPr lang="en-US" dirty="0"/>
              <a:t>Attended by SirsiDynix CEO &amp; chief officers, managers</a:t>
            </a:r>
          </a:p>
          <a:p>
            <a:endParaRPr lang="en-US" dirty="0"/>
          </a:p>
        </p:txBody>
      </p:sp>
      <p:sp>
        <p:nvSpPr>
          <p:cNvPr id="5" name="Footer Placeholder 4">
            <a:extLst>
              <a:ext uri="{FF2B5EF4-FFF2-40B4-BE49-F238E27FC236}">
                <a16:creationId xmlns:a16="http://schemas.microsoft.com/office/drawing/2014/main" id="{F07777D7-EB3B-E8E8-75DC-DD0AAAC5510A}"/>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85BA9AAF-A34C-4130-DB5F-71629A33E690}"/>
              </a:ext>
            </a:extLst>
          </p:cNvPr>
          <p:cNvSpPr>
            <a:spLocks noGrp="1"/>
          </p:cNvSpPr>
          <p:nvPr>
            <p:ph type="sldNum" sz="quarter" idx="12"/>
          </p:nvPr>
        </p:nvSpPr>
        <p:spPr/>
        <p:txBody>
          <a:bodyPr/>
          <a:lstStyle/>
          <a:p>
            <a:fld id="{1FAA610F-65FB-4D76-A9F7-0135426F9A2E}" type="slidenum">
              <a:rPr lang="en-US" smtClean="0"/>
              <a:t>39</a:t>
            </a:fld>
            <a:endParaRPr lang="en-US"/>
          </a:p>
        </p:txBody>
      </p:sp>
      <p:sp>
        <p:nvSpPr>
          <p:cNvPr id="2" name="Title 1">
            <a:extLst>
              <a:ext uri="{FF2B5EF4-FFF2-40B4-BE49-F238E27FC236}">
                <a16:creationId xmlns:a16="http://schemas.microsoft.com/office/drawing/2014/main" id="{477EACC7-AEAD-C1F4-0240-C7ED3E977588}"/>
              </a:ext>
            </a:extLst>
          </p:cNvPr>
          <p:cNvSpPr>
            <a:spLocks noGrp="1"/>
          </p:cNvSpPr>
          <p:nvPr>
            <p:ph type="title"/>
          </p:nvPr>
        </p:nvSpPr>
        <p:spPr/>
        <p:txBody>
          <a:bodyPr/>
          <a:lstStyle/>
          <a:p>
            <a:r>
              <a:rPr lang="en-US" dirty="0"/>
              <a:t>SWAN &amp; SirsiDynix feedback structure</a:t>
            </a:r>
          </a:p>
        </p:txBody>
      </p:sp>
      <p:sp>
        <p:nvSpPr>
          <p:cNvPr id="7" name="Date Placeholder 6">
            <a:extLst>
              <a:ext uri="{FF2B5EF4-FFF2-40B4-BE49-F238E27FC236}">
                <a16:creationId xmlns:a16="http://schemas.microsoft.com/office/drawing/2014/main" id="{93E3D91C-E3F5-55DA-1956-CC48F8B3F0F5}"/>
              </a:ext>
            </a:extLst>
          </p:cNvPr>
          <p:cNvSpPr>
            <a:spLocks noGrp="1"/>
          </p:cNvSpPr>
          <p:nvPr>
            <p:ph type="dt" sz="half" idx="2"/>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372363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C1CA1C-B31F-9DE0-54D1-CF46C8B0AEBA}"/>
              </a:ext>
            </a:extLst>
          </p:cNvPr>
          <p:cNvSpPr>
            <a:spLocks noGrp="1"/>
          </p:cNvSpPr>
          <p:nvPr>
            <p:ph type="title"/>
          </p:nvPr>
        </p:nvSpPr>
        <p:spPr/>
        <p:txBody>
          <a:bodyPr/>
          <a:lstStyle/>
          <a:p>
            <a:r>
              <a:rPr lang="en-US" dirty="0"/>
              <a:t>Overview of strategic planning processes</a:t>
            </a:r>
          </a:p>
        </p:txBody>
      </p:sp>
      <p:sp>
        <p:nvSpPr>
          <p:cNvPr id="8" name="Text Placeholder 7">
            <a:extLst>
              <a:ext uri="{FF2B5EF4-FFF2-40B4-BE49-F238E27FC236}">
                <a16:creationId xmlns:a16="http://schemas.microsoft.com/office/drawing/2014/main" id="{333013C8-8856-1702-2688-2CF9050E874F}"/>
              </a:ext>
            </a:extLst>
          </p:cNvPr>
          <p:cNvSpPr>
            <a:spLocks noGrp="1"/>
          </p:cNvSpPr>
          <p:nvPr>
            <p:ph type="body" idx="1"/>
          </p:nvPr>
        </p:nvSpPr>
        <p:spPr/>
        <p:txBody>
          <a:bodyPr/>
          <a:lstStyle/>
          <a:p>
            <a:r>
              <a:rPr lang="en-US" dirty="0"/>
              <a:t>Plan 2013 - 2015</a:t>
            </a:r>
          </a:p>
        </p:txBody>
      </p:sp>
      <p:sp>
        <p:nvSpPr>
          <p:cNvPr id="9" name="Content Placeholder 8">
            <a:extLst>
              <a:ext uri="{FF2B5EF4-FFF2-40B4-BE49-F238E27FC236}">
                <a16:creationId xmlns:a16="http://schemas.microsoft.com/office/drawing/2014/main" id="{AF832C2B-4F8A-C6D3-79B0-EF023BA047D1}"/>
              </a:ext>
            </a:extLst>
          </p:cNvPr>
          <p:cNvSpPr>
            <a:spLocks noGrp="1"/>
          </p:cNvSpPr>
          <p:nvPr>
            <p:ph sz="half" idx="2"/>
          </p:nvPr>
        </p:nvSpPr>
        <p:spPr/>
        <p:txBody>
          <a:bodyPr/>
          <a:lstStyle/>
          <a:p>
            <a:r>
              <a:rPr lang="en-US" dirty="0"/>
              <a:t>RFP issued</a:t>
            </a:r>
          </a:p>
          <a:p>
            <a:r>
              <a:rPr lang="en-US" dirty="0"/>
              <a:t>Selected consultant</a:t>
            </a:r>
          </a:p>
          <a:p>
            <a:r>
              <a:rPr lang="en-US" dirty="0"/>
              <a:t>“Technology of Practice”</a:t>
            </a:r>
          </a:p>
          <a:p>
            <a:r>
              <a:rPr lang="en-US" dirty="0"/>
              <a:t>2 Focus groups</a:t>
            </a:r>
          </a:p>
          <a:p>
            <a:r>
              <a:rPr lang="en-US" dirty="0"/>
              <a:t>Board &amp; SWAN staff 2-day summit</a:t>
            </a:r>
          </a:p>
          <a:p>
            <a:r>
              <a:rPr lang="en-US" dirty="0"/>
              <a:t>Presentation at Quarterly</a:t>
            </a:r>
          </a:p>
          <a:p>
            <a:endParaRPr lang="en-US" dirty="0"/>
          </a:p>
        </p:txBody>
      </p:sp>
      <p:sp>
        <p:nvSpPr>
          <p:cNvPr id="10" name="Text Placeholder 9">
            <a:extLst>
              <a:ext uri="{FF2B5EF4-FFF2-40B4-BE49-F238E27FC236}">
                <a16:creationId xmlns:a16="http://schemas.microsoft.com/office/drawing/2014/main" id="{10C55E69-4E71-3E88-61B2-D63917637C6D}"/>
              </a:ext>
            </a:extLst>
          </p:cNvPr>
          <p:cNvSpPr>
            <a:spLocks noGrp="1"/>
          </p:cNvSpPr>
          <p:nvPr>
            <p:ph type="body" sz="quarter" idx="3"/>
          </p:nvPr>
        </p:nvSpPr>
        <p:spPr/>
        <p:txBody>
          <a:bodyPr/>
          <a:lstStyle/>
          <a:p>
            <a:r>
              <a:rPr lang="en-US" dirty="0"/>
              <a:t>Plan 2019 - 2023 </a:t>
            </a:r>
          </a:p>
        </p:txBody>
      </p:sp>
      <p:sp>
        <p:nvSpPr>
          <p:cNvPr id="11" name="Content Placeholder 10">
            <a:extLst>
              <a:ext uri="{FF2B5EF4-FFF2-40B4-BE49-F238E27FC236}">
                <a16:creationId xmlns:a16="http://schemas.microsoft.com/office/drawing/2014/main" id="{4DAA3C6E-F1FD-1C4D-0307-5CD3E138FF77}"/>
              </a:ext>
            </a:extLst>
          </p:cNvPr>
          <p:cNvSpPr>
            <a:spLocks noGrp="1"/>
          </p:cNvSpPr>
          <p:nvPr>
            <p:ph sz="quarter" idx="4"/>
          </p:nvPr>
        </p:nvSpPr>
        <p:spPr/>
        <p:txBody>
          <a:bodyPr/>
          <a:lstStyle/>
          <a:p>
            <a:r>
              <a:rPr lang="en-US" dirty="0"/>
              <a:t>RFP issued</a:t>
            </a:r>
          </a:p>
          <a:p>
            <a:r>
              <a:rPr lang="en-US" dirty="0"/>
              <a:t>Selected consultant</a:t>
            </a:r>
          </a:p>
          <a:p>
            <a:r>
              <a:rPr lang="en-US" dirty="0"/>
              <a:t>Consulting Within Reach</a:t>
            </a:r>
          </a:p>
          <a:p>
            <a:r>
              <a:rPr lang="en-US" dirty="0"/>
              <a:t>Discovery phase</a:t>
            </a:r>
          </a:p>
          <a:p>
            <a:r>
              <a:rPr lang="en-US" dirty="0"/>
              <a:t>Mission, Identity, Vision</a:t>
            </a:r>
          </a:p>
          <a:p>
            <a:r>
              <a:rPr lang="en-US" dirty="0"/>
              <a:t>Plan presentation to membership</a:t>
            </a:r>
          </a:p>
        </p:txBody>
      </p:sp>
      <p:sp>
        <p:nvSpPr>
          <p:cNvPr id="4" name="Footer Placeholder 3">
            <a:extLst>
              <a:ext uri="{FF2B5EF4-FFF2-40B4-BE49-F238E27FC236}">
                <a16:creationId xmlns:a16="http://schemas.microsoft.com/office/drawing/2014/main" id="{F518FD4E-A981-7CE2-EE40-773352F5C687}"/>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A2B57A29-9EA8-EAAF-44DC-184D6C2F94E6}"/>
              </a:ext>
            </a:extLst>
          </p:cNvPr>
          <p:cNvSpPr>
            <a:spLocks noGrp="1"/>
          </p:cNvSpPr>
          <p:nvPr>
            <p:ph type="sldNum" sz="quarter" idx="12"/>
          </p:nvPr>
        </p:nvSpPr>
        <p:spPr/>
        <p:txBody>
          <a:bodyPr/>
          <a:lstStyle/>
          <a:p>
            <a:fld id="{1FAA610F-65FB-4D76-A9F7-0135426F9A2E}" type="slidenum">
              <a:rPr lang="en-US" smtClean="0"/>
              <a:pPr/>
              <a:t>4</a:t>
            </a:fld>
            <a:endParaRPr lang="en-US"/>
          </a:p>
        </p:txBody>
      </p:sp>
      <p:sp>
        <p:nvSpPr>
          <p:cNvPr id="5" name="Date Placeholder 4">
            <a:extLst>
              <a:ext uri="{FF2B5EF4-FFF2-40B4-BE49-F238E27FC236}">
                <a16:creationId xmlns:a16="http://schemas.microsoft.com/office/drawing/2014/main" id="{FAFF63FA-8A31-24E1-0230-BB57464C8D14}"/>
              </a:ext>
            </a:extLst>
          </p:cNvPr>
          <p:cNvSpPr>
            <a:spLocks noGrp="1"/>
          </p:cNvSpPr>
          <p:nvPr>
            <p:ph type="dt" sz="half" idx="13"/>
          </p:nvPr>
        </p:nvSpPr>
        <p:spPr/>
        <p:txBody>
          <a:bodyPr/>
          <a:lstStyle/>
          <a:p>
            <a:fld id="{13396ADE-9909-4D89-85AF-2BEE99A3BE82}" type="datetime4">
              <a:rPr lang="en-US" smtClean="0"/>
              <a:t>September 8, 2023</a:t>
            </a:fld>
            <a:endParaRPr lang="en-US"/>
          </a:p>
        </p:txBody>
      </p:sp>
    </p:spTree>
    <p:extLst>
      <p:ext uri="{BB962C8B-B14F-4D97-AF65-F5344CB8AC3E}">
        <p14:creationId xmlns:p14="http://schemas.microsoft.com/office/powerpoint/2010/main" val="3175867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0A4E-B0B1-464B-8777-FF28390B5405}"/>
              </a:ext>
            </a:extLst>
          </p:cNvPr>
          <p:cNvSpPr>
            <a:spLocks noGrp="1"/>
          </p:cNvSpPr>
          <p:nvPr>
            <p:ph type="title"/>
          </p:nvPr>
        </p:nvSpPr>
        <p:spPr/>
        <p:txBody>
          <a:bodyPr/>
          <a:lstStyle/>
          <a:p>
            <a:r>
              <a:rPr lang="en-US" dirty="0"/>
              <a:t>BLUEcloud Central &amp; BLUEcloud Staff</a:t>
            </a:r>
          </a:p>
        </p:txBody>
      </p:sp>
      <p:sp>
        <p:nvSpPr>
          <p:cNvPr id="3" name="Content Placeholder 2">
            <a:extLst>
              <a:ext uri="{FF2B5EF4-FFF2-40B4-BE49-F238E27FC236}">
                <a16:creationId xmlns:a16="http://schemas.microsoft.com/office/drawing/2014/main" id="{B00EC5CE-A1CA-579D-A907-46D5743D13F6}"/>
              </a:ext>
            </a:extLst>
          </p:cNvPr>
          <p:cNvSpPr>
            <a:spLocks noGrp="1"/>
          </p:cNvSpPr>
          <p:nvPr>
            <p:ph idx="1"/>
          </p:nvPr>
        </p:nvSpPr>
        <p:spPr/>
        <p:txBody>
          <a:bodyPr>
            <a:normAutofit lnSpcReduction="10000"/>
          </a:bodyPr>
          <a:lstStyle/>
          <a:p>
            <a:r>
              <a:rPr lang="en-US" dirty="0"/>
              <a:t>BLUEcloud “Central” deployed as 2015 go-live requirement</a:t>
            </a:r>
          </a:p>
          <a:p>
            <a:r>
              <a:rPr lang="en-US" dirty="0"/>
              <a:t>BLUEcloud “Staff” releases (no additional SWAN cost)</a:t>
            </a:r>
          </a:p>
          <a:p>
            <a:pPr lvl="1"/>
            <a:r>
              <a:rPr lang="en-US" dirty="0"/>
              <a:t>Monthly &amp; globally</a:t>
            </a:r>
          </a:p>
          <a:p>
            <a:pPr lvl="1"/>
            <a:r>
              <a:rPr lang="en-US" dirty="0"/>
              <a:t>SWAN BLUEcloud R&amp;D team formed as part of Clarity Task Force</a:t>
            </a:r>
          </a:p>
          <a:p>
            <a:pPr lvl="1"/>
            <a:r>
              <a:rPr lang="en-US" dirty="0"/>
              <a:t>Circulation Advisory evaluation of BLUEcloud Circulation</a:t>
            </a:r>
          </a:p>
          <a:p>
            <a:pPr lvl="1"/>
            <a:r>
              <a:rPr lang="en-US" dirty="0"/>
              <a:t>SirsiDynix monthly sprint meeting with SAPLN &amp; SWAN</a:t>
            </a:r>
          </a:p>
          <a:p>
            <a:pPr lvl="1"/>
            <a:r>
              <a:rPr lang="en-US" dirty="0"/>
              <a:t>Usability tests</a:t>
            </a:r>
          </a:p>
          <a:p>
            <a:r>
              <a:rPr lang="en-US" dirty="0"/>
              <a:t>BLUEcloud Acquisitions currently used by</a:t>
            </a:r>
          </a:p>
          <a:p>
            <a:pPr lvl="1"/>
            <a:r>
              <a:rPr lang="en-US" dirty="0"/>
              <a:t>Glenside</a:t>
            </a:r>
          </a:p>
          <a:p>
            <a:pPr lvl="1"/>
            <a:r>
              <a:rPr lang="en-US" dirty="0"/>
              <a:t>Roselle</a:t>
            </a:r>
          </a:p>
          <a:p>
            <a:pPr lvl="1"/>
            <a:r>
              <a:rPr lang="en-US" dirty="0"/>
              <a:t>Warrenville</a:t>
            </a:r>
          </a:p>
        </p:txBody>
      </p:sp>
    </p:spTree>
    <p:extLst>
      <p:ext uri="{BB962C8B-B14F-4D97-AF65-F5344CB8AC3E}">
        <p14:creationId xmlns:p14="http://schemas.microsoft.com/office/powerpoint/2010/main" val="19269803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9C9F5950-0B78-FB48-297B-1169989693D1}"/>
              </a:ext>
            </a:extLst>
          </p:cNvPr>
          <p:cNvPicPr>
            <a:picLocks noGrp="1" noChangeAspect="1"/>
          </p:cNvPicPr>
          <p:nvPr>
            <p:ph type="pic" sz="quarter" idx="13"/>
          </p:nvPr>
        </p:nvPicPr>
        <p:blipFill rotWithShape="1">
          <a:blip r:embed="rId3"/>
          <a:srcRect t="10375"/>
          <a:stretch/>
        </p:blipFill>
        <p:spPr>
          <a:xfrm>
            <a:off x="20" y="1282"/>
            <a:ext cx="12191980" cy="6856718"/>
          </a:xfrm>
          <a:prstGeom prst="rect">
            <a:avLst/>
          </a:prstGeom>
        </p:spPr>
      </p:pic>
      <p:sp>
        <p:nvSpPr>
          <p:cNvPr id="5" name="Date Placeholder 4">
            <a:extLst>
              <a:ext uri="{FF2B5EF4-FFF2-40B4-BE49-F238E27FC236}">
                <a16:creationId xmlns:a16="http://schemas.microsoft.com/office/drawing/2014/main" id="{97A01893-E143-77FE-3C59-B2849AF29756}"/>
              </a:ext>
            </a:extLst>
          </p:cNvPr>
          <p:cNvSpPr>
            <a:spLocks noGrp="1"/>
          </p:cNvSpPr>
          <p:nvPr>
            <p:ph type="dt" sz="half" idx="2"/>
          </p:nvPr>
        </p:nvSpPr>
        <p:spPr>
          <a:xfrm>
            <a:off x="838200" y="6356350"/>
            <a:ext cx="2743200" cy="365125"/>
          </a:xfrm>
        </p:spPr>
        <p:txBody>
          <a:bodyPr vert="horz" lIns="91440" tIns="45720" rIns="91440" bIns="45720" rtlCol="0" anchor="ctr">
            <a:normAutofit/>
          </a:bodyPr>
          <a:lstStyle/>
          <a:p>
            <a:pPr>
              <a:spcAft>
                <a:spcPts val="600"/>
              </a:spcAft>
            </a:pPr>
            <a:fld id="{BE77881E-05EA-445D-A401-3F862F6B3C8C}" type="datetime4">
              <a:rPr lang="en-US">
                <a:solidFill>
                  <a:srgbClr val="FFFFFF"/>
                </a:solidFill>
              </a:rPr>
              <a:pPr>
                <a:spcAft>
                  <a:spcPts val="600"/>
                </a:spcAft>
              </a:pPr>
              <a:t>September 8, 2023</a:t>
            </a:fld>
            <a:endParaRPr lang="en-US">
              <a:solidFill>
                <a:srgbClr val="FFFFFF"/>
              </a:solidFill>
            </a:endParaRPr>
          </a:p>
        </p:txBody>
      </p:sp>
      <p:sp>
        <p:nvSpPr>
          <p:cNvPr id="6" name="Footer Placeholder 5">
            <a:extLst>
              <a:ext uri="{FF2B5EF4-FFF2-40B4-BE49-F238E27FC236}">
                <a16:creationId xmlns:a16="http://schemas.microsoft.com/office/drawing/2014/main" id="{54994A50-A5A9-B77D-B0C0-E97AD4480F41}"/>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SWAN Library Services</a:t>
            </a:r>
          </a:p>
        </p:txBody>
      </p:sp>
      <p:sp>
        <p:nvSpPr>
          <p:cNvPr id="7" name="Slide Number Placeholder 6">
            <a:extLst>
              <a:ext uri="{FF2B5EF4-FFF2-40B4-BE49-F238E27FC236}">
                <a16:creationId xmlns:a16="http://schemas.microsoft.com/office/drawing/2014/main" id="{531F35D9-C506-DA1D-0224-A577033AD12F}"/>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FAA610F-65FB-4D76-A9F7-0135426F9A2E}" type="slidenum">
              <a:rPr lang="en-US">
                <a:solidFill>
                  <a:srgbClr val="FFFFFF"/>
                </a:solidFill>
              </a:rPr>
              <a:pPr>
                <a:spcAft>
                  <a:spcPts val="600"/>
                </a:spcAft>
              </a:pPr>
              <a:t>41</a:t>
            </a:fld>
            <a:endParaRPr lang="en-US">
              <a:solidFill>
                <a:srgbClr val="FFFFFF"/>
              </a:solidFill>
            </a:endParaRPr>
          </a:p>
        </p:txBody>
      </p:sp>
    </p:spTree>
    <p:custDataLst>
      <p:tags r:id="rId1"/>
    </p:custDataLst>
    <p:extLst>
      <p:ext uri="{BB962C8B-B14F-4D97-AF65-F5344CB8AC3E}">
        <p14:creationId xmlns:p14="http://schemas.microsoft.com/office/powerpoint/2010/main" val="9864773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B1C63E-FED4-C24E-6660-E6A7933F79B5}"/>
              </a:ext>
            </a:extLst>
          </p:cNvPr>
          <p:cNvSpPr>
            <a:spLocks noGrp="1"/>
          </p:cNvSpPr>
          <p:nvPr>
            <p:ph type="dt" sz="half" idx="2"/>
          </p:nvPr>
        </p:nvSpPr>
        <p:spPr/>
        <p:txBody>
          <a:bodyPr/>
          <a:lstStyle/>
          <a:p>
            <a:fld id="{2EE7B571-5521-4B40-BCCB-691A46A883E4}" type="datetime4">
              <a:rPr lang="en-US" smtClean="0"/>
              <a:t>September 8, 2023</a:t>
            </a:fld>
            <a:endParaRPr lang="en-US"/>
          </a:p>
        </p:txBody>
      </p:sp>
      <p:sp>
        <p:nvSpPr>
          <p:cNvPr id="3" name="Picture Placeholder 2">
            <a:extLst>
              <a:ext uri="{FF2B5EF4-FFF2-40B4-BE49-F238E27FC236}">
                <a16:creationId xmlns:a16="http://schemas.microsoft.com/office/drawing/2014/main" id="{2582B597-C377-2CE9-890B-1CC756C015B0}"/>
              </a:ext>
            </a:extLst>
          </p:cNvPr>
          <p:cNvSpPr>
            <a:spLocks noGrp="1"/>
          </p:cNvSpPr>
          <p:nvPr>
            <p:ph type="pic" sz="quarter" idx="13"/>
          </p:nvPr>
        </p:nvSpPr>
        <p:spPr/>
        <p:txBody>
          <a:bodyPr/>
          <a:lstStyle/>
          <a:p>
            <a:endParaRPr lang="en-US"/>
          </a:p>
        </p:txBody>
      </p:sp>
      <p:sp>
        <p:nvSpPr>
          <p:cNvPr id="4" name="Footer Placeholder 3">
            <a:extLst>
              <a:ext uri="{FF2B5EF4-FFF2-40B4-BE49-F238E27FC236}">
                <a16:creationId xmlns:a16="http://schemas.microsoft.com/office/drawing/2014/main" id="{06778C47-064C-83EE-34E9-9CD536BC616F}"/>
              </a:ext>
            </a:extLst>
          </p:cNvPr>
          <p:cNvSpPr>
            <a:spLocks noGrp="1"/>
          </p:cNvSpPr>
          <p:nvPr>
            <p:ph type="ftr" sz="quarter" idx="11"/>
          </p:nvPr>
        </p:nvSpPr>
        <p:spPr/>
        <p:txBody>
          <a:bodyPr/>
          <a:lstStyle/>
          <a:p>
            <a:r>
              <a:rPr lang="en-US"/>
              <a:t>SWAN Library Services</a:t>
            </a:r>
          </a:p>
        </p:txBody>
      </p:sp>
      <p:sp>
        <p:nvSpPr>
          <p:cNvPr id="5" name="Slide Number Placeholder 4">
            <a:extLst>
              <a:ext uri="{FF2B5EF4-FFF2-40B4-BE49-F238E27FC236}">
                <a16:creationId xmlns:a16="http://schemas.microsoft.com/office/drawing/2014/main" id="{B971155A-21FF-F86C-7595-613B3FC7C225}"/>
              </a:ext>
            </a:extLst>
          </p:cNvPr>
          <p:cNvSpPr>
            <a:spLocks noGrp="1"/>
          </p:cNvSpPr>
          <p:nvPr>
            <p:ph type="sldNum" sz="quarter" idx="12"/>
          </p:nvPr>
        </p:nvSpPr>
        <p:spPr/>
        <p:txBody>
          <a:bodyPr/>
          <a:lstStyle/>
          <a:p>
            <a:fld id="{1FAA610F-65FB-4D76-A9F7-0135426F9A2E}" type="slidenum">
              <a:rPr lang="en-US" smtClean="0"/>
              <a:t>42</a:t>
            </a:fld>
            <a:endParaRPr lang="en-US"/>
          </a:p>
        </p:txBody>
      </p:sp>
      <p:pic>
        <p:nvPicPr>
          <p:cNvPr id="7" name="Picture 6">
            <a:extLst>
              <a:ext uri="{FF2B5EF4-FFF2-40B4-BE49-F238E27FC236}">
                <a16:creationId xmlns:a16="http://schemas.microsoft.com/office/drawing/2014/main" id="{B1810FCD-4DB9-8441-952E-83A696111569}"/>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85893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4350E-696F-8B6E-65BE-51ADC412ABB6}"/>
              </a:ext>
            </a:extLst>
          </p:cNvPr>
          <p:cNvSpPr>
            <a:spLocks noGrp="1"/>
          </p:cNvSpPr>
          <p:nvPr>
            <p:ph type="title"/>
          </p:nvPr>
        </p:nvSpPr>
        <p:spPr/>
        <p:txBody>
          <a:bodyPr>
            <a:normAutofit/>
          </a:bodyPr>
          <a:lstStyle/>
          <a:p>
            <a:r>
              <a:rPr lang="en-US" sz="4000" dirty="0"/>
              <a:t>BLUEcloud Circulation evaluation</a:t>
            </a:r>
          </a:p>
        </p:txBody>
      </p:sp>
      <p:graphicFrame>
        <p:nvGraphicFramePr>
          <p:cNvPr id="8" name="Content Placeholder 7">
            <a:extLst>
              <a:ext uri="{FF2B5EF4-FFF2-40B4-BE49-F238E27FC236}">
                <a16:creationId xmlns:a16="http://schemas.microsoft.com/office/drawing/2014/main" id="{160474CE-BD81-3B86-3F6E-3B88E881082F}"/>
              </a:ext>
            </a:extLst>
          </p:cNvPr>
          <p:cNvGraphicFramePr>
            <a:graphicFrameLocks noGrp="1"/>
          </p:cNvGraphicFramePr>
          <p:nvPr>
            <p:ph sz="half" idx="1"/>
          </p:nvPr>
        </p:nvGraphicFramePr>
        <p:xfrm>
          <a:off x="1085088" y="1524000"/>
          <a:ext cx="4779264" cy="4652964"/>
        </p:xfrm>
        <a:graphic>
          <a:graphicData uri="http://schemas.openxmlformats.org/drawingml/2006/table">
            <a:tbl>
              <a:tblPr>
                <a:tableStyleId>{073A0DAA-6AF3-43AB-8588-CEC1D06C72B9}</a:tableStyleId>
              </a:tblPr>
              <a:tblGrid>
                <a:gridCol w="4779264">
                  <a:extLst>
                    <a:ext uri="{9D8B030D-6E8A-4147-A177-3AD203B41FA5}">
                      <a16:colId xmlns:a16="http://schemas.microsoft.com/office/drawing/2014/main" val="3425473639"/>
                    </a:ext>
                  </a:extLst>
                </a:gridCol>
              </a:tblGrid>
              <a:tr h="516996">
                <a:tc>
                  <a:txBody>
                    <a:bodyPr/>
                    <a:lstStyle/>
                    <a:p>
                      <a:pPr algn="l" fontAlgn="b"/>
                      <a:r>
                        <a:rPr lang="en-US" sz="2000" u="none" strike="noStrike">
                          <a:effectLst/>
                        </a:rPr>
                        <a:t>Alsip-Merrionette Park Public Library District </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11597951"/>
                  </a:ext>
                </a:extLst>
              </a:tr>
              <a:tr h="516996">
                <a:tc>
                  <a:txBody>
                    <a:bodyPr/>
                    <a:lstStyle/>
                    <a:p>
                      <a:pPr algn="l" fontAlgn="b"/>
                      <a:r>
                        <a:rPr lang="en-US" sz="2000" u="none" strike="noStrike">
                          <a:effectLst/>
                        </a:rPr>
                        <a:t>Batavia Public Library District </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94794842"/>
                  </a:ext>
                </a:extLst>
              </a:tr>
              <a:tr h="516996">
                <a:tc>
                  <a:txBody>
                    <a:bodyPr/>
                    <a:lstStyle/>
                    <a:p>
                      <a:pPr algn="l" fontAlgn="b"/>
                      <a:r>
                        <a:rPr lang="en-US" sz="2000" u="none" strike="noStrike">
                          <a:effectLst/>
                        </a:rPr>
                        <a:t>Carol Stream Public Library </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23050767"/>
                  </a:ext>
                </a:extLst>
              </a:tr>
              <a:tr h="516996">
                <a:tc>
                  <a:txBody>
                    <a:bodyPr/>
                    <a:lstStyle/>
                    <a:p>
                      <a:pPr algn="l" fontAlgn="b"/>
                      <a:r>
                        <a:rPr lang="en-US" sz="2000" u="none" strike="noStrike" dirty="0">
                          <a:effectLst/>
                        </a:rPr>
                        <a:t>Eisenhower Public Library District </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09312878"/>
                  </a:ext>
                </a:extLst>
              </a:tr>
              <a:tr h="516996">
                <a:tc>
                  <a:txBody>
                    <a:bodyPr/>
                    <a:lstStyle/>
                    <a:p>
                      <a:pPr algn="l" fontAlgn="b"/>
                      <a:r>
                        <a:rPr lang="en-US" sz="2000" u="none" strike="noStrike" dirty="0">
                          <a:effectLst/>
                        </a:rPr>
                        <a:t>Elmwood Park Public Library </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507394"/>
                  </a:ext>
                </a:extLst>
              </a:tr>
              <a:tr h="516996">
                <a:tc>
                  <a:txBody>
                    <a:bodyPr/>
                    <a:lstStyle/>
                    <a:p>
                      <a:pPr algn="l" fontAlgn="b"/>
                      <a:r>
                        <a:rPr lang="en-US" sz="2000" u="none" strike="noStrike">
                          <a:effectLst/>
                        </a:rPr>
                        <a:t>Glenside Public Library </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99099733"/>
                  </a:ext>
                </a:extLst>
              </a:tr>
              <a:tr h="516996">
                <a:tc>
                  <a:txBody>
                    <a:bodyPr/>
                    <a:lstStyle/>
                    <a:p>
                      <a:pPr algn="l" fontAlgn="b"/>
                      <a:r>
                        <a:rPr lang="en-US" sz="2000" u="none" strike="noStrike">
                          <a:effectLst/>
                        </a:rPr>
                        <a:t>Homewood Public Library </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66676374"/>
                  </a:ext>
                </a:extLst>
              </a:tr>
              <a:tr h="516996">
                <a:tc>
                  <a:txBody>
                    <a:bodyPr/>
                    <a:lstStyle/>
                    <a:p>
                      <a:pPr algn="l" fontAlgn="b"/>
                      <a:r>
                        <a:rPr lang="en-US" sz="2000" u="none" strike="noStrike">
                          <a:effectLst/>
                        </a:rPr>
                        <a:t>Matteson Area Public Library District</a:t>
                      </a:r>
                      <a:endParaRPr lang="en-US" sz="20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5504785"/>
                  </a:ext>
                </a:extLst>
              </a:tr>
              <a:tr h="516996">
                <a:tc>
                  <a:txBody>
                    <a:bodyPr/>
                    <a:lstStyle/>
                    <a:p>
                      <a:pPr algn="l" fontAlgn="b"/>
                      <a:r>
                        <a:rPr lang="en-US" sz="2000" u="none" strike="noStrike" dirty="0">
                          <a:effectLst/>
                        </a:rPr>
                        <a:t>River Forest Public Library </a:t>
                      </a:r>
                      <a:endParaRPr lang="en-US" sz="20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19604623"/>
                  </a:ext>
                </a:extLst>
              </a:tr>
            </a:tbl>
          </a:graphicData>
        </a:graphic>
      </p:graphicFrame>
      <p:sp>
        <p:nvSpPr>
          <p:cNvPr id="7" name="Content Placeholder 6">
            <a:extLst>
              <a:ext uri="{FF2B5EF4-FFF2-40B4-BE49-F238E27FC236}">
                <a16:creationId xmlns:a16="http://schemas.microsoft.com/office/drawing/2014/main" id="{DA08D623-A7DF-6770-24F4-14B6C2DE4F3A}"/>
              </a:ext>
            </a:extLst>
          </p:cNvPr>
          <p:cNvSpPr>
            <a:spLocks noGrp="1"/>
          </p:cNvSpPr>
          <p:nvPr>
            <p:ph sz="half" idx="2"/>
          </p:nvPr>
        </p:nvSpPr>
        <p:spPr>
          <a:xfrm>
            <a:off x="6172200" y="1523999"/>
            <a:ext cx="5181600" cy="4652964"/>
          </a:xfrm>
        </p:spPr>
        <p:txBody>
          <a:bodyPr>
            <a:normAutofit fontScale="92500" lnSpcReduction="20000"/>
          </a:bodyPr>
          <a:lstStyle/>
          <a:p>
            <a:r>
              <a:rPr lang="en-US" dirty="0"/>
              <a:t>BLUEcloud Circulation is a web-based tool that covers very basic circulation tasks</a:t>
            </a:r>
          </a:p>
          <a:p>
            <a:r>
              <a:rPr lang="en-US" dirty="0"/>
              <a:t>SWAN conducted a study with a small team of SWAN members to identify key functionality that needs to be developed in BLUEcloud Circulation</a:t>
            </a:r>
          </a:p>
          <a:p>
            <a:r>
              <a:rPr lang="en-US" dirty="0"/>
              <a:t>Findings are shared with SirsiDynix through their Strategic Partnership Program (SPP)</a:t>
            </a:r>
          </a:p>
          <a:p>
            <a:r>
              <a:rPr lang="en-US" dirty="0"/>
              <a:t>2022 Expo panel session “BLUEcloud Circulation: Lessons from the Field”</a:t>
            </a:r>
          </a:p>
          <a:p>
            <a:endParaRPr lang="en-US" dirty="0"/>
          </a:p>
        </p:txBody>
      </p:sp>
      <p:sp>
        <p:nvSpPr>
          <p:cNvPr id="4" name="Date Placeholder 3">
            <a:extLst>
              <a:ext uri="{FF2B5EF4-FFF2-40B4-BE49-F238E27FC236}">
                <a16:creationId xmlns:a16="http://schemas.microsoft.com/office/drawing/2014/main" id="{5813CE07-BA21-7790-9D16-C53D7F648DBA}"/>
              </a:ext>
            </a:extLst>
          </p:cNvPr>
          <p:cNvSpPr>
            <a:spLocks noGrp="1"/>
          </p:cNvSpPr>
          <p:nvPr>
            <p:ph type="dt" sz="half" idx="10"/>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787D6F-D1E8-45EC-B3C0-6C602A565965}" type="datetimeFigureOut">
              <a:rPr lang="en-US" smtClean="0"/>
              <a:pPr/>
              <a:t>9/8/2023</a:t>
            </a:fld>
            <a:endParaRPr lang="en-US"/>
          </a:p>
        </p:txBody>
      </p:sp>
      <p:sp>
        <p:nvSpPr>
          <p:cNvPr id="5" name="Footer Placeholder 4">
            <a:extLst>
              <a:ext uri="{FF2B5EF4-FFF2-40B4-BE49-F238E27FC236}">
                <a16:creationId xmlns:a16="http://schemas.microsoft.com/office/drawing/2014/main" id="{D13B396D-2A14-572A-2227-6CCBC2825A2C}"/>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967BCC95-A0DD-9FED-0A40-EA81F248F09C}"/>
              </a:ext>
            </a:extLst>
          </p:cNvPr>
          <p:cNvSpPr>
            <a:spLocks noGrp="1"/>
          </p:cNvSpPr>
          <p:nvPr>
            <p:ph type="sldNum" sz="quarter" idx="12"/>
          </p:nvPr>
        </p:nvSpPr>
        <p:spPr/>
        <p:txBody>
          <a:bodyPr/>
          <a:lstStyle/>
          <a:p>
            <a:fld id="{1FAA610F-65FB-4D76-A9F7-0135426F9A2E}" type="slidenum">
              <a:rPr lang="en-US" smtClean="0"/>
              <a:t>43</a:t>
            </a:fld>
            <a:endParaRPr lang="en-US"/>
          </a:p>
        </p:txBody>
      </p:sp>
    </p:spTree>
    <p:custDataLst>
      <p:tags r:id="rId1"/>
    </p:custDataLst>
    <p:extLst>
      <p:ext uri="{BB962C8B-B14F-4D97-AF65-F5344CB8AC3E}">
        <p14:creationId xmlns:p14="http://schemas.microsoft.com/office/powerpoint/2010/main" val="42068411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EFA4-92C6-7979-6BD2-8B4C038F1430}"/>
              </a:ext>
            </a:extLst>
          </p:cNvPr>
          <p:cNvSpPr>
            <a:spLocks noGrp="1"/>
          </p:cNvSpPr>
          <p:nvPr>
            <p:ph type="title"/>
          </p:nvPr>
        </p:nvSpPr>
        <p:spPr/>
        <p:txBody>
          <a:bodyPr>
            <a:normAutofit/>
          </a:bodyPr>
          <a:lstStyle/>
          <a:p>
            <a:r>
              <a:rPr lang="en-US" sz="4000" dirty="0"/>
              <a:t>SirsiDynix Executive Survey: December 2022</a:t>
            </a:r>
          </a:p>
        </p:txBody>
      </p:sp>
      <p:sp>
        <p:nvSpPr>
          <p:cNvPr id="3" name="Content Placeholder 2">
            <a:extLst>
              <a:ext uri="{FF2B5EF4-FFF2-40B4-BE49-F238E27FC236}">
                <a16:creationId xmlns:a16="http://schemas.microsoft.com/office/drawing/2014/main" id="{ABB9F1B5-A4A8-AE34-AA47-8628C9D60A1F}"/>
              </a:ext>
            </a:extLst>
          </p:cNvPr>
          <p:cNvSpPr>
            <a:spLocks noGrp="1"/>
          </p:cNvSpPr>
          <p:nvPr>
            <p:ph idx="1"/>
          </p:nvPr>
        </p:nvSpPr>
        <p:spPr>
          <a:xfrm>
            <a:off x="838200" y="1488141"/>
            <a:ext cx="10515600" cy="4894730"/>
          </a:xfrm>
        </p:spPr>
        <p:txBody>
          <a:bodyPr>
            <a:normAutofit fontScale="62500" lnSpcReduction="20000"/>
          </a:bodyPr>
          <a:lstStyle/>
          <a:p>
            <a:pPr marL="0" indent="0">
              <a:buNone/>
            </a:pPr>
            <a:r>
              <a:rPr lang="en-US" sz="3200" b="1" dirty="0"/>
              <a:t>Considering your overall experience with SirsiDynix, how well do SirsiDynix products meet the needs of your library? 6/10</a:t>
            </a:r>
          </a:p>
          <a:p>
            <a:pPr marL="0" indent="0">
              <a:buNone/>
            </a:pPr>
            <a:r>
              <a:rPr lang="en-US" sz="3200" b="1" dirty="0"/>
              <a:t>What do you like about your experience with SirsiDynix?</a:t>
            </a:r>
          </a:p>
          <a:p>
            <a:pPr marL="0" indent="0">
              <a:lnSpc>
                <a:spcPct val="110000"/>
              </a:lnSpc>
              <a:buNone/>
            </a:pPr>
            <a:r>
              <a:rPr lang="en-US" sz="3300" dirty="0"/>
              <a:t>The company’s </a:t>
            </a:r>
            <a:r>
              <a:rPr lang="en-US" sz="3300" dirty="0">
                <a:highlight>
                  <a:srgbClr val="FFFF00"/>
                </a:highlight>
              </a:rPr>
              <a:t>support team, project management, and consulting continue to be standouts</a:t>
            </a:r>
            <a:r>
              <a:rPr lang="en-US" sz="3300" dirty="0"/>
              <a:t>. The LRM assigned to SWAN, Nicole Romyak, has been great. </a:t>
            </a:r>
          </a:p>
          <a:p>
            <a:pPr marL="0" indent="0">
              <a:lnSpc>
                <a:spcPct val="110000"/>
              </a:lnSpc>
              <a:buNone/>
            </a:pPr>
            <a:r>
              <a:rPr lang="en-US" sz="3300" dirty="0"/>
              <a:t>This is the third year of our five-year extension of the agreement with SirsiDynix. The negotiated agreement allows SWAN to remove specific SirsiDynix services if we at some point find that we need to do so. The suite of library software and services SirsiDynix provides has allowed SWAN to provide its libraries with a comprehensive solution for its operations. That said, </a:t>
            </a:r>
            <a:r>
              <a:rPr lang="en-US" sz="3300" dirty="0">
                <a:highlight>
                  <a:srgbClr val="FFFF00"/>
                </a:highlight>
              </a:rPr>
              <a:t>SWAN has had to move away from some of the solutions SirsiDynix provides in favor of ones that match our complex needs. SWAN has moved away from Enterprise in favor of Aspen Discovery, and we discontinued SVA for phone notifications for MessageBee from Unique Management. We are now in the process of migrating our notifications for email and SMS away from SirsiDynix into MessageBee. </a:t>
            </a:r>
            <a:r>
              <a:rPr lang="en-US" sz="3300" dirty="0"/>
              <a:t>This means we will drop from the SirsiDynix maintenance the $13,000 SMS package.</a:t>
            </a:r>
          </a:p>
        </p:txBody>
      </p:sp>
    </p:spTree>
    <p:extLst>
      <p:ext uri="{BB962C8B-B14F-4D97-AF65-F5344CB8AC3E}">
        <p14:creationId xmlns:p14="http://schemas.microsoft.com/office/powerpoint/2010/main" val="42261723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EFA4-92C6-7979-6BD2-8B4C038F1430}"/>
              </a:ext>
            </a:extLst>
          </p:cNvPr>
          <p:cNvSpPr>
            <a:spLocks noGrp="1"/>
          </p:cNvSpPr>
          <p:nvPr>
            <p:ph type="title"/>
          </p:nvPr>
        </p:nvSpPr>
        <p:spPr/>
        <p:txBody>
          <a:bodyPr>
            <a:normAutofit/>
          </a:bodyPr>
          <a:lstStyle/>
          <a:p>
            <a:r>
              <a:rPr lang="en-US" sz="4000" dirty="0"/>
              <a:t>SirsiDynix Executive Survey: December 2022</a:t>
            </a:r>
          </a:p>
        </p:txBody>
      </p:sp>
      <p:sp>
        <p:nvSpPr>
          <p:cNvPr id="3" name="Content Placeholder 2">
            <a:extLst>
              <a:ext uri="{FF2B5EF4-FFF2-40B4-BE49-F238E27FC236}">
                <a16:creationId xmlns:a16="http://schemas.microsoft.com/office/drawing/2014/main" id="{ABB9F1B5-A4A8-AE34-AA47-8628C9D60A1F}"/>
              </a:ext>
            </a:extLst>
          </p:cNvPr>
          <p:cNvSpPr>
            <a:spLocks noGrp="1"/>
          </p:cNvSpPr>
          <p:nvPr>
            <p:ph idx="1"/>
          </p:nvPr>
        </p:nvSpPr>
        <p:spPr>
          <a:xfrm>
            <a:off x="838200" y="1488141"/>
            <a:ext cx="10515600" cy="4894730"/>
          </a:xfrm>
        </p:spPr>
        <p:txBody>
          <a:bodyPr>
            <a:normAutofit fontScale="85000" lnSpcReduction="20000"/>
          </a:bodyPr>
          <a:lstStyle/>
          <a:p>
            <a:pPr marL="0" indent="0">
              <a:buNone/>
            </a:pPr>
            <a:r>
              <a:rPr lang="en-US" b="1" dirty="0"/>
              <a:t>How could SirsiDynix better meet your needs?</a:t>
            </a:r>
          </a:p>
          <a:p>
            <a:pPr marL="0" indent="0">
              <a:lnSpc>
                <a:spcPct val="110000"/>
              </a:lnSpc>
              <a:buNone/>
            </a:pPr>
            <a:r>
              <a:rPr lang="en-US" sz="2700" dirty="0"/>
              <a:t>SWAN is working closely with the BLUEcloud SPP to ensure its circulation functions are prioritized. There is an aspect to being involved now with the SirsiDynix developers sprint meetings of “seeing the sausage being made” which is good but also bad, with the bad being software development is not often pretty or smooth. … </a:t>
            </a:r>
            <a:r>
              <a:rPr lang="en-US" sz="2700" dirty="0">
                <a:highlight>
                  <a:srgbClr val="FFFF00"/>
                </a:highlight>
              </a:rPr>
              <a:t>While understanding the sprint process of product functionality review can be helpful, it highlights lack of progress and some concern over development team confidence in demonstrating their own product. </a:t>
            </a:r>
          </a:p>
          <a:p>
            <a:pPr marL="0" indent="0">
              <a:lnSpc>
                <a:spcPct val="110000"/>
              </a:lnSpc>
              <a:buNone/>
            </a:pPr>
            <a:r>
              <a:rPr lang="en-US" sz="2700" dirty="0"/>
              <a:t>SWAN has submitted through the SPP enhancements and usability requests which are requirements before we can adopt BLUEcloud Circulation other than as a R&amp;D activity for a select set of our members. Performance is a major barrier in adoption. </a:t>
            </a:r>
          </a:p>
          <a:p>
            <a:pPr marL="0" indent="0">
              <a:lnSpc>
                <a:spcPct val="110000"/>
              </a:lnSpc>
              <a:buNone/>
            </a:pPr>
            <a:r>
              <a:rPr lang="en-US" sz="2700" dirty="0">
                <a:highlight>
                  <a:srgbClr val="FFFF00"/>
                </a:highlight>
              </a:rPr>
              <a:t>SWAN will likely undertake a strategic planning process in 2023, so I would anticipate some discussion about the SirsiDynix agreement and if SWAN should take some step like an environmental scan to see if there should be an RFP in the near future. </a:t>
            </a:r>
          </a:p>
        </p:txBody>
      </p:sp>
    </p:spTree>
    <p:extLst>
      <p:ext uri="{BB962C8B-B14F-4D97-AF65-F5344CB8AC3E}">
        <p14:creationId xmlns:p14="http://schemas.microsoft.com/office/powerpoint/2010/main" val="38502827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5253A77-0D8A-594D-16D6-779C1979239E}"/>
              </a:ext>
            </a:extLst>
          </p:cNvPr>
          <p:cNvSpPr>
            <a:spLocks noGrp="1"/>
          </p:cNvSpPr>
          <p:nvPr>
            <p:ph idx="1"/>
          </p:nvPr>
        </p:nvSpPr>
        <p:spPr/>
        <p:txBody>
          <a:bodyPr/>
          <a:lstStyle/>
          <a:p>
            <a:pPr marL="0" indent="0">
              <a:buNone/>
            </a:pPr>
            <a:endParaRPr lang="en-US" dirty="0"/>
          </a:p>
        </p:txBody>
      </p:sp>
      <p:sp>
        <p:nvSpPr>
          <p:cNvPr id="3" name="Footer Placeholder 2">
            <a:extLst>
              <a:ext uri="{FF2B5EF4-FFF2-40B4-BE49-F238E27FC236}">
                <a16:creationId xmlns:a16="http://schemas.microsoft.com/office/drawing/2014/main" id="{FAC6D04C-9C05-6EE2-2EB2-7C651DD23A98}"/>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EE2D8AC1-E221-94FE-6CA4-51F9238FA2BD}"/>
              </a:ext>
            </a:extLst>
          </p:cNvPr>
          <p:cNvSpPr>
            <a:spLocks noGrp="1"/>
          </p:cNvSpPr>
          <p:nvPr>
            <p:ph type="sldNum" sz="quarter" idx="12"/>
          </p:nvPr>
        </p:nvSpPr>
        <p:spPr/>
        <p:txBody>
          <a:bodyPr/>
          <a:lstStyle/>
          <a:p>
            <a:fld id="{1FAA610F-65FB-4D76-A9F7-0135426F9A2E}" type="slidenum">
              <a:rPr lang="en-US" smtClean="0"/>
              <a:t>46</a:t>
            </a:fld>
            <a:endParaRPr lang="en-US"/>
          </a:p>
        </p:txBody>
      </p:sp>
      <p:sp>
        <p:nvSpPr>
          <p:cNvPr id="5" name="Title 4">
            <a:extLst>
              <a:ext uri="{FF2B5EF4-FFF2-40B4-BE49-F238E27FC236}">
                <a16:creationId xmlns:a16="http://schemas.microsoft.com/office/drawing/2014/main" id="{F2098A42-66F0-ACC2-91C8-4C9AB39AB27A}"/>
              </a:ext>
            </a:extLst>
          </p:cNvPr>
          <p:cNvSpPr>
            <a:spLocks noGrp="1"/>
          </p:cNvSpPr>
          <p:nvPr>
            <p:ph type="title"/>
          </p:nvPr>
        </p:nvSpPr>
        <p:spPr/>
        <p:txBody>
          <a:bodyPr/>
          <a:lstStyle/>
          <a:p>
            <a:r>
              <a:rPr lang="en-US" dirty="0"/>
              <a:t>Questions &amp; Discussion</a:t>
            </a:r>
          </a:p>
        </p:txBody>
      </p:sp>
      <p:sp>
        <p:nvSpPr>
          <p:cNvPr id="6" name="Date Placeholder 5">
            <a:extLst>
              <a:ext uri="{FF2B5EF4-FFF2-40B4-BE49-F238E27FC236}">
                <a16:creationId xmlns:a16="http://schemas.microsoft.com/office/drawing/2014/main" id="{7BD2570A-84AB-9122-833F-1D11C5E1782E}"/>
              </a:ext>
            </a:extLst>
          </p:cNvPr>
          <p:cNvSpPr>
            <a:spLocks noGrp="1"/>
          </p:cNvSpPr>
          <p:nvPr>
            <p:ph type="dt" sz="half" idx="2"/>
          </p:nvPr>
        </p:nvSpPr>
        <p:spPr/>
        <p:txBody>
          <a:bodyPr/>
          <a:lstStyle/>
          <a:p>
            <a:fld id="{A99684E3-A0FF-49CA-B05E-EC4BBEDCAE69}" type="datetime4">
              <a:rPr lang="en-US" smtClean="0"/>
              <a:t>September 8, 2023</a:t>
            </a:fld>
            <a:endParaRPr lang="en-US"/>
          </a:p>
        </p:txBody>
      </p:sp>
    </p:spTree>
    <p:extLst>
      <p:ext uri="{BB962C8B-B14F-4D97-AF65-F5344CB8AC3E}">
        <p14:creationId xmlns:p14="http://schemas.microsoft.com/office/powerpoint/2010/main" val="3689728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60817D6-8478-4285-8080-AE0BABA9D0DF}"/>
              </a:ext>
            </a:extLst>
          </p:cNvPr>
          <p:cNvSpPr>
            <a:spLocks noGrp="1"/>
          </p:cNvSpPr>
          <p:nvPr>
            <p:ph type="title"/>
          </p:nvPr>
        </p:nvSpPr>
        <p:spPr/>
        <p:txBody>
          <a:bodyPr/>
          <a:lstStyle/>
          <a:p>
            <a:r>
              <a:rPr lang="en-US" dirty="0"/>
              <a:t>MessageBee for SWAN</a:t>
            </a:r>
          </a:p>
        </p:txBody>
      </p:sp>
      <p:sp>
        <p:nvSpPr>
          <p:cNvPr id="9" name="Text Placeholder 8">
            <a:extLst>
              <a:ext uri="{FF2B5EF4-FFF2-40B4-BE49-F238E27FC236}">
                <a16:creationId xmlns:a16="http://schemas.microsoft.com/office/drawing/2014/main" id="{33249AFD-6570-4762-AD3B-5B82051311ED}"/>
              </a:ext>
            </a:extLst>
          </p:cNvPr>
          <p:cNvSpPr>
            <a:spLocks noGrp="1"/>
          </p:cNvSpPr>
          <p:nvPr>
            <p:ph type="body" idx="1"/>
          </p:nvPr>
        </p:nvSpPr>
        <p:spPr/>
        <p:txBody>
          <a:bodyPr/>
          <a:lstStyle/>
          <a:p>
            <a:r>
              <a:rPr lang="en-US" dirty="0"/>
              <a:t>Scott Brandwein, SWAN Assistant Director</a:t>
            </a:r>
          </a:p>
        </p:txBody>
      </p:sp>
      <p:sp>
        <p:nvSpPr>
          <p:cNvPr id="5" name="Footer Placeholder 4">
            <a:extLst>
              <a:ext uri="{FF2B5EF4-FFF2-40B4-BE49-F238E27FC236}">
                <a16:creationId xmlns:a16="http://schemas.microsoft.com/office/drawing/2014/main" id="{7397727D-61B7-424F-88A6-A2F017375049}"/>
              </a:ext>
            </a:extLst>
          </p:cNvPr>
          <p:cNvSpPr>
            <a:spLocks noGrp="1"/>
          </p:cNvSpPr>
          <p:nvPr>
            <p:ph type="ftr" sz="quarter" idx="11"/>
          </p:nvPr>
        </p:nvSpPr>
        <p:spPr/>
        <p:txBody>
          <a:bodyPr/>
          <a:lstStyle/>
          <a:p>
            <a:r>
              <a:rPr lang="en-US"/>
              <a:t>SWAN Library Services</a:t>
            </a:r>
          </a:p>
        </p:txBody>
      </p:sp>
      <p:sp>
        <p:nvSpPr>
          <p:cNvPr id="7" name="Date Placeholder 6">
            <a:extLst>
              <a:ext uri="{FF2B5EF4-FFF2-40B4-BE49-F238E27FC236}">
                <a16:creationId xmlns:a16="http://schemas.microsoft.com/office/drawing/2014/main" id="{4DB79DAE-4DBE-4BFD-ACB1-646149303E70}"/>
              </a:ext>
            </a:extLst>
          </p:cNvPr>
          <p:cNvSpPr>
            <a:spLocks noGrp="1"/>
          </p:cNvSpPr>
          <p:nvPr>
            <p:ph type="dt" sz="half" idx="2"/>
          </p:nvPr>
        </p:nvSpPr>
        <p:spPr/>
        <p:txBody>
          <a:bodyPr/>
          <a:lstStyle/>
          <a:p>
            <a:fld id="{69D110A1-1339-49BC-A0D7-38CE24E36754}" type="datetime4">
              <a:rPr lang="en-US" smtClean="0"/>
              <a:t>September 8, 2023</a:t>
            </a:fld>
            <a:endParaRPr lang="en-US"/>
          </a:p>
        </p:txBody>
      </p:sp>
      <p:sp>
        <p:nvSpPr>
          <p:cNvPr id="6" name="Slide Number Placeholder 5">
            <a:extLst>
              <a:ext uri="{FF2B5EF4-FFF2-40B4-BE49-F238E27FC236}">
                <a16:creationId xmlns:a16="http://schemas.microsoft.com/office/drawing/2014/main" id="{478D5652-47FC-418C-B1A8-978A5D2E610D}"/>
              </a:ext>
            </a:extLst>
          </p:cNvPr>
          <p:cNvSpPr>
            <a:spLocks noGrp="1"/>
          </p:cNvSpPr>
          <p:nvPr>
            <p:ph type="sldNum" sz="quarter" idx="12"/>
          </p:nvPr>
        </p:nvSpPr>
        <p:spPr/>
        <p:txBody>
          <a:bodyPr/>
          <a:lstStyle/>
          <a:p>
            <a:fld id="{1FAA610F-65FB-4D76-A9F7-0135426F9A2E}" type="slidenum">
              <a:rPr lang="en-US" smtClean="0"/>
              <a:t>47</a:t>
            </a:fld>
            <a:endParaRPr lang="en-US"/>
          </a:p>
        </p:txBody>
      </p:sp>
    </p:spTree>
    <p:extLst>
      <p:ext uri="{BB962C8B-B14F-4D97-AF65-F5344CB8AC3E}">
        <p14:creationId xmlns:p14="http://schemas.microsoft.com/office/powerpoint/2010/main" val="2159897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400AB-CE3C-7C1C-ADF5-19854053BF1A}"/>
              </a:ext>
            </a:extLst>
          </p:cNvPr>
          <p:cNvSpPr>
            <a:spLocks noGrp="1"/>
          </p:cNvSpPr>
          <p:nvPr>
            <p:ph type="title"/>
          </p:nvPr>
        </p:nvSpPr>
        <p:spPr/>
        <p:txBody>
          <a:bodyPr anchor="b">
            <a:normAutofit/>
          </a:bodyPr>
          <a:lstStyle/>
          <a:p>
            <a:r>
              <a:rPr lang="en-US" dirty="0"/>
              <a:t>“Phase 2” Development</a:t>
            </a:r>
          </a:p>
        </p:txBody>
      </p:sp>
      <p:graphicFrame>
        <p:nvGraphicFramePr>
          <p:cNvPr id="18" name="Content Placeholder 2">
            <a:extLst>
              <a:ext uri="{FF2B5EF4-FFF2-40B4-BE49-F238E27FC236}">
                <a16:creationId xmlns:a16="http://schemas.microsoft.com/office/drawing/2014/main" id="{38BED889-1ACA-537F-6FD3-F4754499F2E9}"/>
              </a:ext>
            </a:extLst>
          </p:cNvPr>
          <p:cNvGraphicFramePr>
            <a:graphicFrameLocks noGrp="1"/>
          </p:cNvGraphicFramePr>
          <p:nvPr>
            <p:ph type="pic" idx="1"/>
            <p:extLst>
              <p:ext uri="{D42A27DB-BD31-4B8C-83A1-F6EECF244321}">
                <p14:modId xmlns:p14="http://schemas.microsoft.com/office/powerpoint/2010/main" val="3449633079"/>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9">
            <a:extLst>
              <a:ext uri="{FF2B5EF4-FFF2-40B4-BE49-F238E27FC236}">
                <a16:creationId xmlns:a16="http://schemas.microsoft.com/office/drawing/2014/main" id="{87A93F66-0053-7803-B39E-640894267733}"/>
              </a:ext>
            </a:extLst>
          </p:cNvPr>
          <p:cNvSpPr>
            <a:spLocks noGrp="1"/>
          </p:cNvSpPr>
          <p:nvPr>
            <p:ph type="body" sz="half" idx="2"/>
          </p:nvPr>
        </p:nvSpPr>
        <p:spPr/>
        <p:txBody>
          <a:bodyPr/>
          <a:lstStyle/>
          <a:p>
            <a:endParaRPr lang="en-US"/>
          </a:p>
        </p:txBody>
      </p:sp>
      <p:sp>
        <p:nvSpPr>
          <p:cNvPr id="4" name="Footer Placeholder 3">
            <a:extLst>
              <a:ext uri="{FF2B5EF4-FFF2-40B4-BE49-F238E27FC236}">
                <a16:creationId xmlns:a16="http://schemas.microsoft.com/office/drawing/2014/main" id="{5194F10F-1D58-1A97-D7BB-4725D8676940}"/>
              </a:ext>
            </a:extLst>
          </p:cNvPr>
          <p:cNvSpPr>
            <a:spLocks noGrp="1"/>
          </p:cNvSpPr>
          <p:nvPr>
            <p:ph type="ftr" sz="quarter" idx="11"/>
          </p:nvPr>
        </p:nvSpPr>
        <p:spPr/>
        <p:txBody>
          <a:bodyPr anchor="ctr">
            <a:normAutofit/>
          </a:bodyPr>
          <a:lstStyle/>
          <a:p>
            <a:pPr>
              <a:spcAft>
                <a:spcPts val="600"/>
              </a:spcAft>
            </a:pPr>
            <a:r>
              <a:rPr lang="en-US"/>
              <a:t>SWAN Library Services</a:t>
            </a:r>
          </a:p>
        </p:txBody>
      </p:sp>
      <p:sp>
        <p:nvSpPr>
          <p:cNvPr id="6" name="Slide Number Placeholder 5">
            <a:extLst>
              <a:ext uri="{FF2B5EF4-FFF2-40B4-BE49-F238E27FC236}">
                <a16:creationId xmlns:a16="http://schemas.microsoft.com/office/drawing/2014/main" id="{BC6347D1-4FB6-FF62-B6B1-9C5EB492D930}"/>
              </a:ext>
            </a:extLst>
          </p:cNvPr>
          <p:cNvSpPr>
            <a:spLocks noGrp="1"/>
          </p:cNvSpPr>
          <p:nvPr>
            <p:ph type="sldNum" sz="quarter" idx="12"/>
          </p:nvPr>
        </p:nvSpPr>
        <p:spPr/>
        <p:txBody>
          <a:bodyPr anchor="ctr">
            <a:normAutofit/>
          </a:bodyPr>
          <a:lstStyle/>
          <a:p>
            <a:pPr>
              <a:spcAft>
                <a:spcPts val="600"/>
              </a:spcAft>
            </a:pPr>
            <a:fld id="{1FAA610F-65FB-4D76-A9F7-0135426F9A2E}" type="slidenum">
              <a:rPr lang="en-US" smtClean="0"/>
              <a:pPr>
                <a:spcAft>
                  <a:spcPts val="600"/>
                </a:spcAft>
              </a:pPr>
              <a:t>48</a:t>
            </a:fld>
            <a:endParaRPr lang="en-US"/>
          </a:p>
        </p:txBody>
      </p:sp>
      <p:sp>
        <p:nvSpPr>
          <p:cNvPr id="5" name="Date Placeholder 4">
            <a:extLst>
              <a:ext uri="{FF2B5EF4-FFF2-40B4-BE49-F238E27FC236}">
                <a16:creationId xmlns:a16="http://schemas.microsoft.com/office/drawing/2014/main" id="{574E5440-3200-80C1-1430-423F7C7FFAFA}"/>
              </a:ext>
            </a:extLst>
          </p:cNvPr>
          <p:cNvSpPr>
            <a:spLocks noGrp="1"/>
          </p:cNvSpPr>
          <p:nvPr>
            <p:ph type="dt" sz="half" idx="13"/>
          </p:nvPr>
        </p:nvSpPr>
        <p:spPr/>
        <p:txBody>
          <a:bodyPr anchor="ctr">
            <a:normAutofit/>
          </a:bodyPr>
          <a:lstStyle/>
          <a:p>
            <a:pPr>
              <a:spcAft>
                <a:spcPts val="600"/>
              </a:spcAft>
            </a:pPr>
            <a:fld id="{01ADDB7A-9C8D-4E10-91A4-D9693DD7523A}" type="datetime4">
              <a:rPr lang="en-US" smtClean="0"/>
              <a:pPr>
                <a:spcAft>
                  <a:spcPts val="600"/>
                </a:spcAft>
              </a:pPr>
              <a:t>September 8, 2023</a:t>
            </a:fld>
            <a:endParaRPr lang="en-US"/>
          </a:p>
        </p:txBody>
      </p:sp>
    </p:spTree>
    <p:extLst>
      <p:ext uri="{BB962C8B-B14F-4D97-AF65-F5344CB8AC3E}">
        <p14:creationId xmlns:p14="http://schemas.microsoft.com/office/powerpoint/2010/main" val="16602166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4C3FF2E-ECA9-DC87-022E-AFC2DEF762B0}"/>
              </a:ext>
            </a:extLst>
          </p:cNvPr>
          <p:cNvSpPr>
            <a:spLocks noGrp="1"/>
          </p:cNvSpPr>
          <p:nvPr>
            <p:ph type="title"/>
          </p:nvPr>
        </p:nvSpPr>
        <p:spPr>
          <a:xfrm>
            <a:off x="836613" y="1310185"/>
            <a:ext cx="2820988" cy="1633632"/>
          </a:xfrm>
        </p:spPr>
        <p:txBody>
          <a:bodyPr/>
          <a:lstStyle/>
          <a:p>
            <a:r>
              <a:rPr lang="en-US" dirty="0"/>
              <a:t>SWAN Expo Showcase</a:t>
            </a:r>
          </a:p>
        </p:txBody>
      </p:sp>
      <p:pic>
        <p:nvPicPr>
          <p:cNvPr id="2" name="Picture 1">
            <a:extLst>
              <a:ext uri="{FF2B5EF4-FFF2-40B4-BE49-F238E27FC236}">
                <a16:creationId xmlns:a16="http://schemas.microsoft.com/office/drawing/2014/main" id="{9E27171E-E1D5-878E-7EA0-F6BF8F51DBA0}"/>
              </a:ext>
            </a:extLst>
          </p:cNvPr>
          <p:cNvPicPr>
            <a:picLocks noChangeAspect="1"/>
          </p:cNvPicPr>
          <p:nvPr/>
        </p:nvPicPr>
        <p:blipFill>
          <a:blip r:embed="rId3"/>
          <a:stretch>
            <a:fillRect/>
          </a:stretch>
        </p:blipFill>
        <p:spPr>
          <a:xfrm>
            <a:off x="6216274" y="987425"/>
            <a:ext cx="4106028" cy="4873625"/>
          </a:xfrm>
          <a:prstGeom prst="rect">
            <a:avLst/>
          </a:prstGeom>
          <a:noFill/>
        </p:spPr>
      </p:pic>
      <p:sp>
        <p:nvSpPr>
          <p:cNvPr id="9" name="Text Placeholder 3">
            <a:extLst>
              <a:ext uri="{FF2B5EF4-FFF2-40B4-BE49-F238E27FC236}">
                <a16:creationId xmlns:a16="http://schemas.microsoft.com/office/drawing/2014/main" id="{58CFBFF2-1C98-32AD-8706-378BBF80A649}"/>
              </a:ext>
            </a:extLst>
          </p:cNvPr>
          <p:cNvSpPr>
            <a:spLocks noGrp="1"/>
          </p:cNvSpPr>
          <p:nvPr>
            <p:ph type="body" sz="half" idx="2"/>
          </p:nvPr>
        </p:nvSpPr>
        <p:spPr>
          <a:xfrm>
            <a:off x="839788" y="3039508"/>
            <a:ext cx="3322779" cy="3098492"/>
          </a:xfrm>
        </p:spPr>
        <p:txBody>
          <a:bodyPr/>
          <a:lstStyle/>
          <a:p>
            <a:r>
              <a:rPr lang="en-US"/>
              <a:t>Slides for </a:t>
            </a:r>
            <a:r>
              <a:rPr lang="en-US" dirty="0"/>
              <a:t>all Expo sessions available on the SWAN Support Site.</a:t>
            </a:r>
          </a:p>
          <a:p>
            <a:r>
              <a:rPr lang="en-US" dirty="0">
                <a:solidFill>
                  <a:schemeClr val="accent5"/>
                </a:solidFill>
                <a:hlinkClick r:id="rId4">
                  <a:extLst>
                    <a:ext uri="{A12FA001-AC4F-418D-AE19-62706E023703}">
                      <ahyp:hlinkClr xmlns:ahyp="http://schemas.microsoft.com/office/drawing/2018/hyperlinkcolor" val="tx"/>
                    </a:ext>
                  </a:extLst>
                </a:hlinkClick>
              </a:rPr>
              <a:t>SWAN Expo Presentation Archive</a:t>
            </a:r>
            <a:endParaRPr lang="en-US" dirty="0">
              <a:solidFill>
                <a:schemeClr val="accent5"/>
              </a:solidFill>
            </a:endParaRPr>
          </a:p>
        </p:txBody>
      </p:sp>
      <p:sp>
        <p:nvSpPr>
          <p:cNvPr id="11" name="Footer Placeholder 4">
            <a:extLst>
              <a:ext uri="{FF2B5EF4-FFF2-40B4-BE49-F238E27FC236}">
                <a16:creationId xmlns:a16="http://schemas.microsoft.com/office/drawing/2014/main" id="{25A09497-47E3-2CE8-9FA7-F2C0F0E56881}"/>
              </a:ext>
            </a:extLst>
          </p:cNvPr>
          <p:cNvSpPr>
            <a:spLocks noGrp="1"/>
          </p:cNvSpPr>
          <p:nvPr>
            <p:ph type="ftr" sz="quarter" idx="11"/>
          </p:nvPr>
        </p:nvSpPr>
        <p:spPr>
          <a:xfrm>
            <a:off x="6196088" y="6329382"/>
            <a:ext cx="4114800" cy="365125"/>
          </a:xfrm>
        </p:spPr>
        <p:txBody>
          <a:bodyPr/>
          <a:lstStyle/>
          <a:p>
            <a:pPr>
              <a:spcAft>
                <a:spcPts val="600"/>
              </a:spcAft>
            </a:pPr>
            <a:r>
              <a:rPr lang="en-US"/>
              <a:t>SWAN Library Services</a:t>
            </a:r>
          </a:p>
        </p:txBody>
      </p:sp>
      <p:sp>
        <p:nvSpPr>
          <p:cNvPr id="13" name="Slide Number Placeholder 5">
            <a:extLst>
              <a:ext uri="{FF2B5EF4-FFF2-40B4-BE49-F238E27FC236}">
                <a16:creationId xmlns:a16="http://schemas.microsoft.com/office/drawing/2014/main" id="{D5BDA461-5161-0BF0-2788-B03283E4AB72}"/>
              </a:ext>
            </a:extLst>
          </p:cNvPr>
          <p:cNvSpPr>
            <a:spLocks noGrp="1"/>
          </p:cNvSpPr>
          <p:nvPr>
            <p:ph type="sldNum" sz="quarter" idx="12"/>
          </p:nvPr>
        </p:nvSpPr>
        <p:spPr>
          <a:xfrm>
            <a:off x="11546006" y="6329381"/>
            <a:ext cx="532263" cy="365125"/>
          </a:xfrm>
        </p:spPr>
        <p:txBody>
          <a:bodyPr/>
          <a:lstStyle/>
          <a:p>
            <a:pPr>
              <a:spcAft>
                <a:spcPts val="600"/>
              </a:spcAft>
            </a:pPr>
            <a:fld id="{1FAA610F-65FB-4D76-A9F7-0135426F9A2E}" type="slidenum">
              <a:rPr lang="en-US" smtClean="0"/>
              <a:pPr>
                <a:spcAft>
                  <a:spcPts val="600"/>
                </a:spcAft>
              </a:pPr>
              <a:t>49</a:t>
            </a:fld>
            <a:endParaRPr lang="en-US"/>
          </a:p>
        </p:txBody>
      </p:sp>
      <p:sp>
        <p:nvSpPr>
          <p:cNvPr id="15" name="Date Placeholder 6">
            <a:extLst>
              <a:ext uri="{FF2B5EF4-FFF2-40B4-BE49-F238E27FC236}">
                <a16:creationId xmlns:a16="http://schemas.microsoft.com/office/drawing/2014/main" id="{72E89147-3683-F0F3-93DB-192B7758A4D4}"/>
              </a:ext>
            </a:extLst>
          </p:cNvPr>
          <p:cNvSpPr>
            <a:spLocks noGrp="1"/>
          </p:cNvSpPr>
          <p:nvPr>
            <p:ph type="dt" sz="half" idx="13"/>
          </p:nvPr>
        </p:nvSpPr>
        <p:spPr>
          <a:xfrm>
            <a:off x="838200" y="6329380"/>
            <a:ext cx="2743200" cy="365125"/>
          </a:xfrm>
        </p:spPr>
        <p:txBody>
          <a:bodyPr/>
          <a:lstStyle/>
          <a:p>
            <a:pPr>
              <a:spcAft>
                <a:spcPts val="600"/>
              </a:spcAft>
            </a:pPr>
            <a:fld id="{AC9A6078-8DFC-4B18-8A7E-32B506F12B8C}" type="datetime4">
              <a:rPr lang="en-US" smtClean="0"/>
              <a:pPr>
                <a:spcAft>
                  <a:spcPts val="600"/>
                </a:spcAft>
              </a:pPr>
              <a:t>September 8, 2023</a:t>
            </a:fld>
            <a:endParaRPr lang="en-US"/>
          </a:p>
        </p:txBody>
      </p:sp>
    </p:spTree>
    <p:extLst>
      <p:ext uri="{BB962C8B-B14F-4D97-AF65-F5344CB8AC3E}">
        <p14:creationId xmlns:p14="http://schemas.microsoft.com/office/powerpoint/2010/main" val="3261031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D1458-9E8D-7C32-4CCE-64806B9C172E}"/>
              </a:ext>
            </a:extLst>
          </p:cNvPr>
          <p:cNvSpPr>
            <a:spLocks noGrp="1"/>
          </p:cNvSpPr>
          <p:nvPr>
            <p:ph type="title"/>
          </p:nvPr>
        </p:nvSpPr>
        <p:spPr/>
        <p:txBody>
          <a:bodyPr/>
          <a:lstStyle/>
          <a:p>
            <a:r>
              <a:rPr lang="en-US" dirty="0"/>
              <a:t>2012 Strategic Planning Process </a:t>
            </a:r>
          </a:p>
        </p:txBody>
      </p:sp>
      <p:sp>
        <p:nvSpPr>
          <p:cNvPr id="3" name="Content Placeholder 2">
            <a:extLst>
              <a:ext uri="{FF2B5EF4-FFF2-40B4-BE49-F238E27FC236}">
                <a16:creationId xmlns:a16="http://schemas.microsoft.com/office/drawing/2014/main" id="{36C07B22-A98A-5788-38A7-07852467627E}"/>
              </a:ext>
            </a:extLst>
          </p:cNvPr>
          <p:cNvSpPr>
            <a:spLocks noGrp="1"/>
          </p:cNvSpPr>
          <p:nvPr>
            <p:ph sz="half" idx="1"/>
          </p:nvPr>
        </p:nvSpPr>
        <p:spPr/>
        <p:txBody>
          <a:bodyPr/>
          <a:lstStyle/>
          <a:p>
            <a:r>
              <a:rPr lang="en-US" dirty="0"/>
              <a:t>“Technology of Practice”</a:t>
            </a:r>
          </a:p>
          <a:p>
            <a:r>
              <a:rPr lang="en-US" dirty="0"/>
              <a:t>2 Focus groups</a:t>
            </a:r>
          </a:p>
          <a:p>
            <a:r>
              <a:rPr lang="en-US" dirty="0"/>
              <a:t>Focus question:</a:t>
            </a:r>
          </a:p>
          <a:p>
            <a:pPr marL="0" indent="0">
              <a:buNone/>
            </a:pPr>
            <a:r>
              <a:rPr lang="en-US" dirty="0"/>
              <a:t>“As you anticipate the coming 3 years, what accomplishments would you like to see the SWAN Consortium put into place that will support our current and future member libraries?”</a:t>
            </a:r>
          </a:p>
        </p:txBody>
      </p:sp>
      <p:pic>
        <p:nvPicPr>
          <p:cNvPr id="7" name="Content Placeholder 6" descr="A group of people sitting in chairs in a room&#10;&#10;Description automatically generated">
            <a:extLst>
              <a:ext uri="{FF2B5EF4-FFF2-40B4-BE49-F238E27FC236}">
                <a16:creationId xmlns:a16="http://schemas.microsoft.com/office/drawing/2014/main" id="{94020C6A-9209-7571-28A6-4F58AC0F97D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8194"/>
            <a:ext cx="5181600" cy="3886200"/>
          </a:xfrm>
        </p:spPr>
      </p:pic>
      <p:pic>
        <p:nvPicPr>
          <p:cNvPr id="4" name="Graphic 3" descr="Map with pin">
            <a:extLst>
              <a:ext uri="{FF2B5EF4-FFF2-40B4-BE49-F238E27FC236}">
                <a16:creationId xmlns:a16="http://schemas.microsoft.com/office/drawing/2014/main" id="{1FCB0D27-A4C3-D60C-6CFA-5EE6C2A88D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28897" y="34925"/>
            <a:ext cx="1790700" cy="1790700"/>
          </a:xfrm>
          <a:prstGeom prst="rect">
            <a:avLst/>
          </a:prstGeom>
        </p:spPr>
      </p:pic>
    </p:spTree>
    <p:extLst>
      <p:ext uri="{BB962C8B-B14F-4D97-AF65-F5344CB8AC3E}">
        <p14:creationId xmlns:p14="http://schemas.microsoft.com/office/powerpoint/2010/main" val="30988678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39D506-C719-D000-723E-669BC5C93AF5}"/>
              </a:ext>
            </a:extLst>
          </p:cNvPr>
          <p:cNvPicPr>
            <a:picLocks noChangeAspect="1"/>
          </p:cNvPicPr>
          <p:nvPr/>
        </p:nvPicPr>
        <p:blipFill>
          <a:blip r:embed="rId3"/>
          <a:stretch>
            <a:fillRect/>
          </a:stretch>
        </p:blipFill>
        <p:spPr>
          <a:xfrm>
            <a:off x="995423" y="319543"/>
            <a:ext cx="4745620" cy="6223766"/>
          </a:xfrm>
          <a:prstGeom prst="rect">
            <a:avLst/>
          </a:prstGeom>
        </p:spPr>
      </p:pic>
      <p:pic>
        <p:nvPicPr>
          <p:cNvPr id="3" name="Picture 2">
            <a:extLst>
              <a:ext uri="{FF2B5EF4-FFF2-40B4-BE49-F238E27FC236}">
                <a16:creationId xmlns:a16="http://schemas.microsoft.com/office/drawing/2014/main" id="{47D4D2CD-8811-E296-57B6-4166DD22C64F}"/>
              </a:ext>
            </a:extLst>
          </p:cNvPr>
          <p:cNvPicPr>
            <a:picLocks noChangeAspect="1"/>
          </p:cNvPicPr>
          <p:nvPr/>
        </p:nvPicPr>
        <p:blipFill>
          <a:blip r:embed="rId4"/>
          <a:stretch>
            <a:fillRect/>
          </a:stretch>
        </p:blipFill>
        <p:spPr>
          <a:xfrm>
            <a:off x="6759615" y="428148"/>
            <a:ext cx="4213185" cy="6128270"/>
          </a:xfrm>
          <a:prstGeom prst="rect">
            <a:avLst/>
          </a:prstGeom>
        </p:spPr>
      </p:pic>
    </p:spTree>
    <p:extLst>
      <p:ext uri="{BB962C8B-B14F-4D97-AF65-F5344CB8AC3E}">
        <p14:creationId xmlns:p14="http://schemas.microsoft.com/office/powerpoint/2010/main" val="4478737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41DCEF38-0890-C930-FCBD-E73ACF97F910}"/>
              </a:ext>
            </a:extLst>
          </p:cNvPr>
          <p:cNvSpPr>
            <a:spLocks noGrp="1"/>
          </p:cNvSpPr>
          <p:nvPr>
            <p:ph type="dt" sz="half" idx="2"/>
          </p:nvPr>
        </p:nvSpPr>
        <p:spPr>
          <a:xfrm>
            <a:off x="838200" y="6329380"/>
            <a:ext cx="2743200" cy="365125"/>
          </a:xfrm>
        </p:spPr>
        <p:txBody>
          <a:bodyPr/>
          <a:lstStyle/>
          <a:p>
            <a:pPr>
              <a:spcAft>
                <a:spcPts val="600"/>
              </a:spcAft>
            </a:pPr>
            <a:fld id="{2EE7B571-5521-4B40-BCCB-691A46A883E4}" type="datetime4">
              <a:rPr lang="en-US" smtClean="0"/>
              <a:pPr>
                <a:spcAft>
                  <a:spcPts val="600"/>
                </a:spcAft>
              </a:pPr>
              <a:t>September 8, 2023</a:t>
            </a:fld>
            <a:endParaRPr lang="en-US"/>
          </a:p>
        </p:txBody>
      </p:sp>
      <p:pic>
        <p:nvPicPr>
          <p:cNvPr id="2" name="Picture 1">
            <a:extLst>
              <a:ext uri="{FF2B5EF4-FFF2-40B4-BE49-F238E27FC236}">
                <a16:creationId xmlns:a16="http://schemas.microsoft.com/office/drawing/2014/main" id="{F8E824D8-B547-BBA1-4125-21013EDE276A}"/>
              </a:ext>
            </a:extLst>
          </p:cNvPr>
          <p:cNvPicPr>
            <a:picLocks noChangeAspect="1"/>
          </p:cNvPicPr>
          <p:nvPr/>
        </p:nvPicPr>
        <p:blipFill rotWithShape="1">
          <a:blip r:embed="rId3"/>
          <a:srcRect t="25718" r="-1" b="24656"/>
          <a:stretch/>
        </p:blipFill>
        <p:spPr>
          <a:xfrm>
            <a:off x="1645327" y="500063"/>
            <a:ext cx="8899759" cy="5469416"/>
          </a:xfrm>
          <a:prstGeom prst="rect">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9" name="Footer Placeholder 3">
            <a:extLst>
              <a:ext uri="{FF2B5EF4-FFF2-40B4-BE49-F238E27FC236}">
                <a16:creationId xmlns:a16="http://schemas.microsoft.com/office/drawing/2014/main" id="{D9D50C70-74E5-5C27-A76C-2F201BC5A530}"/>
              </a:ext>
            </a:extLst>
          </p:cNvPr>
          <p:cNvSpPr>
            <a:spLocks noGrp="1"/>
          </p:cNvSpPr>
          <p:nvPr>
            <p:ph type="ftr" sz="quarter" idx="11"/>
          </p:nvPr>
        </p:nvSpPr>
        <p:spPr>
          <a:xfrm>
            <a:off x="3657600" y="6329382"/>
            <a:ext cx="4114800" cy="365125"/>
          </a:xfrm>
        </p:spPr>
        <p:txBody>
          <a:bodyPr/>
          <a:lstStyle/>
          <a:p>
            <a:pPr>
              <a:spcAft>
                <a:spcPts val="600"/>
              </a:spcAft>
            </a:pPr>
            <a:r>
              <a:rPr lang="en-US"/>
              <a:t>SWAN Library Services</a:t>
            </a:r>
          </a:p>
        </p:txBody>
      </p:sp>
      <p:sp>
        <p:nvSpPr>
          <p:cNvPr id="11" name="Slide Number Placeholder 4">
            <a:extLst>
              <a:ext uri="{FF2B5EF4-FFF2-40B4-BE49-F238E27FC236}">
                <a16:creationId xmlns:a16="http://schemas.microsoft.com/office/drawing/2014/main" id="{8F6EF1F8-2BEB-12BD-BB4E-E1FBC3283638}"/>
              </a:ext>
            </a:extLst>
          </p:cNvPr>
          <p:cNvSpPr>
            <a:spLocks noGrp="1"/>
          </p:cNvSpPr>
          <p:nvPr>
            <p:ph type="sldNum" sz="quarter" idx="12"/>
          </p:nvPr>
        </p:nvSpPr>
        <p:spPr>
          <a:xfrm>
            <a:off x="11546006" y="6329381"/>
            <a:ext cx="532263" cy="365125"/>
          </a:xfrm>
        </p:spPr>
        <p:txBody>
          <a:bodyPr/>
          <a:lstStyle/>
          <a:p>
            <a:pPr>
              <a:spcAft>
                <a:spcPts val="600"/>
              </a:spcAft>
            </a:pPr>
            <a:fld id="{1FAA610F-65FB-4D76-A9F7-0135426F9A2E}" type="slidenum">
              <a:rPr lang="en-US" smtClean="0"/>
              <a:pPr>
                <a:spcAft>
                  <a:spcPts val="600"/>
                </a:spcAft>
              </a:pPr>
              <a:t>51</a:t>
            </a:fld>
            <a:endParaRPr lang="en-US"/>
          </a:p>
        </p:txBody>
      </p:sp>
    </p:spTree>
    <p:extLst>
      <p:ext uri="{BB962C8B-B14F-4D97-AF65-F5344CB8AC3E}">
        <p14:creationId xmlns:p14="http://schemas.microsoft.com/office/powerpoint/2010/main" val="14393418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960229-34CC-E131-FB24-65A572CF0761}"/>
              </a:ext>
            </a:extLst>
          </p:cNvPr>
          <p:cNvSpPr>
            <a:spLocks noGrp="1"/>
          </p:cNvSpPr>
          <p:nvPr>
            <p:ph type="title"/>
          </p:nvPr>
        </p:nvSpPr>
        <p:spPr/>
        <p:txBody>
          <a:bodyPr anchor="b">
            <a:normAutofit/>
          </a:bodyPr>
          <a:lstStyle/>
          <a:p>
            <a:r>
              <a:rPr lang="en-US" dirty="0"/>
              <a:t>Up Next…</a:t>
            </a:r>
            <a:endParaRPr lang="en-US"/>
          </a:p>
        </p:txBody>
      </p:sp>
      <p:graphicFrame>
        <p:nvGraphicFramePr>
          <p:cNvPr id="10" name="Content Placeholder 6">
            <a:extLst>
              <a:ext uri="{FF2B5EF4-FFF2-40B4-BE49-F238E27FC236}">
                <a16:creationId xmlns:a16="http://schemas.microsoft.com/office/drawing/2014/main" id="{7F8324CE-BD67-3AB6-4ECA-B7EBD1B28911}"/>
              </a:ext>
            </a:extLst>
          </p:cNvPr>
          <p:cNvGraphicFramePr>
            <a:graphicFrameLocks noGrp="1"/>
          </p:cNvGraphicFramePr>
          <p:nvPr>
            <p:ph type="pic" idx="1"/>
            <p:extLst>
              <p:ext uri="{D42A27DB-BD31-4B8C-83A1-F6EECF244321}">
                <p14:modId xmlns:p14="http://schemas.microsoft.com/office/powerpoint/2010/main" val="2289350354"/>
              </p:ext>
            </p:extLst>
          </p:nvPr>
        </p:nvGraphicFramePr>
        <p:xfrm>
          <a:off x="5183188" y="987425"/>
          <a:ext cx="6172200" cy="487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a:extLst>
              <a:ext uri="{FF2B5EF4-FFF2-40B4-BE49-F238E27FC236}">
                <a16:creationId xmlns:a16="http://schemas.microsoft.com/office/drawing/2014/main" id="{55DC3A2A-E133-C86D-9526-E510D66A9EFB}"/>
              </a:ext>
            </a:extLst>
          </p:cNvPr>
          <p:cNvSpPr>
            <a:spLocks noGrp="1"/>
          </p:cNvSpPr>
          <p:nvPr>
            <p:ph type="body" sz="half" idx="2"/>
          </p:nvPr>
        </p:nvSpPr>
        <p:spPr/>
        <p:txBody>
          <a:bodyPr/>
          <a:lstStyle/>
          <a:p>
            <a:endParaRPr lang="en-US"/>
          </a:p>
        </p:txBody>
      </p:sp>
      <p:sp>
        <p:nvSpPr>
          <p:cNvPr id="4" name="Footer Placeholder 3">
            <a:extLst>
              <a:ext uri="{FF2B5EF4-FFF2-40B4-BE49-F238E27FC236}">
                <a16:creationId xmlns:a16="http://schemas.microsoft.com/office/drawing/2014/main" id="{EB4FE851-A7F2-4E42-CEBA-B663FB20A468}"/>
              </a:ext>
            </a:extLst>
          </p:cNvPr>
          <p:cNvSpPr>
            <a:spLocks noGrp="1"/>
          </p:cNvSpPr>
          <p:nvPr>
            <p:ph type="ftr" sz="quarter" idx="11"/>
          </p:nvPr>
        </p:nvSpPr>
        <p:spPr/>
        <p:txBody>
          <a:bodyPr anchor="ctr">
            <a:normAutofit/>
          </a:bodyPr>
          <a:lstStyle/>
          <a:p>
            <a:pPr>
              <a:spcAft>
                <a:spcPts val="600"/>
              </a:spcAft>
            </a:pPr>
            <a:r>
              <a:rPr lang="en-US"/>
              <a:t>SWAN Library Services</a:t>
            </a:r>
          </a:p>
        </p:txBody>
      </p:sp>
      <p:sp>
        <p:nvSpPr>
          <p:cNvPr id="5" name="Slide Number Placeholder 4">
            <a:extLst>
              <a:ext uri="{FF2B5EF4-FFF2-40B4-BE49-F238E27FC236}">
                <a16:creationId xmlns:a16="http://schemas.microsoft.com/office/drawing/2014/main" id="{99437F03-EB87-9B7D-79E3-3D45A251B547}"/>
              </a:ext>
            </a:extLst>
          </p:cNvPr>
          <p:cNvSpPr>
            <a:spLocks noGrp="1"/>
          </p:cNvSpPr>
          <p:nvPr>
            <p:ph type="sldNum" sz="quarter" idx="12"/>
          </p:nvPr>
        </p:nvSpPr>
        <p:spPr/>
        <p:txBody>
          <a:bodyPr anchor="ctr">
            <a:normAutofit/>
          </a:bodyPr>
          <a:lstStyle/>
          <a:p>
            <a:pPr>
              <a:spcAft>
                <a:spcPts val="600"/>
              </a:spcAft>
            </a:pPr>
            <a:fld id="{1FAA610F-65FB-4D76-A9F7-0135426F9A2E}" type="slidenum">
              <a:rPr lang="en-US" smtClean="0"/>
              <a:pPr>
                <a:spcAft>
                  <a:spcPts val="600"/>
                </a:spcAft>
              </a:pPr>
              <a:t>52</a:t>
            </a:fld>
            <a:endParaRPr lang="en-US"/>
          </a:p>
        </p:txBody>
      </p:sp>
      <p:sp>
        <p:nvSpPr>
          <p:cNvPr id="2" name="Date Placeholder 1">
            <a:extLst>
              <a:ext uri="{FF2B5EF4-FFF2-40B4-BE49-F238E27FC236}">
                <a16:creationId xmlns:a16="http://schemas.microsoft.com/office/drawing/2014/main" id="{D388D80E-A4B9-77FF-9474-6F717B946BD9}"/>
              </a:ext>
            </a:extLst>
          </p:cNvPr>
          <p:cNvSpPr>
            <a:spLocks noGrp="1"/>
          </p:cNvSpPr>
          <p:nvPr>
            <p:ph type="dt" sz="half" idx="13"/>
          </p:nvPr>
        </p:nvSpPr>
        <p:spPr/>
        <p:txBody>
          <a:bodyPr anchor="ctr">
            <a:normAutofit/>
          </a:bodyPr>
          <a:lstStyle/>
          <a:p>
            <a:pPr>
              <a:spcAft>
                <a:spcPts val="600"/>
              </a:spcAft>
            </a:pPr>
            <a:fld id="{2EE7B571-5521-4B40-BCCB-691A46A883E4}" type="datetime4">
              <a:rPr lang="en-US" smtClean="0"/>
              <a:pPr>
                <a:spcAft>
                  <a:spcPts val="600"/>
                </a:spcAft>
              </a:pPr>
              <a:t>September 8, 2023</a:t>
            </a:fld>
            <a:endParaRPr lang="en-US"/>
          </a:p>
        </p:txBody>
      </p:sp>
    </p:spTree>
    <p:extLst>
      <p:ext uri="{BB962C8B-B14F-4D97-AF65-F5344CB8AC3E}">
        <p14:creationId xmlns:p14="http://schemas.microsoft.com/office/powerpoint/2010/main" val="9452131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7A553AE-1F08-A47D-C09B-B769227EEE54}"/>
              </a:ext>
            </a:extLst>
          </p:cNvPr>
          <p:cNvSpPr>
            <a:spLocks noGrp="1"/>
          </p:cNvSpPr>
          <p:nvPr>
            <p:ph type="title"/>
          </p:nvPr>
        </p:nvSpPr>
        <p:spPr/>
        <p:txBody>
          <a:bodyPr/>
          <a:lstStyle/>
          <a:p>
            <a:r>
              <a:rPr lang="en-US" dirty="0"/>
              <a:t>EBSCO </a:t>
            </a:r>
            <a:r>
              <a:rPr lang="en-US"/>
              <a:t>usage statistics</a:t>
            </a:r>
            <a:endParaRPr lang="en-US" dirty="0"/>
          </a:p>
        </p:txBody>
      </p:sp>
      <p:sp>
        <p:nvSpPr>
          <p:cNvPr id="11" name="Text Placeholder 10">
            <a:extLst>
              <a:ext uri="{FF2B5EF4-FFF2-40B4-BE49-F238E27FC236}">
                <a16:creationId xmlns:a16="http://schemas.microsoft.com/office/drawing/2014/main" id="{58F57943-0E63-AF26-FF66-EDA7D071E0A6}"/>
              </a:ext>
            </a:extLst>
          </p:cNvPr>
          <p:cNvSpPr>
            <a:spLocks noGrp="1"/>
          </p:cNvSpPr>
          <p:nvPr>
            <p:ph type="body" idx="1"/>
          </p:nvPr>
        </p:nvSpPr>
        <p:spPr/>
        <p:txBody>
          <a:bodyPr/>
          <a:lstStyle/>
          <a:p>
            <a:r>
              <a:rPr lang="en-US" dirty="0"/>
              <a:t>Olivia Montolin, E-Resources Consultant</a:t>
            </a:r>
          </a:p>
        </p:txBody>
      </p:sp>
      <p:sp>
        <p:nvSpPr>
          <p:cNvPr id="7" name="Footer Placeholder 6">
            <a:extLst>
              <a:ext uri="{FF2B5EF4-FFF2-40B4-BE49-F238E27FC236}">
                <a16:creationId xmlns:a16="http://schemas.microsoft.com/office/drawing/2014/main" id="{443B710D-CCEF-19CA-44BF-5CA1A7C70015}"/>
              </a:ext>
            </a:extLst>
          </p:cNvPr>
          <p:cNvSpPr>
            <a:spLocks noGrp="1"/>
          </p:cNvSpPr>
          <p:nvPr>
            <p:ph type="ftr" sz="quarter" idx="11"/>
          </p:nvPr>
        </p:nvSpPr>
        <p:spPr/>
        <p:txBody>
          <a:bodyPr/>
          <a:lstStyle/>
          <a:p>
            <a:r>
              <a:rPr lang="en-US"/>
              <a:t>SWAN Library Services</a:t>
            </a:r>
          </a:p>
        </p:txBody>
      </p:sp>
      <p:sp>
        <p:nvSpPr>
          <p:cNvPr id="9" name="Date Placeholder 8">
            <a:extLst>
              <a:ext uri="{FF2B5EF4-FFF2-40B4-BE49-F238E27FC236}">
                <a16:creationId xmlns:a16="http://schemas.microsoft.com/office/drawing/2014/main" id="{AD57DB5D-D119-9E0F-1820-6440EB6F28DD}"/>
              </a:ext>
            </a:extLst>
          </p:cNvPr>
          <p:cNvSpPr>
            <a:spLocks noGrp="1"/>
          </p:cNvSpPr>
          <p:nvPr>
            <p:ph type="dt" sz="half" idx="2"/>
          </p:nvPr>
        </p:nvSpPr>
        <p:spPr/>
        <p:txBody>
          <a:bodyPr/>
          <a:lstStyle/>
          <a:p>
            <a:fld id="{0F5C9A9B-D1AA-4AC1-8FB5-7E3684919E9D}" type="datetime4">
              <a:rPr lang="en-US" smtClean="0"/>
              <a:t>September 8, 2023</a:t>
            </a:fld>
            <a:endParaRPr lang="en-US"/>
          </a:p>
        </p:txBody>
      </p:sp>
      <p:sp>
        <p:nvSpPr>
          <p:cNvPr id="8" name="Slide Number Placeholder 7">
            <a:extLst>
              <a:ext uri="{FF2B5EF4-FFF2-40B4-BE49-F238E27FC236}">
                <a16:creationId xmlns:a16="http://schemas.microsoft.com/office/drawing/2014/main" id="{70EE04E3-B9C6-8DF4-CEFA-2F096CD3DEF2}"/>
              </a:ext>
            </a:extLst>
          </p:cNvPr>
          <p:cNvSpPr>
            <a:spLocks noGrp="1"/>
          </p:cNvSpPr>
          <p:nvPr>
            <p:ph type="sldNum" sz="quarter" idx="12"/>
          </p:nvPr>
        </p:nvSpPr>
        <p:spPr/>
        <p:txBody>
          <a:bodyPr/>
          <a:lstStyle/>
          <a:p>
            <a:fld id="{1FAA610F-65FB-4D76-A9F7-0135426F9A2E}" type="slidenum">
              <a:rPr lang="en-US" smtClean="0"/>
              <a:t>53</a:t>
            </a:fld>
            <a:endParaRPr lang="en-US"/>
          </a:p>
        </p:txBody>
      </p:sp>
    </p:spTree>
    <p:custDataLst>
      <p:tags r:id="rId1"/>
    </p:custDataLst>
    <p:extLst>
      <p:ext uri="{BB962C8B-B14F-4D97-AF65-F5344CB8AC3E}">
        <p14:creationId xmlns:p14="http://schemas.microsoft.com/office/powerpoint/2010/main" val="811317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D0AACB-1B84-BD93-4B0F-E37C15A692CF}"/>
              </a:ext>
            </a:extLst>
          </p:cNvPr>
          <p:cNvSpPr>
            <a:spLocks noGrp="1"/>
          </p:cNvSpPr>
          <p:nvPr>
            <p:ph type="title"/>
          </p:nvPr>
        </p:nvSpPr>
        <p:spPr/>
        <p:txBody>
          <a:bodyPr/>
          <a:lstStyle/>
          <a:p>
            <a:r>
              <a:rPr lang="en-US" dirty="0"/>
              <a:t>EBSCO Database Usage</a:t>
            </a:r>
          </a:p>
        </p:txBody>
      </p:sp>
      <p:sp>
        <p:nvSpPr>
          <p:cNvPr id="8" name="Content Placeholder 7">
            <a:extLst>
              <a:ext uri="{FF2B5EF4-FFF2-40B4-BE49-F238E27FC236}">
                <a16:creationId xmlns:a16="http://schemas.microsoft.com/office/drawing/2014/main" id="{98CA0F8C-F966-9296-A8FD-DCDBBF86DFA7}"/>
              </a:ext>
            </a:extLst>
          </p:cNvPr>
          <p:cNvSpPr>
            <a:spLocks noGrp="1"/>
          </p:cNvSpPr>
          <p:nvPr>
            <p:ph sz="half" idx="1"/>
          </p:nvPr>
        </p:nvSpPr>
        <p:spPr/>
        <p:txBody>
          <a:bodyPr vert="horz" lIns="91440" tIns="45720" rIns="91440" bIns="45720" rtlCol="0" anchor="t">
            <a:normAutofit fontScale="92500"/>
          </a:bodyPr>
          <a:lstStyle/>
          <a:p>
            <a:r>
              <a:rPr lang="en-US" dirty="0"/>
              <a:t>Database usage saw a </a:t>
            </a:r>
            <a:r>
              <a:rPr lang="en-US"/>
              <a:t>32</a:t>
            </a:r>
            <a:r>
              <a:rPr lang="en-US" dirty="0"/>
              <a:t>% increase in Year </a:t>
            </a:r>
            <a:r>
              <a:rPr lang="en-US"/>
              <a:t>3, with an overall increase of 51% from Year 1</a:t>
            </a:r>
            <a:endParaRPr lang="en-US" dirty="0"/>
          </a:p>
          <a:p>
            <a:r>
              <a:rPr lang="en-US" dirty="0"/>
              <a:t>Use of research and niche databases is growing</a:t>
            </a:r>
            <a:endParaRPr lang="en-US"/>
          </a:p>
          <a:p>
            <a:pPr lvl="1"/>
            <a:r>
              <a:rPr lang="en-US"/>
              <a:t>Academic Search Premier and Complete 23% overall usage</a:t>
            </a:r>
            <a:endParaRPr lang="en-US">
              <a:ea typeface="Source Sans Pro"/>
            </a:endParaRPr>
          </a:p>
          <a:p>
            <a:r>
              <a:rPr lang="en-US" dirty="0"/>
              <a:t>"Big deal" allows access to more databases for about the cost of Novelist, Consumer Reports</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7EFFA62E-69CF-4D15-7BE2-CDF62C874C19}"/>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21BC713F-315B-B470-53D4-B3C63D394FBC}"/>
              </a:ext>
            </a:extLst>
          </p:cNvPr>
          <p:cNvSpPr>
            <a:spLocks noGrp="1"/>
          </p:cNvSpPr>
          <p:nvPr>
            <p:ph type="sldNum" sz="quarter" idx="12"/>
          </p:nvPr>
        </p:nvSpPr>
        <p:spPr/>
        <p:txBody>
          <a:bodyPr/>
          <a:lstStyle/>
          <a:p>
            <a:fld id="{1FAA610F-65FB-4D76-A9F7-0135426F9A2E}" type="slidenum">
              <a:rPr lang="en-US" smtClean="0"/>
              <a:pPr/>
              <a:t>54</a:t>
            </a:fld>
            <a:endParaRPr lang="en-US"/>
          </a:p>
        </p:txBody>
      </p:sp>
      <p:sp>
        <p:nvSpPr>
          <p:cNvPr id="5" name="Date Placeholder 4">
            <a:extLst>
              <a:ext uri="{FF2B5EF4-FFF2-40B4-BE49-F238E27FC236}">
                <a16:creationId xmlns:a16="http://schemas.microsoft.com/office/drawing/2014/main" id="{C10B7808-5DCF-60C3-2363-AFC8FFE792D6}"/>
              </a:ext>
            </a:extLst>
          </p:cNvPr>
          <p:cNvSpPr>
            <a:spLocks noGrp="1"/>
          </p:cNvSpPr>
          <p:nvPr>
            <p:ph type="dt" sz="half" idx="13"/>
          </p:nvPr>
        </p:nvSpPr>
        <p:spPr/>
        <p:txBody>
          <a:bodyPr/>
          <a:lstStyle/>
          <a:p>
            <a:fld id="{238D10E8-F5EF-4030-9DD4-58F7E5E696F1}" type="datetime4">
              <a:rPr lang="en-US" smtClean="0"/>
              <a:t>September 8, 2023</a:t>
            </a:fld>
            <a:endParaRPr lang="en-US"/>
          </a:p>
        </p:txBody>
      </p:sp>
      <p:pic>
        <p:nvPicPr>
          <p:cNvPr id="14" name="Picture 14" descr="A pie chart with text on it with Crust in the background&#10;&#10;Description automatically generated">
            <a:extLst>
              <a:ext uri="{FF2B5EF4-FFF2-40B4-BE49-F238E27FC236}">
                <a16:creationId xmlns:a16="http://schemas.microsoft.com/office/drawing/2014/main" id="{C8B7F3B5-C0EB-A559-4232-D39D73CAD8A1}"/>
              </a:ext>
            </a:extLst>
          </p:cNvPr>
          <p:cNvPicPr>
            <a:picLocks noGrp="1" noChangeAspect="1"/>
          </p:cNvPicPr>
          <p:nvPr>
            <p:ph sz="half" idx="2"/>
          </p:nvPr>
        </p:nvPicPr>
        <p:blipFill>
          <a:blip r:embed="rId2"/>
          <a:stretch>
            <a:fillRect/>
          </a:stretch>
        </p:blipFill>
        <p:spPr>
          <a:xfrm>
            <a:off x="6275208" y="1978954"/>
            <a:ext cx="4975584" cy="4044680"/>
          </a:xfrm>
        </p:spPr>
      </p:pic>
    </p:spTree>
    <p:extLst>
      <p:ext uri="{BB962C8B-B14F-4D97-AF65-F5344CB8AC3E}">
        <p14:creationId xmlns:p14="http://schemas.microsoft.com/office/powerpoint/2010/main" val="3450429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87469-335F-D49D-7271-7A2EA70240CD}"/>
              </a:ext>
            </a:extLst>
          </p:cNvPr>
          <p:cNvSpPr>
            <a:spLocks noGrp="1"/>
          </p:cNvSpPr>
          <p:nvPr>
            <p:ph type="title"/>
          </p:nvPr>
        </p:nvSpPr>
        <p:spPr/>
        <p:txBody>
          <a:bodyPr/>
          <a:lstStyle/>
          <a:p>
            <a:r>
              <a:rPr lang="en-US" dirty="0"/>
              <a:t>EBSCO Database Cost-Per-Use</a:t>
            </a:r>
          </a:p>
        </p:txBody>
      </p:sp>
      <p:sp>
        <p:nvSpPr>
          <p:cNvPr id="3" name="Content Placeholder 2">
            <a:extLst>
              <a:ext uri="{FF2B5EF4-FFF2-40B4-BE49-F238E27FC236}">
                <a16:creationId xmlns:a16="http://schemas.microsoft.com/office/drawing/2014/main" id="{ECCE6E62-32A4-74E3-CD7F-07ED403F9426}"/>
              </a:ext>
            </a:extLst>
          </p:cNvPr>
          <p:cNvSpPr>
            <a:spLocks noGrp="1"/>
          </p:cNvSpPr>
          <p:nvPr>
            <p:ph sz="half" idx="1"/>
          </p:nvPr>
        </p:nvSpPr>
        <p:spPr>
          <a:xfrm>
            <a:off x="838200" y="1825625"/>
            <a:ext cx="5469147" cy="4351338"/>
          </a:xfrm>
        </p:spPr>
        <p:txBody>
          <a:bodyPr vert="horz" lIns="91440" tIns="45720" rIns="91440" bIns="45720" rtlCol="0" anchor="t">
            <a:normAutofit/>
          </a:bodyPr>
          <a:lstStyle/>
          <a:p>
            <a:r>
              <a:rPr lang="en-US" dirty="0"/>
              <a:t>Cost per use </a:t>
            </a:r>
            <a:r>
              <a:rPr lang="en-US"/>
              <a:t>continues to go down</a:t>
            </a:r>
            <a:endParaRPr lang="en-US" dirty="0"/>
          </a:p>
          <a:p>
            <a:pPr lvl="1"/>
            <a:r>
              <a:rPr lang="en-US" dirty="0"/>
              <a:t>Year 1 = </a:t>
            </a:r>
            <a:r>
              <a:rPr lang="en-US"/>
              <a:t>$1.65</a:t>
            </a:r>
            <a:endParaRPr lang="en-US">
              <a:ea typeface="Source Sans Pro"/>
            </a:endParaRPr>
          </a:p>
          <a:p>
            <a:pPr lvl="2"/>
            <a:r>
              <a:rPr lang="en-US" dirty="0"/>
              <a:t>95 libraries</a:t>
            </a:r>
            <a:endParaRPr lang="en-US">
              <a:ea typeface="Source Sans Pro"/>
            </a:endParaRPr>
          </a:p>
          <a:p>
            <a:pPr lvl="1"/>
            <a:r>
              <a:rPr lang="en-US" dirty="0"/>
              <a:t>Year 2 = </a:t>
            </a:r>
            <a:r>
              <a:rPr lang="en-US"/>
              <a:t>$1.09</a:t>
            </a:r>
            <a:endParaRPr lang="en-US">
              <a:ea typeface="Source Sans Pro"/>
            </a:endParaRPr>
          </a:p>
          <a:p>
            <a:pPr lvl="2"/>
            <a:r>
              <a:rPr lang="en-US" dirty="0"/>
              <a:t>84 libraries</a:t>
            </a:r>
            <a:endParaRPr lang="en-US">
              <a:ea typeface="Source Sans Pro"/>
            </a:endParaRPr>
          </a:p>
          <a:p>
            <a:pPr lvl="1"/>
            <a:r>
              <a:rPr lang="en-US">
                <a:ea typeface="Source Sans Pro"/>
              </a:rPr>
              <a:t>Year 3 = $0.84</a:t>
            </a:r>
            <a:endParaRPr lang="en-US" dirty="0">
              <a:ea typeface="Source Sans Pro"/>
            </a:endParaRPr>
          </a:p>
          <a:p>
            <a:pPr lvl="2"/>
            <a:r>
              <a:rPr lang="en-US">
                <a:ea typeface="Source Sans Pro"/>
              </a:rPr>
              <a:t>84 libraries</a:t>
            </a:r>
            <a:endParaRPr lang="en-US" dirty="0">
              <a:ea typeface="Source Sans Pro"/>
            </a:endParaRPr>
          </a:p>
          <a:p>
            <a:pPr marL="0" indent="0">
              <a:buNone/>
            </a:pPr>
            <a:endParaRPr lang="en-US" dirty="0">
              <a:ea typeface="Source Sans Pro"/>
            </a:endParaRPr>
          </a:p>
          <a:p>
            <a:endParaRPr lang="en-US" dirty="0">
              <a:ea typeface="Source Sans Pro"/>
            </a:endParaRPr>
          </a:p>
        </p:txBody>
      </p:sp>
      <p:pic>
        <p:nvPicPr>
          <p:cNvPr id="8" name="Picture 8" descr="A graph of a bar chart&#10;&#10;Description automatically generated">
            <a:extLst>
              <a:ext uri="{FF2B5EF4-FFF2-40B4-BE49-F238E27FC236}">
                <a16:creationId xmlns:a16="http://schemas.microsoft.com/office/drawing/2014/main" id="{5B48E742-5234-07E7-D460-30353DA485A3}"/>
              </a:ext>
            </a:extLst>
          </p:cNvPr>
          <p:cNvPicPr>
            <a:picLocks noGrp="1" noChangeAspect="1"/>
          </p:cNvPicPr>
          <p:nvPr>
            <p:ph sz="half" idx="2"/>
          </p:nvPr>
        </p:nvPicPr>
        <p:blipFill>
          <a:blip r:embed="rId2"/>
          <a:stretch>
            <a:fillRect/>
          </a:stretch>
        </p:blipFill>
        <p:spPr>
          <a:xfrm>
            <a:off x="5793383" y="2150479"/>
            <a:ext cx="5162855" cy="3227177"/>
          </a:xfrm>
        </p:spPr>
      </p:pic>
      <p:sp>
        <p:nvSpPr>
          <p:cNvPr id="5" name="Footer Placeholder 4">
            <a:extLst>
              <a:ext uri="{FF2B5EF4-FFF2-40B4-BE49-F238E27FC236}">
                <a16:creationId xmlns:a16="http://schemas.microsoft.com/office/drawing/2014/main" id="{B59B512A-97C7-ABD2-03EC-44342C000EB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1A73E5FC-6F81-37BF-C753-3B55B1926375}"/>
              </a:ext>
            </a:extLst>
          </p:cNvPr>
          <p:cNvSpPr>
            <a:spLocks noGrp="1"/>
          </p:cNvSpPr>
          <p:nvPr>
            <p:ph type="sldNum" sz="quarter" idx="12"/>
          </p:nvPr>
        </p:nvSpPr>
        <p:spPr/>
        <p:txBody>
          <a:bodyPr/>
          <a:lstStyle/>
          <a:p>
            <a:fld id="{1FAA610F-65FB-4D76-A9F7-0135426F9A2E}" type="slidenum">
              <a:rPr lang="en-US" smtClean="0"/>
              <a:t>55</a:t>
            </a:fld>
            <a:endParaRPr lang="en-US"/>
          </a:p>
        </p:txBody>
      </p:sp>
      <p:sp>
        <p:nvSpPr>
          <p:cNvPr id="7" name="Date Placeholder 6">
            <a:extLst>
              <a:ext uri="{FF2B5EF4-FFF2-40B4-BE49-F238E27FC236}">
                <a16:creationId xmlns:a16="http://schemas.microsoft.com/office/drawing/2014/main" id="{CB55A4FA-FDF0-4242-79E5-62AB20650444}"/>
              </a:ext>
            </a:extLst>
          </p:cNvPr>
          <p:cNvSpPr>
            <a:spLocks noGrp="1"/>
          </p:cNvSpPr>
          <p:nvPr>
            <p:ph type="dt" sz="half" idx="13"/>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4043977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595DBA-7D51-20FD-0987-DB1D18D40C2D}"/>
              </a:ext>
            </a:extLst>
          </p:cNvPr>
          <p:cNvSpPr>
            <a:spLocks noGrp="1"/>
          </p:cNvSpPr>
          <p:nvPr>
            <p:ph idx="1"/>
          </p:nvPr>
        </p:nvSpPr>
        <p:spPr/>
        <p:txBody>
          <a:bodyPr vert="horz" lIns="91440" tIns="45720" rIns="91440" bIns="45720" rtlCol="0" anchor="t">
            <a:normAutofit/>
          </a:bodyPr>
          <a:lstStyle/>
          <a:p>
            <a:r>
              <a:rPr lang="en-US"/>
              <a:t>Conversations with RAILS &amp; EBSCO will start in the coming months</a:t>
            </a:r>
            <a:endParaRPr lang="en-US" dirty="0"/>
          </a:p>
          <a:p>
            <a:r>
              <a:rPr lang="en-US" dirty="0"/>
              <a:t>In Year 3, EBSCO proposed opted out libraries requesting to rejoin must do so at the full RAILS package B price.</a:t>
            </a:r>
          </a:p>
          <a:p>
            <a:r>
              <a:rPr lang="en-US"/>
              <a:t>Anticipate pricing will be available by February 2024</a:t>
            </a:r>
            <a:r>
              <a:rPr lang="en-US" dirty="0"/>
              <a:t> </a:t>
            </a:r>
            <a:endParaRPr lang="en-US">
              <a:ea typeface="Source Sans Pro"/>
            </a:endParaRPr>
          </a:p>
          <a:p>
            <a:endParaRPr lang="en-US" dirty="0"/>
          </a:p>
        </p:txBody>
      </p:sp>
      <p:sp>
        <p:nvSpPr>
          <p:cNvPr id="5" name="Footer Placeholder 4">
            <a:extLst>
              <a:ext uri="{FF2B5EF4-FFF2-40B4-BE49-F238E27FC236}">
                <a16:creationId xmlns:a16="http://schemas.microsoft.com/office/drawing/2014/main" id="{5B1D036E-5FD6-C56F-954A-6B76EF0782A4}"/>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83641EE3-5684-997C-9BF0-C2BB59289934}"/>
              </a:ext>
            </a:extLst>
          </p:cNvPr>
          <p:cNvSpPr>
            <a:spLocks noGrp="1"/>
          </p:cNvSpPr>
          <p:nvPr>
            <p:ph type="sldNum" sz="quarter" idx="12"/>
          </p:nvPr>
        </p:nvSpPr>
        <p:spPr/>
        <p:txBody>
          <a:bodyPr/>
          <a:lstStyle/>
          <a:p>
            <a:fld id="{1FAA610F-65FB-4D76-A9F7-0135426F9A2E}" type="slidenum">
              <a:rPr lang="en-US" smtClean="0"/>
              <a:t>56</a:t>
            </a:fld>
            <a:endParaRPr lang="en-US"/>
          </a:p>
        </p:txBody>
      </p:sp>
      <p:sp>
        <p:nvSpPr>
          <p:cNvPr id="2" name="Title 1">
            <a:extLst>
              <a:ext uri="{FF2B5EF4-FFF2-40B4-BE49-F238E27FC236}">
                <a16:creationId xmlns:a16="http://schemas.microsoft.com/office/drawing/2014/main" id="{CD4A1021-60E9-DD95-BDEF-52CC75A39652}"/>
              </a:ext>
            </a:extLst>
          </p:cNvPr>
          <p:cNvSpPr>
            <a:spLocks noGrp="1"/>
          </p:cNvSpPr>
          <p:nvPr>
            <p:ph type="title"/>
          </p:nvPr>
        </p:nvSpPr>
        <p:spPr/>
        <p:txBody>
          <a:bodyPr/>
          <a:lstStyle/>
          <a:p>
            <a:r>
              <a:rPr lang="en-US" dirty="0"/>
              <a:t>EBSCO Year </a:t>
            </a:r>
            <a:r>
              <a:rPr lang="en-US"/>
              <a:t>5</a:t>
            </a:r>
            <a:r>
              <a:rPr lang="en-US" dirty="0"/>
              <a:t> Renewal</a:t>
            </a:r>
          </a:p>
        </p:txBody>
      </p:sp>
      <p:sp>
        <p:nvSpPr>
          <p:cNvPr id="7" name="Date Placeholder 6">
            <a:extLst>
              <a:ext uri="{FF2B5EF4-FFF2-40B4-BE49-F238E27FC236}">
                <a16:creationId xmlns:a16="http://schemas.microsoft.com/office/drawing/2014/main" id="{5A50C5D7-658D-F52B-CFEF-A17F2939EB7D}"/>
              </a:ext>
            </a:extLst>
          </p:cNvPr>
          <p:cNvSpPr>
            <a:spLocks noGrp="1"/>
          </p:cNvSpPr>
          <p:nvPr>
            <p:ph type="dt" sz="half" idx="2"/>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42687563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7ABAA-6E63-40E9-9084-F884B8DFE9EA}"/>
              </a:ext>
            </a:extLst>
          </p:cNvPr>
          <p:cNvSpPr>
            <a:spLocks noGrp="1"/>
          </p:cNvSpPr>
          <p:nvPr>
            <p:ph type="title"/>
          </p:nvPr>
        </p:nvSpPr>
        <p:spPr/>
        <p:txBody>
          <a:bodyPr/>
          <a:lstStyle/>
          <a:p>
            <a:r>
              <a:rPr lang="en-US"/>
              <a:t>Announcements &amp; Questions</a:t>
            </a:r>
          </a:p>
        </p:txBody>
      </p:sp>
      <p:sp>
        <p:nvSpPr>
          <p:cNvPr id="3" name="Text Placeholder 2">
            <a:extLst>
              <a:ext uri="{FF2B5EF4-FFF2-40B4-BE49-F238E27FC236}">
                <a16:creationId xmlns:a16="http://schemas.microsoft.com/office/drawing/2014/main" id="{028ABF64-CAE6-45FC-B560-580FBDCEA39A}"/>
              </a:ext>
            </a:extLst>
          </p:cNvPr>
          <p:cNvSpPr>
            <a:spLocks noGrp="1"/>
          </p:cNvSpPr>
          <p:nvPr>
            <p:ph type="body" idx="1"/>
          </p:nvPr>
        </p:nvSpPr>
        <p:spPr/>
        <p:txBody>
          <a:bodyPr/>
          <a:lstStyle/>
          <a:p>
            <a:r>
              <a:rPr lang="en-US" dirty="0"/>
              <a:t>Jennifer Cottrill, SWAN Board President</a:t>
            </a:r>
          </a:p>
          <a:p>
            <a:r>
              <a:rPr lang="en-US" dirty="0"/>
              <a:t>Library Director Midlothian Public Library</a:t>
            </a:r>
          </a:p>
        </p:txBody>
      </p:sp>
      <p:sp>
        <p:nvSpPr>
          <p:cNvPr id="5" name="Slide Number Placeholder 4">
            <a:extLst>
              <a:ext uri="{FF2B5EF4-FFF2-40B4-BE49-F238E27FC236}">
                <a16:creationId xmlns:a16="http://schemas.microsoft.com/office/drawing/2014/main" id="{B6AF9D62-391E-4BDA-A471-0EDABF75E330}"/>
              </a:ext>
            </a:extLst>
          </p:cNvPr>
          <p:cNvSpPr>
            <a:spLocks noGrp="1"/>
          </p:cNvSpPr>
          <p:nvPr>
            <p:ph type="sldNum" sz="quarter" idx="12"/>
          </p:nvPr>
        </p:nvSpPr>
        <p:spPr/>
        <p:txBody>
          <a:bodyPr/>
          <a:lstStyle/>
          <a:p>
            <a:fld id="{B2E8E252-A4C9-4825-B6A7-DD4A52002440}" type="slidenum">
              <a:rPr lang="en-US" dirty="0" smtClean="0"/>
              <a:t>57</a:t>
            </a:fld>
            <a:endParaRPr lang="en-US"/>
          </a:p>
        </p:txBody>
      </p:sp>
    </p:spTree>
    <p:custDataLst>
      <p:tags r:id="rId1"/>
    </p:custDataLst>
    <p:extLst>
      <p:ext uri="{BB962C8B-B14F-4D97-AF65-F5344CB8AC3E}">
        <p14:creationId xmlns:p14="http://schemas.microsoft.com/office/powerpoint/2010/main" val="2823039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BC749-AED8-417E-6E1D-FCD1860E560F}"/>
              </a:ext>
            </a:extLst>
          </p:cNvPr>
          <p:cNvSpPr>
            <a:spLocks noGrp="1"/>
          </p:cNvSpPr>
          <p:nvPr>
            <p:ph type="title"/>
          </p:nvPr>
        </p:nvSpPr>
        <p:spPr/>
        <p:txBody>
          <a:bodyPr/>
          <a:lstStyle/>
          <a:p>
            <a:r>
              <a:rPr lang="en-US" dirty="0"/>
              <a:t>Two focus groups, 27 participants</a:t>
            </a:r>
          </a:p>
        </p:txBody>
      </p:sp>
      <p:sp>
        <p:nvSpPr>
          <p:cNvPr id="3" name="Content Placeholder 2">
            <a:extLst>
              <a:ext uri="{FF2B5EF4-FFF2-40B4-BE49-F238E27FC236}">
                <a16:creationId xmlns:a16="http://schemas.microsoft.com/office/drawing/2014/main" id="{ABE2F682-1A1D-8698-BAB8-4019E3D09C27}"/>
              </a:ext>
            </a:extLst>
          </p:cNvPr>
          <p:cNvSpPr>
            <a:spLocks noGrp="1"/>
          </p:cNvSpPr>
          <p:nvPr>
            <p:ph sz="half" idx="1"/>
          </p:nvPr>
        </p:nvSpPr>
        <p:spPr/>
        <p:txBody>
          <a:bodyPr>
            <a:normAutofit fontScale="55000" lnSpcReduction="20000"/>
          </a:bodyPr>
          <a:lstStyle/>
          <a:p>
            <a:pPr marL="514350" indent="-514350">
              <a:buFont typeface="+mj-lt"/>
              <a:buAutoNum type="arabicPeriod"/>
            </a:pPr>
            <a:r>
              <a:rPr lang="en-US" dirty="0"/>
              <a:t>Jim Casey (Oak Lawn)</a:t>
            </a:r>
          </a:p>
          <a:p>
            <a:pPr marL="514350" indent="-514350">
              <a:buFont typeface="+mj-lt"/>
              <a:buAutoNum type="arabicPeriod"/>
            </a:pPr>
            <a:r>
              <a:rPr lang="en-US" dirty="0"/>
              <a:t>Tammy Clausen (Berwyn)</a:t>
            </a:r>
          </a:p>
          <a:p>
            <a:pPr marL="514350" indent="-514350">
              <a:buFont typeface="+mj-lt"/>
              <a:buAutoNum type="arabicPeriod"/>
            </a:pPr>
            <a:r>
              <a:rPr lang="en-US" dirty="0"/>
              <a:t>Pierre Gregoire (Frankfort)</a:t>
            </a:r>
          </a:p>
          <a:p>
            <a:pPr marL="514350" indent="-514350">
              <a:buFont typeface="+mj-lt"/>
              <a:buAutoNum type="arabicPeriod"/>
            </a:pPr>
            <a:r>
              <a:rPr lang="en-US" dirty="0"/>
              <a:t>Karen Keefe (Hinsdale)</a:t>
            </a:r>
          </a:p>
          <a:p>
            <a:pPr marL="514350" indent="-514350">
              <a:buFont typeface="+mj-lt"/>
              <a:buAutoNum type="arabicPeriod"/>
            </a:pPr>
            <a:r>
              <a:rPr lang="en-US" dirty="0"/>
              <a:t>Anne Kozak (Thomas Ford)</a:t>
            </a:r>
          </a:p>
          <a:p>
            <a:pPr marL="514350" indent="-514350">
              <a:buFont typeface="+mj-lt"/>
              <a:buAutoNum type="arabicPeriod"/>
            </a:pPr>
            <a:r>
              <a:rPr lang="en-US" dirty="0"/>
              <a:t>Doug Losey (Hillside)</a:t>
            </a:r>
          </a:p>
          <a:p>
            <a:pPr marL="514350" indent="-514350">
              <a:buFont typeface="+mj-lt"/>
              <a:buAutoNum type="arabicPeriod"/>
            </a:pPr>
            <a:r>
              <a:rPr lang="en-US" dirty="0"/>
              <a:t>Susan McNeil-Marshall (Woodridge)</a:t>
            </a:r>
          </a:p>
          <a:p>
            <a:pPr marL="514350" indent="-514350">
              <a:buFont typeface="+mj-lt"/>
              <a:buAutoNum type="arabicPeriod"/>
            </a:pPr>
            <a:r>
              <a:rPr lang="en-US" dirty="0"/>
              <a:t>Andrew Murgas (Matteson)</a:t>
            </a:r>
          </a:p>
          <a:p>
            <a:pPr marL="514350" indent="-514350">
              <a:buFont typeface="+mj-lt"/>
              <a:buAutoNum type="arabicPeriod"/>
            </a:pPr>
            <a:r>
              <a:rPr lang="en-US" dirty="0"/>
              <a:t>Cindy Rauch (Homewood)</a:t>
            </a:r>
          </a:p>
          <a:p>
            <a:pPr marL="514350" indent="-514350">
              <a:buFont typeface="+mj-lt"/>
              <a:buAutoNum type="arabicPeriod"/>
            </a:pPr>
            <a:r>
              <a:rPr lang="en-US" dirty="0"/>
              <a:t>Shawn Strecker (Elmwood Park)</a:t>
            </a:r>
          </a:p>
          <a:p>
            <a:pPr marL="514350" indent="-514350">
              <a:buFont typeface="+mj-lt"/>
              <a:buAutoNum type="arabicPeriod"/>
            </a:pPr>
            <a:r>
              <a:rPr lang="en-US" dirty="0"/>
              <a:t>Stacy Wittmann (Eisenhower)</a:t>
            </a:r>
          </a:p>
          <a:p>
            <a:pPr marL="514350" indent="-514350">
              <a:buFont typeface="+mj-lt"/>
              <a:buAutoNum type="arabicPeriod"/>
            </a:pPr>
            <a:r>
              <a:rPr lang="en-US" dirty="0"/>
              <a:t>Rich Wolff (Tinley)</a:t>
            </a:r>
          </a:p>
          <a:p>
            <a:pPr marL="514350" indent="-514350">
              <a:buFont typeface="+mj-lt"/>
              <a:buAutoNum type="arabicPeriod"/>
            </a:pPr>
            <a:r>
              <a:rPr lang="en-US" dirty="0"/>
              <a:t>Jeanne Dilger-Hill (LaGrange)</a:t>
            </a:r>
          </a:p>
        </p:txBody>
      </p:sp>
      <p:sp>
        <p:nvSpPr>
          <p:cNvPr id="4" name="Content Placeholder 3">
            <a:extLst>
              <a:ext uri="{FF2B5EF4-FFF2-40B4-BE49-F238E27FC236}">
                <a16:creationId xmlns:a16="http://schemas.microsoft.com/office/drawing/2014/main" id="{F9D7A862-32D8-DF8F-F92A-E80186D0D71F}"/>
              </a:ext>
            </a:extLst>
          </p:cNvPr>
          <p:cNvSpPr>
            <a:spLocks noGrp="1"/>
          </p:cNvSpPr>
          <p:nvPr>
            <p:ph sz="half" idx="2"/>
          </p:nvPr>
        </p:nvSpPr>
        <p:spPr/>
        <p:txBody>
          <a:bodyPr>
            <a:normAutofit fontScale="55000" lnSpcReduction="20000"/>
          </a:bodyPr>
          <a:lstStyle/>
          <a:p>
            <a:pPr marL="514350" indent="-514350">
              <a:buFont typeface="+mj-lt"/>
              <a:buAutoNum type="arabicPeriod" startAt="14"/>
            </a:pPr>
            <a:r>
              <a:rPr lang="en-US" dirty="0"/>
              <a:t>Rick Ashton (Downers)</a:t>
            </a:r>
          </a:p>
          <a:p>
            <a:pPr marL="514350" indent="-514350">
              <a:buFont typeface="+mj-lt"/>
              <a:buAutoNum type="arabicPeriod" startAt="14"/>
            </a:pPr>
            <a:r>
              <a:rPr lang="en-US" dirty="0"/>
              <a:t>Dee Brennan (Oak Park)</a:t>
            </a:r>
          </a:p>
          <a:p>
            <a:pPr marL="514350" indent="-514350">
              <a:buFont typeface="+mj-lt"/>
              <a:buAutoNum type="arabicPeriod" startAt="14"/>
            </a:pPr>
            <a:r>
              <a:rPr lang="en-US" dirty="0"/>
              <a:t>Jamie Bukovac (Indian Prairie)</a:t>
            </a:r>
          </a:p>
          <a:p>
            <a:pPr marL="514350" indent="-514350">
              <a:buFont typeface="+mj-lt"/>
              <a:buAutoNum type="arabicPeriod" startAt="14"/>
            </a:pPr>
            <a:r>
              <a:rPr lang="en-US" dirty="0"/>
              <a:t>Sarah Cottonaro (Stickney-Forest View)</a:t>
            </a:r>
          </a:p>
          <a:p>
            <a:pPr marL="514350" indent="-514350">
              <a:buFont typeface="+mj-lt"/>
              <a:buAutoNum type="arabicPeriod" startAt="14"/>
            </a:pPr>
            <a:r>
              <a:rPr lang="en-US" dirty="0"/>
              <a:t>Melissa Gardner (Broadview)</a:t>
            </a:r>
          </a:p>
          <a:p>
            <a:pPr marL="514350" indent="-514350">
              <a:buFont typeface="+mj-lt"/>
              <a:buAutoNum type="arabicPeriod" startAt="14"/>
            </a:pPr>
            <a:r>
              <a:rPr lang="en-US" dirty="0"/>
              <a:t>Meg </a:t>
            </a:r>
            <a:r>
              <a:rPr lang="en-US" dirty="0" err="1"/>
              <a:t>Klinkow</a:t>
            </a:r>
            <a:r>
              <a:rPr lang="en-US" dirty="0"/>
              <a:t> Hartmann (South Holland)</a:t>
            </a:r>
          </a:p>
          <a:p>
            <a:pPr marL="514350" indent="-514350">
              <a:buFont typeface="+mj-lt"/>
              <a:buAutoNum type="arabicPeriod" startAt="14"/>
            </a:pPr>
            <a:r>
              <a:rPr lang="en-US" dirty="0"/>
              <a:t>Christine Kuhn (Westmont)</a:t>
            </a:r>
          </a:p>
          <a:p>
            <a:pPr marL="514350" indent="-514350">
              <a:buFont typeface="+mj-lt"/>
              <a:buAutoNum type="arabicPeriod" startAt="14"/>
            </a:pPr>
            <a:r>
              <a:rPr lang="en-US" dirty="0"/>
              <a:t>Kathy McSwain (Chicago Ridge)</a:t>
            </a:r>
          </a:p>
          <a:p>
            <a:pPr marL="514350" indent="-514350">
              <a:buFont typeface="+mj-lt"/>
              <a:buAutoNum type="arabicPeriod" startAt="14"/>
            </a:pPr>
            <a:r>
              <a:rPr lang="en-US" dirty="0"/>
              <a:t>Meg Millen (Flossmoor)</a:t>
            </a:r>
          </a:p>
          <a:p>
            <a:pPr marL="514350" indent="-514350">
              <a:buFont typeface="+mj-lt"/>
              <a:buAutoNum type="arabicPeriod" startAt="14"/>
            </a:pPr>
            <a:r>
              <a:rPr lang="en-US" dirty="0"/>
              <a:t>Kathy Parker (Glenwood-Lynwood)</a:t>
            </a:r>
          </a:p>
          <a:p>
            <a:pPr marL="514350" indent="-514350">
              <a:buFont typeface="+mj-lt"/>
              <a:buAutoNum type="arabicPeriod" startAt="14"/>
            </a:pPr>
            <a:r>
              <a:rPr lang="en-US" dirty="0"/>
              <a:t>Elaine Savage (Palos Heights)</a:t>
            </a:r>
          </a:p>
          <a:p>
            <a:pPr marL="514350" indent="-514350">
              <a:buFont typeface="+mj-lt"/>
              <a:buAutoNum type="arabicPeriod" startAt="14"/>
            </a:pPr>
            <a:r>
              <a:rPr lang="en-US" dirty="0"/>
              <a:t>Kristin Schultz (Bellwood)</a:t>
            </a:r>
          </a:p>
          <a:p>
            <a:pPr marL="514350" indent="-514350">
              <a:buFont typeface="+mj-lt"/>
              <a:buAutoNum type="arabicPeriod" startAt="14"/>
            </a:pPr>
            <a:r>
              <a:rPr lang="en-US" dirty="0"/>
              <a:t>Sheila Sosnicki (Palos Park) </a:t>
            </a:r>
          </a:p>
          <a:p>
            <a:pPr marL="514350" indent="-514350">
              <a:buFont typeface="+mj-lt"/>
              <a:buAutoNum type="arabicPeriod" startAt="14"/>
            </a:pPr>
            <a:r>
              <a:rPr lang="en-US" dirty="0"/>
              <a:t>Vickie Totton (Cicero)</a:t>
            </a:r>
          </a:p>
        </p:txBody>
      </p:sp>
      <p:sp>
        <p:nvSpPr>
          <p:cNvPr id="5" name="Footer Placeholder 4">
            <a:extLst>
              <a:ext uri="{FF2B5EF4-FFF2-40B4-BE49-F238E27FC236}">
                <a16:creationId xmlns:a16="http://schemas.microsoft.com/office/drawing/2014/main" id="{14926435-8970-A23B-EA16-DD0CDB75E9B2}"/>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C5563983-6870-0837-0CB9-BF634FCDED83}"/>
              </a:ext>
            </a:extLst>
          </p:cNvPr>
          <p:cNvSpPr>
            <a:spLocks noGrp="1"/>
          </p:cNvSpPr>
          <p:nvPr>
            <p:ph type="sldNum" sz="quarter" idx="12"/>
          </p:nvPr>
        </p:nvSpPr>
        <p:spPr/>
        <p:txBody>
          <a:bodyPr/>
          <a:lstStyle/>
          <a:p>
            <a:fld id="{1FAA610F-65FB-4D76-A9F7-0135426F9A2E}" type="slidenum">
              <a:rPr lang="en-US" smtClean="0"/>
              <a:t>6</a:t>
            </a:fld>
            <a:endParaRPr lang="en-US"/>
          </a:p>
        </p:txBody>
      </p:sp>
      <p:sp>
        <p:nvSpPr>
          <p:cNvPr id="7" name="Date Placeholder 6">
            <a:extLst>
              <a:ext uri="{FF2B5EF4-FFF2-40B4-BE49-F238E27FC236}">
                <a16:creationId xmlns:a16="http://schemas.microsoft.com/office/drawing/2014/main" id="{5AF27DEB-FFDD-2458-1EAE-47FE8B86D012}"/>
              </a:ext>
            </a:extLst>
          </p:cNvPr>
          <p:cNvSpPr>
            <a:spLocks noGrp="1"/>
          </p:cNvSpPr>
          <p:nvPr>
            <p:ph type="dt" sz="half" idx="13"/>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279290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7781BE29-CF5C-28C3-72F6-9D2C4596173C}"/>
              </a:ext>
            </a:extLst>
          </p:cNvPr>
          <p:cNvGraphicFramePr>
            <a:graphicFrameLocks noGrp="1"/>
          </p:cNvGraphicFramePr>
          <p:nvPr>
            <p:ph idx="1"/>
            <p:extLst>
              <p:ext uri="{D42A27DB-BD31-4B8C-83A1-F6EECF244321}">
                <p14:modId xmlns:p14="http://schemas.microsoft.com/office/powerpoint/2010/main" val="3850099580"/>
              </p:ext>
            </p:extLst>
          </p:nvPr>
        </p:nvGraphicFramePr>
        <p:xfrm>
          <a:off x="838201" y="1507886"/>
          <a:ext cx="10007277" cy="4855964"/>
        </p:xfrm>
        <a:graphic>
          <a:graphicData uri="http://schemas.openxmlformats.org/drawingml/2006/table">
            <a:tbl>
              <a:tblPr firstRow="1">
                <a:tableStyleId>{125E5076-3810-47DD-B79F-674D7AD40C01}</a:tableStyleId>
              </a:tblPr>
              <a:tblGrid>
                <a:gridCol w="1379511">
                  <a:extLst>
                    <a:ext uri="{9D8B030D-6E8A-4147-A177-3AD203B41FA5}">
                      <a16:colId xmlns:a16="http://schemas.microsoft.com/office/drawing/2014/main" val="1798811461"/>
                    </a:ext>
                  </a:extLst>
                </a:gridCol>
                <a:gridCol w="1307590">
                  <a:extLst>
                    <a:ext uri="{9D8B030D-6E8A-4147-A177-3AD203B41FA5}">
                      <a16:colId xmlns:a16="http://schemas.microsoft.com/office/drawing/2014/main" val="2249843842"/>
                    </a:ext>
                  </a:extLst>
                </a:gridCol>
                <a:gridCol w="1270602">
                  <a:extLst>
                    <a:ext uri="{9D8B030D-6E8A-4147-A177-3AD203B41FA5}">
                      <a16:colId xmlns:a16="http://schemas.microsoft.com/office/drawing/2014/main" val="2885899323"/>
                    </a:ext>
                  </a:extLst>
                </a:gridCol>
                <a:gridCol w="1479516">
                  <a:extLst>
                    <a:ext uri="{9D8B030D-6E8A-4147-A177-3AD203B41FA5}">
                      <a16:colId xmlns:a16="http://schemas.microsoft.com/office/drawing/2014/main" val="939882911"/>
                    </a:ext>
                  </a:extLst>
                </a:gridCol>
                <a:gridCol w="1109636">
                  <a:extLst>
                    <a:ext uri="{9D8B030D-6E8A-4147-A177-3AD203B41FA5}">
                      <a16:colId xmlns:a16="http://schemas.microsoft.com/office/drawing/2014/main" val="3225742451"/>
                    </a:ext>
                  </a:extLst>
                </a:gridCol>
                <a:gridCol w="1109636">
                  <a:extLst>
                    <a:ext uri="{9D8B030D-6E8A-4147-A177-3AD203B41FA5}">
                      <a16:colId xmlns:a16="http://schemas.microsoft.com/office/drawing/2014/main" val="2622720626"/>
                    </a:ext>
                  </a:extLst>
                </a:gridCol>
                <a:gridCol w="1356222">
                  <a:extLst>
                    <a:ext uri="{9D8B030D-6E8A-4147-A177-3AD203B41FA5}">
                      <a16:colId xmlns:a16="http://schemas.microsoft.com/office/drawing/2014/main" val="3046922095"/>
                    </a:ext>
                  </a:extLst>
                </a:gridCol>
                <a:gridCol w="994564">
                  <a:extLst>
                    <a:ext uri="{9D8B030D-6E8A-4147-A177-3AD203B41FA5}">
                      <a16:colId xmlns:a16="http://schemas.microsoft.com/office/drawing/2014/main" val="3563449993"/>
                    </a:ext>
                  </a:extLst>
                </a:gridCol>
              </a:tblGrid>
              <a:tr h="893812">
                <a:tc>
                  <a:txBody>
                    <a:bodyPr/>
                    <a:lstStyle/>
                    <a:p>
                      <a:pPr marL="0" marR="0" algn="ctr">
                        <a:spcBef>
                          <a:spcPts val="0"/>
                        </a:spcBef>
                        <a:spcAft>
                          <a:spcPts val="0"/>
                        </a:spcAft>
                      </a:pPr>
                      <a:r>
                        <a:rPr lang="en-US" sz="1050">
                          <a:effectLst/>
                        </a:rPr>
                        <a:t>PROVIDE STATE-OF-THE-ART ILS THAT IS USER-ORIENTED, INTUITIVE AND FLEXIBLE</a:t>
                      </a:r>
                      <a:endParaRPr lang="en-US" sz="11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nchor="ctr"/>
                </a:tc>
                <a:tc>
                  <a:txBody>
                    <a:bodyPr/>
                    <a:lstStyle/>
                    <a:p>
                      <a:pPr marL="0" marR="0" algn="ctr">
                        <a:spcBef>
                          <a:spcPts val="0"/>
                        </a:spcBef>
                        <a:spcAft>
                          <a:spcPts val="0"/>
                        </a:spcAft>
                      </a:pPr>
                      <a:r>
                        <a:rPr lang="en-US" sz="1050">
                          <a:effectLst/>
                        </a:rPr>
                        <a:t>EXPAND MEMBERSHIP SERVICES AND OPTIONS</a:t>
                      </a:r>
                      <a:endParaRPr lang="en-US" sz="11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nchor="ctr"/>
                </a:tc>
                <a:tc>
                  <a:txBody>
                    <a:bodyPr/>
                    <a:lstStyle/>
                    <a:p>
                      <a:pPr marL="0" marR="0" algn="ctr">
                        <a:spcBef>
                          <a:spcPts val="0"/>
                        </a:spcBef>
                        <a:spcAft>
                          <a:spcPts val="0"/>
                        </a:spcAft>
                      </a:pPr>
                      <a:r>
                        <a:rPr lang="en-US" sz="1050">
                          <a:effectLst/>
                        </a:rPr>
                        <a:t>EXPAND MEMBERSHIP TRAINING</a:t>
                      </a:r>
                      <a:endParaRPr lang="en-US" sz="11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nchor="ctr"/>
                </a:tc>
                <a:tc>
                  <a:txBody>
                    <a:bodyPr/>
                    <a:lstStyle/>
                    <a:p>
                      <a:pPr marL="0" marR="0" algn="ctr">
                        <a:spcBef>
                          <a:spcPts val="0"/>
                        </a:spcBef>
                        <a:spcAft>
                          <a:spcPts val="0"/>
                        </a:spcAft>
                      </a:pPr>
                      <a:r>
                        <a:rPr lang="en-US" sz="1050">
                          <a:effectLst/>
                        </a:rPr>
                        <a:t>NIMBLE ORGANIZATIONAL DECISION MAKING</a:t>
                      </a:r>
                      <a:endParaRPr lang="en-US" sz="11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nchor="ctr"/>
                </a:tc>
                <a:tc>
                  <a:txBody>
                    <a:bodyPr/>
                    <a:lstStyle/>
                    <a:p>
                      <a:pPr marL="0" marR="0" algn="ctr">
                        <a:spcBef>
                          <a:spcPts val="0"/>
                        </a:spcBef>
                        <a:spcAft>
                          <a:spcPts val="0"/>
                        </a:spcAft>
                      </a:pPr>
                      <a:r>
                        <a:rPr lang="en-US" sz="1050">
                          <a:effectLst/>
                        </a:rPr>
                        <a:t>IMPLEMENT INTEGRATED E-STRATEGIES</a:t>
                      </a:r>
                      <a:endParaRPr lang="en-US" sz="11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nchor="ctr"/>
                </a:tc>
                <a:tc>
                  <a:txBody>
                    <a:bodyPr/>
                    <a:lstStyle/>
                    <a:p>
                      <a:pPr marL="0" marR="0" algn="ctr">
                        <a:spcBef>
                          <a:spcPts val="0"/>
                        </a:spcBef>
                        <a:spcAft>
                          <a:spcPts val="0"/>
                        </a:spcAft>
                      </a:pPr>
                      <a:r>
                        <a:rPr lang="en-US" sz="1050">
                          <a:effectLst/>
                        </a:rPr>
                        <a:t>IMPLEMENT UNIFORM STANDARDS</a:t>
                      </a:r>
                      <a:endParaRPr lang="en-US" sz="11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nchor="ctr"/>
                </a:tc>
                <a:tc>
                  <a:txBody>
                    <a:bodyPr/>
                    <a:lstStyle/>
                    <a:p>
                      <a:pPr marL="0" marR="0" algn="ctr">
                        <a:spcBef>
                          <a:spcPts val="0"/>
                        </a:spcBef>
                        <a:spcAft>
                          <a:spcPts val="0"/>
                        </a:spcAft>
                      </a:pPr>
                      <a:r>
                        <a:rPr lang="en-US" sz="1050">
                          <a:effectLst/>
                        </a:rPr>
                        <a:t>USE TECHNOLOGY FOR IMPROVED COMMUNICATION</a:t>
                      </a:r>
                      <a:endParaRPr lang="en-US" sz="11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nchor="ctr"/>
                </a:tc>
                <a:tc>
                  <a:txBody>
                    <a:bodyPr/>
                    <a:lstStyle/>
                    <a:p>
                      <a:pPr marL="0" marR="0" algn="ctr">
                        <a:spcBef>
                          <a:spcPts val="0"/>
                        </a:spcBef>
                        <a:spcAft>
                          <a:spcPts val="0"/>
                        </a:spcAft>
                      </a:pPr>
                      <a:r>
                        <a:rPr lang="en-US" sz="1050">
                          <a:effectLst/>
                        </a:rPr>
                        <a:t>PLAN FOR SWAN’S FUTURE</a:t>
                      </a:r>
                      <a:endParaRPr lang="en-US" sz="11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58861" marR="58861" marT="0" marB="0" anchor="ctr"/>
                </a:tc>
                <a:extLst>
                  <a:ext uri="{0D108BD9-81ED-4DB2-BD59-A6C34878D82A}">
                    <a16:rowId xmlns:a16="http://schemas.microsoft.com/office/drawing/2014/main" val="553036463"/>
                  </a:ext>
                </a:extLst>
              </a:tr>
              <a:tr h="632208">
                <a:tc>
                  <a:txBody>
                    <a:bodyPr/>
                    <a:lstStyle/>
                    <a:p>
                      <a:pPr marL="0" marR="0">
                        <a:spcBef>
                          <a:spcPts val="0"/>
                        </a:spcBef>
                        <a:spcAft>
                          <a:spcPts val="0"/>
                        </a:spcAft>
                      </a:pPr>
                      <a:r>
                        <a:rPr lang="en-US" sz="1000">
                          <a:effectLst/>
                        </a:rPr>
                        <a:t>Migrate to a more modern interface and platform</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dirty="0">
                          <a:effectLst/>
                        </a:rPr>
                        <a:t>A la carte member options</a:t>
                      </a:r>
                      <a:endParaRPr lang="en-US" sz="1100" dirty="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More member driven groups – CE modeled after Circ du SWAN</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00">
                          <a:effectLst/>
                        </a:rPr>
                        <a:t>Quick decision making process - proactive rather than reactive</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SWAN’s own e-content consortium</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Uniform best practices everywhere</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00">
                          <a:effectLst/>
                        </a:rPr>
                        <a:t>SWAN member website overhaul</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00">
                          <a:effectLst/>
                        </a:rPr>
                        <a:t>Developing a plan for technological growth</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8861" marR="58861" marT="0" marB="0"/>
                </a:tc>
                <a:extLst>
                  <a:ext uri="{0D108BD9-81ED-4DB2-BD59-A6C34878D82A}">
                    <a16:rowId xmlns:a16="http://schemas.microsoft.com/office/drawing/2014/main" val="3313735255"/>
                  </a:ext>
                </a:extLst>
              </a:tr>
              <a:tr h="239803">
                <a:tc>
                  <a:txBody>
                    <a:bodyPr/>
                    <a:lstStyle/>
                    <a:p>
                      <a:pPr marL="0" marR="0">
                        <a:spcBef>
                          <a:spcPts val="0"/>
                        </a:spcBef>
                        <a:spcAft>
                          <a:spcPts val="0"/>
                        </a:spcAft>
                      </a:pPr>
                      <a:r>
                        <a:rPr lang="en-US" sz="1050">
                          <a:effectLst/>
                        </a:rPr>
                        <a:t>New ILS platform</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00">
                          <a:effectLst/>
                        </a:rPr>
                        <a:t>Add new members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2">
                  <a:txBody>
                    <a:bodyPr/>
                    <a:lstStyle/>
                    <a:p>
                      <a:pPr marL="0" marR="0">
                        <a:spcBef>
                          <a:spcPts val="0"/>
                        </a:spcBef>
                        <a:spcAft>
                          <a:spcPts val="0"/>
                        </a:spcAft>
                      </a:pPr>
                      <a:r>
                        <a:rPr lang="en-US" sz="1050">
                          <a:effectLst/>
                        </a:rPr>
                        <a:t>Member ambassadors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50">
                          <a:effectLst/>
                        </a:rPr>
                        <a:t>Acknowledgement of binding board decisions – can act more nimbly</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50">
                          <a:effectLst/>
                        </a:rPr>
                        <a:t>Integrated e-content strategy</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50">
                          <a:effectLst/>
                        </a:rPr>
                        <a:t>Implementing best practices: circ rules, reimbursement</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00">
                          <a:effectLst/>
                        </a:rPr>
                        <a:t>Redo member services website to communicate existing services better</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00">
                          <a:effectLst/>
                        </a:rPr>
                        <a:t>Plan for life after RAILS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8861" marR="58861" marT="0" marB="0"/>
                </a:tc>
                <a:extLst>
                  <a:ext uri="{0D108BD9-81ED-4DB2-BD59-A6C34878D82A}">
                    <a16:rowId xmlns:a16="http://schemas.microsoft.com/office/drawing/2014/main" val="362068992"/>
                  </a:ext>
                </a:extLst>
              </a:tr>
              <a:tr h="239803">
                <a:tc>
                  <a:txBody>
                    <a:bodyPr/>
                    <a:lstStyle/>
                    <a:p>
                      <a:pPr marL="0" marR="0">
                        <a:spcBef>
                          <a:spcPts val="0"/>
                        </a:spcBef>
                        <a:spcAft>
                          <a:spcPts val="0"/>
                        </a:spcAft>
                      </a:pPr>
                      <a:r>
                        <a:rPr lang="en-US" sz="1000">
                          <a:effectLst/>
                        </a:rPr>
                        <a:t>Improve OPAC</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New IT consultant</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91524581"/>
                  </a:ext>
                </a:extLst>
              </a:tr>
              <a:tr h="370605">
                <a:tc>
                  <a:txBody>
                    <a:bodyPr/>
                    <a:lstStyle/>
                    <a:p>
                      <a:pPr marL="0" marR="0">
                        <a:spcBef>
                          <a:spcPts val="0"/>
                        </a:spcBef>
                        <a:spcAft>
                          <a:spcPts val="0"/>
                        </a:spcAft>
                      </a:pPr>
                      <a:r>
                        <a:rPr lang="en-US" sz="1050">
                          <a:effectLst/>
                        </a:rPr>
                        <a:t>Plan, direction contract for new ILS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Maintain competitive pricing</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Online training for members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83109556"/>
                  </a:ext>
                </a:extLst>
              </a:tr>
              <a:tr h="763010">
                <a:tc>
                  <a:txBody>
                    <a:bodyPr/>
                    <a:lstStyle/>
                    <a:p>
                      <a:pPr marL="0" marR="0">
                        <a:spcBef>
                          <a:spcPts val="0"/>
                        </a:spcBef>
                        <a:spcAft>
                          <a:spcPts val="0"/>
                        </a:spcAft>
                      </a:pPr>
                      <a:r>
                        <a:rPr lang="en-US" sz="1050">
                          <a:effectLst/>
                        </a:rPr>
                        <a:t>Investigate migration to accomplish within 3 years</a:t>
                      </a:r>
                      <a:endParaRPr lang="en-US" sz="1100">
                        <a:effectLst/>
                      </a:endParaRPr>
                    </a:p>
                    <a:p>
                      <a:pPr marL="0" marR="0">
                        <a:spcBef>
                          <a:spcPts val="0"/>
                        </a:spcBef>
                        <a:spcAft>
                          <a:spcPts val="0"/>
                        </a:spcAft>
                      </a:pPr>
                      <a:r>
                        <a:rPr lang="en-US" sz="1050">
                          <a:effectLst/>
                        </a:rPr>
                        <a:t> </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Centralized services: collection development, cataloging and ILL</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Multi-level training</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Less cumbersome decision making with stronger board and staff structure</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50">
                          <a:effectLst/>
                        </a:rPr>
                        <a:t>Coordinate group purchases of e-products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50" dirty="0">
                          <a:effectLst/>
                        </a:rPr>
                        <a:t>Uniformity for patrons</a:t>
                      </a:r>
                      <a:endParaRPr lang="en-US" sz="1100" dirty="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50">
                          <a:effectLst/>
                        </a:rPr>
                        <a:t>Responsive communication from SWAN staff</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3">
                  <a:txBody>
                    <a:bodyPr/>
                    <a:lstStyle/>
                    <a:p>
                      <a:pPr marL="0" marR="0">
                        <a:spcBef>
                          <a:spcPts val="0"/>
                        </a:spcBef>
                        <a:spcAft>
                          <a:spcPts val="0"/>
                        </a:spcAft>
                      </a:pPr>
                      <a:r>
                        <a:rPr lang="en-US" sz="1050">
                          <a:effectLst/>
                        </a:rPr>
                        <a:t>Bring back E.T.C (Emerging Technology Committee)</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8861" marR="58861" marT="0" marB="0"/>
                </a:tc>
                <a:extLst>
                  <a:ext uri="{0D108BD9-81ED-4DB2-BD59-A6C34878D82A}">
                    <a16:rowId xmlns:a16="http://schemas.microsoft.com/office/drawing/2014/main" val="4220749457"/>
                  </a:ext>
                </a:extLst>
              </a:tr>
              <a:tr h="249613">
                <a:tc>
                  <a:txBody>
                    <a:bodyPr/>
                    <a:lstStyle/>
                    <a:p>
                      <a:pPr marL="0" marR="0">
                        <a:spcBef>
                          <a:spcPts val="0"/>
                        </a:spcBef>
                        <a:spcAft>
                          <a:spcPts val="0"/>
                        </a:spcAft>
                      </a:pPr>
                      <a:r>
                        <a:rPr lang="en-US" sz="1000">
                          <a:effectLst/>
                        </a:rPr>
                        <a:t>Minimal downtime</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2">
                  <a:txBody>
                    <a:bodyPr/>
                    <a:lstStyle/>
                    <a:p>
                      <a:pPr marL="0" marR="0">
                        <a:spcBef>
                          <a:spcPts val="0"/>
                        </a:spcBef>
                        <a:spcAft>
                          <a:spcPts val="0"/>
                        </a:spcAft>
                      </a:pPr>
                      <a:r>
                        <a:rPr lang="en-US" sz="1050">
                          <a:effectLst/>
                        </a:rPr>
                        <a:t>Tiered services to enable expanded membership with more resources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2">
                  <a:txBody>
                    <a:bodyPr/>
                    <a:lstStyle/>
                    <a:p>
                      <a:pPr marL="0" marR="0">
                        <a:spcBef>
                          <a:spcPts val="0"/>
                        </a:spcBef>
                        <a:spcAft>
                          <a:spcPts val="0"/>
                        </a:spcAft>
                      </a:pPr>
                      <a:r>
                        <a:rPr lang="en-US" sz="1050">
                          <a:effectLst/>
                        </a:rPr>
                        <a:t>Educating members on new trends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rowSpan="2">
                  <a:txBody>
                    <a:bodyPr/>
                    <a:lstStyle/>
                    <a:p>
                      <a:pPr marL="0" marR="0">
                        <a:spcBef>
                          <a:spcPts val="0"/>
                        </a:spcBef>
                        <a:spcAft>
                          <a:spcPts val="0"/>
                        </a:spcAft>
                      </a:pPr>
                      <a:r>
                        <a:rPr lang="en-US" sz="1050">
                          <a:effectLst/>
                        </a:rPr>
                        <a:t>Be agile, be nimble, be quick</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1109012"/>
                  </a:ext>
                </a:extLst>
              </a:tr>
              <a:tr h="382595">
                <a:tc>
                  <a:txBody>
                    <a:bodyPr/>
                    <a:lstStyle/>
                    <a:p>
                      <a:pPr marL="0" marR="0">
                        <a:spcBef>
                          <a:spcPts val="0"/>
                        </a:spcBef>
                        <a:spcAft>
                          <a:spcPts val="0"/>
                        </a:spcAft>
                      </a:pPr>
                      <a:r>
                        <a:rPr lang="en-US" sz="1000">
                          <a:effectLst/>
                        </a:rPr>
                        <a:t>Add suggestion box to SWAN for patrons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13511115"/>
                  </a:ext>
                </a:extLst>
              </a:tr>
              <a:tr h="579888">
                <a:tc>
                  <a:txBody>
                    <a:bodyPr/>
                    <a:lstStyle/>
                    <a:p>
                      <a:pPr marL="0" marR="0">
                        <a:spcBef>
                          <a:spcPts val="0"/>
                        </a:spcBef>
                        <a:spcAft>
                          <a:spcPts val="0"/>
                        </a:spcAft>
                      </a:pPr>
                      <a:r>
                        <a:rPr lang="en-US" sz="1000">
                          <a:effectLst/>
                        </a:rPr>
                        <a:t>Google-like search with Amazon-like Interface (FRBR that users recognize)</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 </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Create orientation for directors and department heads</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Lead the way</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050">
                          <a:effectLst/>
                        </a:rPr>
                        <a:t> </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100">
                          <a:effectLst/>
                        </a:rPr>
                        <a:t> </a:t>
                      </a:r>
                      <a:endParaRPr lang="en-US" sz="110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100" dirty="0">
                          <a:effectLst/>
                        </a:rPr>
                        <a:t> </a:t>
                      </a:r>
                      <a:endParaRPr lang="en-US" sz="1100" dirty="0">
                        <a:solidFill>
                          <a:srgbClr val="000000"/>
                        </a:solidFill>
                        <a:effectLst/>
                        <a:latin typeface="Helvetica" panose="020B0604020202020204" pitchFamily="34" charset="0"/>
                        <a:ea typeface="ヒラギノ角ゴ Pro W3"/>
                        <a:cs typeface="Times New Roman" panose="02020603050405020304" pitchFamily="18" charset="0"/>
                      </a:endParaRPr>
                    </a:p>
                  </a:txBody>
                  <a:tcPr marL="54501" marR="54501" marT="54501" marB="54501"/>
                </a:tc>
                <a:tc>
                  <a:txBody>
                    <a:bodyPr/>
                    <a:lstStyle/>
                    <a:p>
                      <a:pPr marL="0" marR="0">
                        <a:spcBef>
                          <a:spcPts val="0"/>
                        </a:spcBef>
                        <a:spcAft>
                          <a:spcPts val="0"/>
                        </a:spcAft>
                      </a:pPr>
                      <a:r>
                        <a:rPr lang="en-US" sz="1100" dirty="0">
                          <a:effectLst/>
                        </a:rPr>
                        <a:t> </a:t>
                      </a:r>
                      <a:endParaRPr lang="en-US" sz="1100" dirty="0">
                        <a:solidFill>
                          <a:srgbClr val="000000"/>
                        </a:solidFill>
                        <a:effectLst/>
                        <a:latin typeface="Helvetica" panose="020B0604020202020204" pitchFamily="34" charset="0"/>
                        <a:ea typeface="ヒラギノ角ゴ Pro W3"/>
                        <a:cs typeface="Times New Roman" panose="02020603050405020304" pitchFamily="18" charset="0"/>
                      </a:endParaRPr>
                    </a:p>
                  </a:txBody>
                  <a:tcPr marL="58861" marR="58861" marT="0" marB="0"/>
                </a:tc>
                <a:extLst>
                  <a:ext uri="{0D108BD9-81ED-4DB2-BD59-A6C34878D82A}">
                    <a16:rowId xmlns:a16="http://schemas.microsoft.com/office/drawing/2014/main" val="1389725848"/>
                  </a:ext>
                </a:extLst>
              </a:tr>
            </a:tbl>
          </a:graphicData>
        </a:graphic>
      </p:graphicFrame>
      <p:sp>
        <p:nvSpPr>
          <p:cNvPr id="5" name="Footer Placeholder 4">
            <a:extLst>
              <a:ext uri="{FF2B5EF4-FFF2-40B4-BE49-F238E27FC236}">
                <a16:creationId xmlns:a16="http://schemas.microsoft.com/office/drawing/2014/main" id="{23B2E313-D09F-C4E6-697E-27043BB4BFEF}"/>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334EB049-E4C7-28A7-48A2-0BB96A369B43}"/>
              </a:ext>
            </a:extLst>
          </p:cNvPr>
          <p:cNvSpPr>
            <a:spLocks noGrp="1"/>
          </p:cNvSpPr>
          <p:nvPr>
            <p:ph type="sldNum" sz="quarter" idx="12"/>
          </p:nvPr>
        </p:nvSpPr>
        <p:spPr/>
        <p:txBody>
          <a:bodyPr/>
          <a:lstStyle/>
          <a:p>
            <a:fld id="{1FAA610F-65FB-4D76-A9F7-0135426F9A2E}" type="slidenum">
              <a:rPr lang="en-US" smtClean="0"/>
              <a:t>7</a:t>
            </a:fld>
            <a:endParaRPr lang="en-US"/>
          </a:p>
        </p:txBody>
      </p:sp>
      <p:sp>
        <p:nvSpPr>
          <p:cNvPr id="8" name="Title 7">
            <a:extLst>
              <a:ext uri="{FF2B5EF4-FFF2-40B4-BE49-F238E27FC236}">
                <a16:creationId xmlns:a16="http://schemas.microsoft.com/office/drawing/2014/main" id="{BA6669C9-F3DC-9093-E13E-7173900D6587}"/>
              </a:ext>
            </a:extLst>
          </p:cNvPr>
          <p:cNvSpPr>
            <a:spLocks noGrp="1"/>
          </p:cNvSpPr>
          <p:nvPr>
            <p:ph type="title"/>
          </p:nvPr>
        </p:nvSpPr>
        <p:spPr/>
        <p:txBody>
          <a:bodyPr>
            <a:noAutofit/>
          </a:bodyPr>
          <a:lstStyle/>
          <a:p>
            <a:r>
              <a:rPr lang="en-US" sz="2400" dirty="0"/>
              <a:t>Group 1:  “As you anticipate the coming 3 years, what accomplishments would you like to see the SWAN Consortium put into place that will support our current and future member libraries?”</a:t>
            </a:r>
          </a:p>
        </p:txBody>
      </p:sp>
      <p:sp>
        <p:nvSpPr>
          <p:cNvPr id="7" name="Date Placeholder 6">
            <a:extLst>
              <a:ext uri="{FF2B5EF4-FFF2-40B4-BE49-F238E27FC236}">
                <a16:creationId xmlns:a16="http://schemas.microsoft.com/office/drawing/2014/main" id="{CF5EBFC4-4B00-3697-4D07-1C99F35AA84B}"/>
              </a:ext>
            </a:extLst>
          </p:cNvPr>
          <p:cNvSpPr>
            <a:spLocks noGrp="1"/>
          </p:cNvSpPr>
          <p:nvPr>
            <p:ph type="dt" sz="half" idx="2"/>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2363606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C7C66A35-D163-5080-E07C-FEF3ED464AB5}"/>
              </a:ext>
            </a:extLst>
          </p:cNvPr>
          <p:cNvGraphicFramePr>
            <a:graphicFrameLocks noGrp="1"/>
          </p:cNvGraphicFramePr>
          <p:nvPr>
            <p:ph idx="1"/>
            <p:extLst>
              <p:ext uri="{D42A27DB-BD31-4B8C-83A1-F6EECF244321}">
                <p14:modId xmlns:p14="http://schemas.microsoft.com/office/powerpoint/2010/main" val="2864305761"/>
              </p:ext>
            </p:extLst>
          </p:nvPr>
        </p:nvGraphicFramePr>
        <p:xfrm>
          <a:off x="949124" y="1539434"/>
          <a:ext cx="9826906" cy="4900378"/>
        </p:xfrm>
        <a:graphic>
          <a:graphicData uri="http://schemas.openxmlformats.org/drawingml/2006/table">
            <a:tbl>
              <a:tblPr firstRow="1" bandRow="1">
                <a:tableStyleId>{AF606853-7671-496A-8E4F-DF71F8EC918B}</a:tableStyleId>
              </a:tblPr>
              <a:tblGrid>
                <a:gridCol w="1529474">
                  <a:extLst>
                    <a:ext uri="{9D8B030D-6E8A-4147-A177-3AD203B41FA5}">
                      <a16:colId xmlns:a16="http://schemas.microsoft.com/office/drawing/2014/main" val="2090322855"/>
                    </a:ext>
                  </a:extLst>
                </a:gridCol>
                <a:gridCol w="1449734">
                  <a:extLst>
                    <a:ext uri="{9D8B030D-6E8A-4147-A177-3AD203B41FA5}">
                      <a16:colId xmlns:a16="http://schemas.microsoft.com/office/drawing/2014/main" val="1515598659"/>
                    </a:ext>
                  </a:extLst>
                </a:gridCol>
                <a:gridCol w="1484668">
                  <a:extLst>
                    <a:ext uri="{9D8B030D-6E8A-4147-A177-3AD203B41FA5}">
                      <a16:colId xmlns:a16="http://schemas.microsoft.com/office/drawing/2014/main" val="3742797547"/>
                    </a:ext>
                  </a:extLst>
                </a:gridCol>
                <a:gridCol w="1691230">
                  <a:extLst>
                    <a:ext uri="{9D8B030D-6E8A-4147-A177-3AD203B41FA5}">
                      <a16:colId xmlns:a16="http://schemas.microsoft.com/office/drawing/2014/main" val="1448142110"/>
                    </a:ext>
                  </a:extLst>
                </a:gridCol>
                <a:gridCol w="1335822">
                  <a:extLst>
                    <a:ext uri="{9D8B030D-6E8A-4147-A177-3AD203B41FA5}">
                      <a16:colId xmlns:a16="http://schemas.microsoft.com/office/drawing/2014/main" val="1788555236"/>
                    </a:ext>
                  </a:extLst>
                </a:gridCol>
                <a:gridCol w="1067745">
                  <a:extLst>
                    <a:ext uri="{9D8B030D-6E8A-4147-A177-3AD203B41FA5}">
                      <a16:colId xmlns:a16="http://schemas.microsoft.com/office/drawing/2014/main" val="2007391854"/>
                    </a:ext>
                  </a:extLst>
                </a:gridCol>
                <a:gridCol w="1268233">
                  <a:extLst>
                    <a:ext uri="{9D8B030D-6E8A-4147-A177-3AD203B41FA5}">
                      <a16:colId xmlns:a16="http://schemas.microsoft.com/office/drawing/2014/main" val="3001611055"/>
                    </a:ext>
                  </a:extLst>
                </a:gridCol>
              </a:tblGrid>
              <a:tr h="781869">
                <a:tc>
                  <a:txBody>
                    <a:bodyPr/>
                    <a:lstStyle/>
                    <a:p>
                      <a:pPr marL="0" marR="0" algn="ctr">
                        <a:spcBef>
                          <a:spcPts val="0"/>
                        </a:spcBef>
                        <a:spcAft>
                          <a:spcPts val="0"/>
                        </a:spcAft>
                      </a:pPr>
                      <a:r>
                        <a:rPr lang="en-US" sz="1100">
                          <a:effectLst/>
                        </a:rPr>
                        <a:t> </a:t>
                      </a:r>
                      <a:endParaRPr lang="en-US" sz="1600">
                        <a:effectLst/>
                      </a:endParaRPr>
                    </a:p>
                    <a:p>
                      <a:pPr marL="0" marR="0" algn="ctr">
                        <a:spcBef>
                          <a:spcPts val="0"/>
                        </a:spcBef>
                        <a:spcAft>
                          <a:spcPts val="0"/>
                        </a:spcAft>
                      </a:pPr>
                      <a:r>
                        <a:rPr lang="en-US" sz="1100">
                          <a:effectLst/>
                        </a:rPr>
                        <a:t>BE A LIBRARY TECHNOLOGY VISIONARY</a:t>
                      </a:r>
                      <a:endParaRPr lang="en-US" sz="16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nchor="ctr"/>
                </a:tc>
                <a:tc>
                  <a:txBody>
                    <a:bodyPr/>
                    <a:lstStyle/>
                    <a:p>
                      <a:pPr marL="0" marR="0" algn="ctr">
                        <a:spcBef>
                          <a:spcPts val="0"/>
                        </a:spcBef>
                        <a:spcAft>
                          <a:spcPts val="0"/>
                        </a:spcAft>
                      </a:pPr>
                      <a:r>
                        <a:rPr lang="en-US" sz="1100">
                          <a:effectLst/>
                        </a:rPr>
                        <a:t>OFFER INTERACTIVE PATRON-CENTRIC CATALOG</a:t>
                      </a:r>
                      <a:endParaRPr lang="en-US" sz="16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nchor="ctr"/>
                </a:tc>
                <a:tc>
                  <a:txBody>
                    <a:bodyPr/>
                    <a:lstStyle/>
                    <a:p>
                      <a:pPr marL="0" marR="0" algn="ctr">
                        <a:spcBef>
                          <a:spcPts val="0"/>
                        </a:spcBef>
                        <a:spcAft>
                          <a:spcPts val="0"/>
                        </a:spcAft>
                      </a:pPr>
                      <a:r>
                        <a:rPr lang="en-US" sz="1100">
                          <a:effectLst/>
                        </a:rPr>
                        <a:t>CONTINUE A HEALTHY VIBRANT ORGANIZATION</a:t>
                      </a:r>
                      <a:endParaRPr lang="en-US" sz="16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nchor="ctr"/>
                </a:tc>
                <a:tc>
                  <a:txBody>
                    <a:bodyPr/>
                    <a:lstStyle/>
                    <a:p>
                      <a:pPr marL="0" marR="0" algn="ctr">
                        <a:spcBef>
                          <a:spcPts val="0"/>
                        </a:spcBef>
                        <a:spcAft>
                          <a:spcPts val="0"/>
                        </a:spcAft>
                      </a:pPr>
                      <a:r>
                        <a:rPr lang="en-US" sz="1100">
                          <a:effectLst/>
                        </a:rPr>
                        <a:t>CREATE A FLEXIBLE MEMBERSHIP MODEL</a:t>
                      </a:r>
                      <a:endParaRPr lang="en-US" sz="16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nchor="ctr"/>
                </a:tc>
                <a:tc>
                  <a:txBody>
                    <a:bodyPr/>
                    <a:lstStyle/>
                    <a:p>
                      <a:pPr marL="0" marR="0" algn="ctr">
                        <a:spcBef>
                          <a:spcPts val="0"/>
                        </a:spcBef>
                        <a:spcAft>
                          <a:spcPts val="0"/>
                        </a:spcAft>
                      </a:pPr>
                      <a:r>
                        <a:rPr lang="en-US" sz="1100">
                          <a:effectLst/>
                        </a:rPr>
                        <a:t> </a:t>
                      </a:r>
                      <a:endParaRPr lang="en-US" sz="1600">
                        <a:effectLst/>
                      </a:endParaRPr>
                    </a:p>
                    <a:p>
                      <a:pPr marL="0" marR="0" algn="ctr">
                        <a:spcBef>
                          <a:spcPts val="0"/>
                        </a:spcBef>
                        <a:spcAft>
                          <a:spcPts val="0"/>
                        </a:spcAft>
                      </a:pPr>
                      <a:r>
                        <a:rPr lang="en-US" sz="1100">
                          <a:effectLst/>
                        </a:rPr>
                        <a:t> </a:t>
                      </a:r>
                      <a:endParaRPr lang="en-US" sz="1600">
                        <a:effectLst/>
                      </a:endParaRPr>
                    </a:p>
                    <a:p>
                      <a:pPr marL="0" marR="0" algn="ctr">
                        <a:spcBef>
                          <a:spcPts val="0"/>
                        </a:spcBef>
                        <a:spcAft>
                          <a:spcPts val="0"/>
                        </a:spcAft>
                      </a:pPr>
                      <a:r>
                        <a:rPr lang="en-US" sz="1100">
                          <a:effectLst/>
                        </a:rPr>
                        <a:t>MIGRATE</a:t>
                      </a:r>
                      <a:endParaRPr lang="en-US" sz="16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nchor="ctr"/>
                </a:tc>
                <a:tc>
                  <a:txBody>
                    <a:bodyPr/>
                    <a:lstStyle/>
                    <a:p>
                      <a:pPr marL="0" marR="0" algn="ctr">
                        <a:spcBef>
                          <a:spcPts val="0"/>
                        </a:spcBef>
                        <a:spcAft>
                          <a:spcPts val="0"/>
                        </a:spcAft>
                      </a:pPr>
                      <a:r>
                        <a:rPr lang="en-US" sz="1100">
                          <a:effectLst/>
                        </a:rPr>
                        <a:t> </a:t>
                      </a:r>
                      <a:endParaRPr lang="en-US" sz="1600">
                        <a:effectLst/>
                      </a:endParaRPr>
                    </a:p>
                    <a:p>
                      <a:pPr marL="0" marR="0" algn="ctr">
                        <a:spcBef>
                          <a:spcPts val="0"/>
                        </a:spcBef>
                        <a:spcAft>
                          <a:spcPts val="0"/>
                        </a:spcAft>
                      </a:pPr>
                      <a:r>
                        <a:rPr lang="en-US" sz="1100">
                          <a:effectLst/>
                        </a:rPr>
                        <a:t>FREE OUR DATA</a:t>
                      </a:r>
                      <a:endParaRPr lang="en-US" sz="16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nchor="ctr"/>
                </a:tc>
                <a:tc>
                  <a:txBody>
                    <a:bodyPr/>
                    <a:lstStyle/>
                    <a:p>
                      <a:pPr marL="0" marR="0" algn="ctr">
                        <a:spcBef>
                          <a:spcPts val="0"/>
                        </a:spcBef>
                        <a:spcAft>
                          <a:spcPts val="0"/>
                        </a:spcAft>
                      </a:pPr>
                      <a:r>
                        <a:rPr lang="en-US" sz="1100">
                          <a:effectLst/>
                        </a:rPr>
                        <a:t>DEVELOP &amp; PROVIDE VIRTUAL SERVICE</a:t>
                      </a:r>
                      <a:endParaRPr lang="en-US" sz="1600" b="1">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nchor="ctr"/>
                </a:tc>
                <a:extLst>
                  <a:ext uri="{0D108BD9-81ED-4DB2-BD59-A6C34878D82A}">
                    <a16:rowId xmlns:a16="http://schemas.microsoft.com/office/drawing/2014/main" val="1872182603"/>
                  </a:ext>
                </a:extLst>
              </a:tr>
              <a:tr h="503212">
                <a:tc>
                  <a:txBody>
                    <a:bodyPr/>
                    <a:lstStyle/>
                    <a:p>
                      <a:pPr marL="0" marR="0" algn="l">
                        <a:spcBef>
                          <a:spcPts val="0"/>
                        </a:spcBef>
                        <a:spcAft>
                          <a:spcPts val="0"/>
                        </a:spcAft>
                      </a:pPr>
                      <a:r>
                        <a:rPr lang="en-US" sz="1050">
                          <a:effectLst/>
                        </a:rPr>
                        <a:t>SWAN will be a leader of statewide LLSAPs</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Interactive social catalog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050" dirty="0">
                          <a:effectLst/>
                        </a:rPr>
                        <a:t>Philosophy of succession planning/ continuity</a:t>
                      </a:r>
                      <a:r>
                        <a:rPr lang="en-US" sz="1100" dirty="0">
                          <a:effectLst/>
                        </a:rPr>
                        <a:t> </a:t>
                      </a:r>
                      <a:endParaRPr lang="en-US" sz="1600" dirty="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050">
                          <a:effectLst/>
                        </a:rPr>
                        <a:t>Develop a philosophy of growth in terms of membership</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Migrate to next generation ILS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Web analytics</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050">
                          <a:effectLst/>
                        </a:rPr>
                        <a:t>SWAN will implement database analysis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extLst>
                  <a:ext uri="{0D108BD9-81ED-4DB2-BD59-A6C34878D82A}">
                    <a16:rowId xmlns:a16="http://schemas.microsoft.com/office/drawing/2014/main" val="3574860462"/>
                  </a:ext>
                </a:extLst>
              </a:tr>
              <a:tr h="677077">
                <a:tc>
                  <a:txBody>
                    <a:bodyPr/>
                    <a:lstStyle/>
                    <a:p>
                      <a:pPr marL="0" marR="0" algn="l">
                        <a:spcBef>
                          <a:spcPts val="0"/>
                        </a:spcBef>
                        <a:spcAft>
                          <a:spcPts val="0"/>
                        </a:spcAft>
                      </a:pPr>
                      <a:r>
                        <a:rPr lang="en-US" sz="1100">
                          <a:effectLst/>
                        </a:rPr>
                        <a:t>Broaden IUG membership participation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 Greater patron acc’t self service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Maintain operational &amp; fiscal stability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Expansion of membership beyond MLS borders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Be along the path to new ILS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Easy manipulation of data &amp; statistics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050">
                          <a:effectLst/>
                        </a:rPr>
                        <a:t>More online support </a:t>
                      </a:r>
                      <a:r>
                        <a:rPr lang="en-US" sz="1100">
                          <a:effectLst/>
                        </a:rPr>
                        <a:t> </a:t>
                      </a:r>
                      <a:r>
                        <a:rPr lang="en-US" sz="1050">
                          <a:effectLst/>
                        </a:rPr>
                        <a:t>(paperless, virtual mtgs, online training)</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extLst>
                  <a:ext uri="{0D108BD9-81ED-4DB2-BD59-A6C34878D82A}">
                    <a16:rowId xmlns:a16="http://schemas.microsoft.com/office/drawing/2014/main" val="1744112978"/>
                  </a:ext>
                </a:extLst>
              </a:tr>
              <a:tr h="990699">
                <a:tc>
                  <a:txBody>
                    <a:bodyPr/>
                    <a:lstStyle/>
                    <a:p>
                      <a:pPr marL="0" marR="0" algn="l">
                        <a:spcBef>
                          <a:spcPts val="0"/>
                        </a:spcBef>
                        <a:spcAft>
                          <a:spcPts val="0"/>
                        </a:spcAft>
                      </a:pPr>
                      <a:r>
                        <a:rPr lang="en-US" sz="1100">
                          <a:effectLst/>
                        </a:rPr>
                        <a:t> </a:t>
                      </a:r>
                      <a:endParaRPr lang="en-US" sz="1600">
                        <a:effectLst/>
                      </a:endParaRPr>
                    </a:p>
                    <a:p>
                      <a:pPr marL="0" marR="0" algn="l">
                        <a:spcBef>
                          <a:spcPts val="0"/>
                        </a:spcBef>
                        <a:spcAft>
                          <a:spcPts val="0"/>
                        </a:spcAft>
                      </a:pPr>
                      <a:r>
                        <a:rPr lang="en-US" sz="1100">
                          <a:effectLst/>
                        </a:rPr>
                        <a:t>Flexibility w/adding new technology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050">
                          <a:effectLst/>
                        </a:rPr>
                        <a:t>Facilitate patron interface (social media interaction, accommodate physical &amp; virtual formats, interactive community</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dirty="0">
                          <a:effectLst/>
                        </a:rPr>
                        <a:t>End-user focus greater than membership </a:t>
                      </a:r>
                      <a:endParaRPr lang="en-US" sz="1600" dirty="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SWAN will offer more variety of services for a variety of &amp; levels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Improve ILS patron &amp; internal operation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Add APIs APs - tool sets for libraries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SWAN certified training for staff &amp; patrons in a 24/7 format</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extLst>
                  <a:ext uri="{0D108BD9-81ED-4DB2-BD59-A6C34878D82A}">
                    <a16:rowId xmlns:a16="http://schemas.microsoft.com/office/drawing/2014/main" val="1080416567"/>
                  </a:ext>
                </a:extLst>
              </a:tr>
              <a:tr h="430022">
                <a:tc>
                  <a:txBody>
                    <a:bodyPr/>
                    <a:lstStyle/>
                    <a:p>
                      <a:pPr marL="0" marR="0" algn="l">
                        <a:spcBef>
                          <a:spcPts val="0"/>
                        </a:spcBef>
                        <a:spcAft>
                          <a:spcPts val="0"/>
                        </a:spcAft>
                      </a:pPr>
                      <a:r>
                        <a:rPr lang="en-US" sz="1100">
                          <a:effectLst/>
                        </a:rPr>
                        <a:t>SWAN will host an e-book server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Integrate e-content in ILS</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Maximize resource sharing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Create tiered levels of service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Full-scale evaluation of ILS options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 </a:t>
                      </a:r>
                      <a:endParaRPr lang="en-US" sz="1600">
                        <a:effectLst/>
                      </a:endParaRPr>
                    </a:p>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extLst>
                  <a:ext uri="{0D108BD9-81ED-4DB2-BD59-A6C34878D82A}">
                    <a16:rowId xmlns:a16="http://schemas.microsoft.com/office/drawing/2014/main" val="329838411"/>
                  </a:ext>
                </a:extLst>
              </a:tr>
              <a:tr h="518938">
                <a:tc>
                  <a:txBody>
                    <a:bodyPr/>
                    <a:lstStyle/>
                    <a:p>
                      <a:pPr marL="0" marR="0" algn="l">
                        <a:spcBef>
                          <a:spcPts val="0"/>
                        </a:spcBef>
                        <a:spcAft>
                          <a:spcPts val="0"/>
                        </a:spcAft>
                      </a:pPr>
                      <a:r>
                        <a:rPr lang="en-US" sz="1050">
                          <a:effectLst/>
                        </a:rPr>
                        <a:t>Partnering w/3rd party vendors &amp; advocacy w/3rd party vendors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Better patron services, perhaps with new ILS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Have a financial plan members can work with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Define clearer vision of optimum size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extLst>
                  <a:ext uri="{0D108BD9-81ED-4DB2-BD59-A6C34878D82A}">
                    <a16:rowId xmlns:a16="http://schemas.microsoft.com/office/drawing/2014/main" val="3377637053"/>
                  </a:ext>
                </a:extLst>
              </a:tr>
              <a:tr h="503212">
                <a:tc>
                  <a:txBody>
                    <a:bodyPr/>
                    <a:lstStyle/>
                    <a:p>
                      <a:pPr marL="0" marR="0" algn="l">
                        <a:spcBef>
                          <a:spcPts val="0"/>
                        </a:spcBef>
                        <a:spcAft>
                          <a:spcPts val="0"/>
                        </a:spcAft>
                      </a:pPr>
                      <a:r>
                        <a:rPr lang="en-US" sz="1050">
                          <a:effectLst/>
                        </a:rPr>
                        <a:t>SWAN will lead/ inform/train libraries in new technologies</a:t>
                      </a:r>
                      <a:r>
                        <a:rPr lang="en-US" sz="11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100">
                          <a:effectLst/>
                        </a:rPr>
                        <a:t>Catalog that is user-friendly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extLst>
                  <a:ext uri="{0D108BD9-81ED-4DB2-BD59-A6C34878D82A}">
                    <a16:rowId xmlns:a16="http://schemas.microsoft.com/office/drawing/2014/main" val="2329479909"/>
                  </a:ext>
                </a:extLst>
              </a:tr>
              <a:tr h="495349">
                <a:tc>
                  <a:txBody>
                    <a:bodyPr/>
                    <a:lstStyle/>
                    <a:p>
                      <a:pPr marL="0" marR="0" algn="l">
                        <a:spcBef>
                          <a:spcPts val="0"/>
                        </a:spcBef>
                        <a:spcAft>
                          <a:spcPts val="0"/>
                        </a:spcAft>
                      </a:pPr>
                      <a:r>
                        <a:rPr lang="en-US" sz="1050">
                          <a:effectLst/>
                        </a:rPr>
                        <a:t>Clarify what member can/cannot do on their own re: technology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a:effectLst/>
                        </a:rPr>
                        <a:t> </a:t>
                      </a:r>
                      <a:endParaRPr lang="en-US" sz="160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tc>
                  <a:txBody>
                    <a:bodyPr/>
                    <a:lstStyle/>
                    <a:p>
                      <a:pPr marL="0" marR="0" algn="l">
                        <a:spcBef>
                          <a:spcPts val="0"/>
                        </a:spcBef>
                        <a:spcAft>
                          <a:spcPts val="0"/>
                        </a:spcAft>
                      </a:pPr>
                      <a:r>
                        <a:rPr lang="en-US" sz="1600" dirty="0">
                          <a:effectLst/>
                        </a:rPr>
                        <a:t> </a:t>
                      </a:r>
                      <a:endParaRPr lang="en-US" sz="1600" dirty="0">
                        <a:solidFill>
                          <a:srgbClr val="000000"/>
                        </a:solidFill>
                        <a:effectLst/>
                        <a:latin typeface="Helvetica" panose="020B0604020202020204" pitchFamily="34" charset="0"/>
                        <a:ea typeface="ヒラギノ角ゴ Pro W3"/>
                        <a:cs typeface="Times New Roman" panose="02020603050405020304" pitchFamily="18" charset="0"/>
                      </a:endParaRPr>
                    </a:p>
                  </a:txBody>
                  <a:tcPr marL="60164" marR="60164" marT="0" marB="0"/>
                </a:tc>
                <a:extLst>
                  <a:ext uri="{0D108BD9-81ED-4DB2-BD59-A6C34878D82A}">
                    <a16:rowId xmlns:a16="http://schemas.microsoft.com/office/drawing/2014/main" val="314277337"/>
                  </a:ext>
                </a:extLst>
              </a:tr>
            </a:tbl>
          </a:graphicData>
        </a:graphic>
      </p:graphicFrame>
      <p:sp>
        <p:nvSpPr>
          <p:cNvPr id="3" name="Footer Placeholder 2">
            <a:extLst>
              <a:ext uri="{FF2B5EF4-FFF2-40B4-BE49-F238E27FC236}">
                <a16:creationId xmlns:a16="http://schemas.microsoft.com/office/drawing/2014/main" id="{53F50823-7549-DB10-CC31-3A969D64B1BD}"/>
              </a:ext>
            </a:extLst>
          </p:cNvPr>
          <p:cNvSpPr>
            <a:spLocks noGrp="1"/>
          </p:cNvSpPr>
          <p:nvPr>
            <p:ph type="ftr" sz="quarter" idx="11"/>
          </p:nvPr>
        </p:nvSpPr>
        <p:spPr/>
        <p:txBody>
          <a:bodyPr/>
          <a:lstStyle/>
          <a:p>
            <a:r>
              <a:rPr lang="en-US"/>
              <a:t>SWAN Library Services</a:t>
            </a:r>
          </a:p>
        </p:txBody>
      </p:sp>
      <p:sp>
        <p:nvSpPr>
          <p:cNvPr id="4" name="Slide Number Placeholder 3">
            <a:extLst>
              <a:ext uri="{FF2B5EF4-FFF2-40B4-BE49-F238E27FC236}">
                <a16:creationId xmlns:a16="http://schemas.microsoft.com/office/drawing/2014/main" id="{8DFD8CD9-3F7A-CE88-7CBE-2E7229B26766}"/>
              </a:ext>
            </a:extLst>
          </p:cNvPr>
          <p:cNvSpPr>
            <a:spLocks noGrp="1"/>
          </p:cNvSpPr>
          <p:nvPr>
            <p:ph type="sldNum" sz="quarter" idx="12"/>
          </p:nvPr>
        </p:nvSpPr>
        <p:spPr/>
        <p:txBody>
          <a:bodyPr/>
          <a:lstStyle/>
          <a:p>
            <a:fld id="{1FAA610F-65FB-4D76-A9F7-0135426F9A2E}" type="slidenum">
              <a:rPr lang="en-US" smtClean="0"/>
              <a:t>8</a:t>
            </a:fld>
            <a:endParaRPr lang="en-US"/>
          </a:p>
        </p:txBody>
      </p:sp>
      <p:sp>
        <p:nvSpPr>
          <p:cNvPr id="5" name="Title 4">
            <a:extLst>
              <a:ext uri="{FF2B5EF4-FFF2-40B4-BE49-F238E27FC236}">
                <a16:creationId xmlns:a16="http://schemas.microsoft.com/office/drawing/2014/main" id="{A2419450-04E9-D57B-9394-41ADEF67DD10}"/>
              </a:ext>
            </a:extLst>
          </p:cNvPr>
          <p:cNvSpPr>
            <a:spLocks noGrp="1"/>
          </p:cNvSpPr>
          <p:nvPr>
            <p:ph type="title"/>
          </p:nvPr>
        </p:nvSpPr>
        <p:spPr/>
        <p:txBody>
          <a:bodyPr>
            <a:noAutofit/>
          </a:bodyPr>
          <a:lstStyle/>
          <a:p>
            <a:r>
              <a:rPr lang="en-US" sz="2400" dirty="0"/>
              <a:t>Group 2:  “As you anticipate the coming 3 years, what accomplishments would you like to see the SWAN Consortium put into place that will support our current and future member libraries?”</a:t>
            </a:r>
          </a:p>
        </p:txBody>
      </p:sp>
      <p:sp>
        <p:nvSpPr>
          <p:cNvPr id="6" name="Date Placeholder 5">
            <a:extLst>
              <a:ext uri="{FF2B5EF4-FFF2-40B4-BE49-F238E27FC236}">
                <a16:creationId xmlns:a16="http://schemas.microsoft.com/office/drawing/2014/main" id="{142CCC4B-BAA4-0CFE-296A-6BEED77FB874}"/>
              </a:ext>
            </a:extLst>
          </p:cNvPr>
          <p:cNvSpPr>
            <a:spLocks noGrp="1"/>
          </p:cNvSpPr>
          <p:nvPr>
            <p:ph type="dt" sz="half" idx="2"/>
          </p:nvPr>
        </p:nvSpPr>
        <p:spPr/>
        <p:txBody>
          <a:bodyPr/>
          <a:lstStyle/>
          <a:p>
            <a:fld id="{A99684E3-A0FF-49CA-B05E-EC4BBEDCAE69}" type="datetime4">
              <a:rPr lang="en-US" smtClean="0"/>
              <a:t>September 8, 2023</a:t>
            </a:fld>
            <a:endParaRPr lang="en-US"/>
          </a:p>
        </p:txBody>
      </p:sp>
    </p:spTree>
    <p:extLst>
      <p:ext uri="{BB962C8B-B14F-4D97-AF65-F5344CB8AC3E}">
        <p14:creationId xmlns:p14="http://schemas.microsoft.com/office/powerpoint/2010/main" val="3148521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A02FE47-5459-378F-0116-90DD4BE3049B}"/>
              </a:ext>
            </a:extLst>
          </p:cNvPr>
          <p:cNvSpPr>
            <a:spLocks noGrp="1"/>
          </p:cNvSpPr>
          <p:nvPr>
            <p:ph idx="1"/>
          </p:nvPr>
        </p:nvSpPr>
        <p:spPr/>
        <p:txBody>
          <a:bodyPr>
            <a:normAutofit lnSpcReduction="10000"/>
          </a:bodyPr>
          <a:lstStyle/>
          <a:p>
            <a:pPr marL="514350" indent="-514350">
              <a:buFont typeface="+mj-lt"/>
              <a:buAutoNum type="arabicPeriod"/>
            </a:pPr>
            <a:r>
              <a:rPr lang="en-US" dirty="0"/>
              <a:t>Assessing Our Current and Future Environment</a:t>
            </a:r>
          </a:p>
          <a:p>
            <a:pPr marL="514350" indent="-514350">
              <a:buFont typeface="+mj-lt"/>
              <a:buAutoNum type="arabicPeriod"/>
            </a:pPr>
            <a:r>
              <a:rPr lang="en-US" dirty="0"/>
              <a:t>Create Our Practical Vision for the Coming 3 Years</a:t>
            </a:r>
          </a:p>
          <a:p>
            <a:pPr marL="514350" indent="-514350">
              <a:buFont typeface="+mj-lt"/>
              <a:buAutoNum type="arabicPeriod"/>
            </a:pPr>
            <a:r>
              <a:rPr lang="en-US" dirty="0"/>
              <a:t>Identify the Underlying Contradictions that Block Our Vision</a:t>
            </a:r>
          </a:p>
          <a:p>
            <a:pPr marL="914400" lvl="2" indent="0">
              <a:buNone/>
            </a:pPr>
            <a:r>
              <a:rPr lang="en-US" dirty="0"/>
              <a:t>Identifying the major barriers that we will need to address in order move toward our Practical Vision.  In this session the group will identify the key barriers that stand in the way of their vision so that they can move forward with strategic responses.  These barriers provide a doorway of opportunity toward the future.</a:t>
            </a:r>
          </a:p>
          <a:p>
            <a:pPr marL="514350" indent="-514350">
              <a:buFont typeface="+mj-lt"/>
              <a:buAutoNum type="arabicPeriod"/>
            </a:pPr>
            <a:r>
              <a:rPr lang="en-US" dirty="0"/>
              <a:t>Develop Our Strategic Directions for the Coming 3 years</a:t>
            </a:r>
          </a:p>
          <a:p>
            <a:pPr marL="514350" indent="-514350">
              <a:buFont typeface="+mj-lt"/>
              <a:buAutoNum type="arabicPeriod"/>
            </a:pPr>
            <a:r>
              <a:rPr lang="en-US" dirty="0"/>
              <a:t>Strategic Directions Activity to Further Understand Our Strategic Directions</a:t>
            </a:r>
          </a:p>
          <a:p>
            <a:pPr marL="914400" lvl="2" indent="0">
              <a:buNone/>
            </a:pPr>
            <a:r>
              <a:rPr lang="en-US" dirty="0"/>
              <a:t>Using the SMART Framework: Specific Measurable Action-Oriented Realistic and Time Bound</a:t>
            </a:r>
          </a:p>
        </p:txBody>
      </p:sp>
      <p:sp>
        <p:nvSpPr>
          <p:cNvPr id="5" name="Footer Placeholder 4">
            <a:extLst>
              <a:ext uri="{FF2B5EF4-FFF2-40B4-BE49-F238E27FC236}">
                <a16:creationId xmlns:a16="http://schemas.microsoft.com/office/drawing/2014/main" id="{8689E6D1-C54B-69C9-E1B7-A19C57EF0131}"/>
              </a:ext>
            </a:extLst>
          </p:cNvPr>
          <p:cNvSpPr>
            <a:spLocks noGrp="1"/>
          </p:cNvSpPr>
          <p:nvPr>
            <p:ph type="ftr" sz="quarter" idx="11"/>
          </p:nvPr>
        </p:nvSpPr>
        <p:spPr/>
        <p:txBody>
          <a:bodyPr/>
          <a:lstStyle/>
          <a:p>
            <a:r>
              <a:rPr lang="en-US"/>
              <a:t>SWAN Library Services</a:t>
            </a:r>
          </a:p>
        </p:txBody>
      </p:sp>
      <p:sp>
        <p:nvSpPr>
          <p:cNvPr id="6" name="Slide Number Placeholder 5">
            <a:extLst>
              <a:ext uri="{FF2B5EF4-FFF2-40B4-BE49-F238E27FC236}">
                <a16:creationId xmlns:a16="http://schemas.microsoft.com/office/drawing/2014/main" id="{9048DFDA-414E-8AD8-FBC7-FF58708E4BEC}"/>
              </a:ext>
            </a:extLst>
          </p:cNvPr>
          <p:cNvSpPr>
            <a:spLocks noGrp="1"/>
          </p:cNvSpPr>
          <p:nvPr>
            <p:ph type="sldNum" sz="quarter" idx="12"/>
          </p:nvPr>
        </p:nvSpPr>
        <p:spPr/>
        <p:txBody>
          <a:bodyPr/>
          <a:lstStyle/>
          <a:p>
            <a:fld id="{1FAA610F-65FB-4D76-A9F7-0135426F9A2E}" type="slidenum">
              <a:rPr lang="en-US" smtClean="0"/>
              <a:t>9</a:t>
            </a:fld>
            <a:endParaRPr lang="en-US"/>
          </a:p>
        </p:txBody>
      </p:sp>
      <p:sp>
        <p:nvSpPr>
          <p:cNvPr id="8" name="Title 7">
            <a:extLst>
              <a:ext uri="{FF2B5EF4-FFF2-40B4-BE49-F238E27FC236}">
                <a16:creationId xmlns:a16="http://schemas.microsoft.com/office/drawing/2014/main" id="{960DB9A9-C23F-C285-C6CE-22A59E6C9C52}"/>
              </a:ext>
            </a:extLst>
          </p:cNvPr>
          <p:cNvSpPr>
            <a:spLocks noGrp="1"/>
          </p:cNvSpPr>
          <p:nvPr>
            <p:ph type="title"/>
          </p:nvPr>
        </p:nvSpPr>
        <p:spPr/>
        <p:txBody>
          <a:bodyPr/>
          <a:lstStyle/>
          <a:p>
            <a:r>
              <a:rPr lang="en-US" dirty="0"/>
              <a:t>“Technology of Practice” Board &amp; Staff retreat</a:t>
            </a:r>
          </a:p>
        </p:txBody>
      </p:sp>
      <p:sp>
        <p:nvSpPr>
          <p:cNvPr id="7" name="Date Placeholder 6">
            <a:extLst>
              <a:ext uri="{FF2B5EF4-FFF2-40B4-BE49-F238E27FC236}">
                <a16:creationId xmlns:a16="http://schemas.microsoft.com/office/drawing/2014/main" id="{2AC7010C-50B9-2952-F2B0-24BA21FAD6B0}"/>
              </a:ext>
            </a:extLst>
          </p:cNvPr>
          <p:cNvSpPr>
            <a:spLocks noGrp="1"/>
          </p:cNvSpPr>
          <p:nvPr>
            <p:ph type="dt" sz="half" idx="2"/>
          </p:nvPr>
        </p:nvSpPr>
        <p:spPr/>
        <p:txBody>
          <a:bodyPr/>
          <a:lstStyle/>
          <a:p>
            <a:fld id="{BE77881E-05EA-445D-A401-3F862F6B3C8C}" type="datetime4">
              <a:rPr lang="en-US" smtClean="0"/>
              <a:t>September 8, 2023</a:t>
            </a:fld>
            <a:endParaRPr lang="en-US"/>
          </a:p>
        </p:txBody>
      </p:sp>
    </p:spTree>
    <p:extLst>
      <p:ext uri="{BB962C8B-B14F-4D97-AF65-F5344CB8AC3E}">
        <p14:creationId xmlns:p14="http://schemas.microsoft.com/office/powerpoint/2010/main" val="3251792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WAN-PPT-2020">
  <a:themeElements>
    <a:clrScheme name="SWAN Color Palette">
      <a:dk1>
        <a:sysClr val="windowText" lastClr="000000"/>
      </a:dk1>
      <a:lt1>
        <a:sysClr val="window" lastClr="FFFFFF"/>
      </a:lt1>
      <a:dk2>
        <a:srgbClr val="00838E"/>
      </a:dk2>
      <a:lt2>
        <a:srgbClr val="FFFFFF"/>
      </a:lt2>
      <a:accent1>
        <a:srgbClr val="1565C0"/>
      </a:accent1>
      <a:accent2>
        <a:srgbClr val="C63F17"/>
      </a:accent2>
      <a:accent3>
        <a:srgbClr val="AD1457"/>
      </a:accent3>
      <a:accent4>
        <a:srgbClr val="005661"/>
      </a:accent4>
      <a:accent5>
        <a:srgbClr val="FDD835"/>
      </a:accent5>
      <a:accent6>
        <a:srgbClr val="666666"/>
      </a:accent6>
      <a:hlink>
        <a:srgbClr val="1565C0"/>
      </a:hlink>
      <a:folHlink>
        <a:srgbClr val="1565C0"/>
      </a:folHlink>
    </a:clrScheme>
    <a:fontScheme name="SWAN Fonts">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AN-PPT-2020" id="{687F51A9-11E1-413C-9051-8EC365FB562F}" vid="{E20A4488-0C2C-4E35-BEF5-616CAADE7A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4903</Words>
  <Application>Microsoft Office PowerPoint</Application>
  <PresentationFormat>Widescreen</PresentationFormat>
  <Paragraphs>893</Paragraphs>
  <Slides>57</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57</vt:i4>
      </vt:variant>
    </vt:vector>
  </HeadingPairs>
  <TitlesOfParts>
    <vt:vector size="68" baseType="lpstr">
      <vt:lpstr>Arial</vt:lpstr>
      <vt:lpstr>Calibri</vt:lpstr>
      <vt:lpstr>Courier New</vt:lpstr>
      <vt:lpstr>Georgia</vt:lpstr>
      <vt:lpstr>Helvetica</vt:lpstr>
      <vt:lpstr>Source Sans Pro</vt:lpstr>
      <vt:lpstr>Source Sans Pro SemiBold</vt:lpstr>
      <vt:lpstr>Symbol</vt:lpstr>
      <vt:lpstr>Trebuchet MS</vt:lpstr>
      <vt:lpstr>Wingdings</vt:lpstr>
      <vt:lpstr>SWAN-PPT-2020</vt:lpstr>
      <vt:lpstr>SWAN Quarterly Meeting</vt:lpstr>
      <vt:lpstr>Agenda</vt:lpstr>
      <vt:lpstr>Strategic Planning: Overview of prior processes</vt:lpstr>
      <vt:lpstr>Overview of strategic planning processes</vt:lpstr>
      <vt:lpstr>2012 Strategic Planning Process </vt:lpstr>
      <vt:lpstr>Two focus groups, 27 participants</vt:lpstr>
      <vt:lpstr>Group 1:  “As you anticipate the coming 3 years, what accomplishments would you like to see the SWAN Consortium put into place that will support our current and future member libraries?”</vt:lpstr>
      <vt:lpstr>Group 2:  “As you anticipate the coming 3 years, what accomplishments would you like to see the SWAN Consortium put into place that will support our current and future member libraries?”</vt:lpstr>
      <vt:lpstr>“Technology of Practice” Board &amp; Staff retreat</vt:lpstr>
      <vt:lpstr>PowerPoint Presentation</vt:lpstr>
      <vt:lpstr>PowerPoint Presentation</vt:lpstr>
      <vt:lpstr>The Underlying Contradictions: “What is blocking SWAN from moving toward our vision?”</vt:lpstr>
      <vt:lpstr>Strategic direction &amp; goals 2013 - 2015</vt:lpstr>
      <vt:lpstr>2018 Strategic Planning Process</vt:lpstr>
      <vt:lpstr>Consulting Within Reach</vt:lpstr>
      <vt:lpstr>2018 CWR background research</vt:lpstr>
      <vt:lpstr>CWR discovery interviews phase</vt:lpstr>
      <vt:lpstr>Interviews: representation &amp; region</vt:lpstr>
      <vt:lpstr>Membership interviews</vt:lpstr>
      <vt:lpstr>External interviews</vt:lpstr>
      <vt:lpstr>2018 Strategic Planning Activity</vt:lpstr>
      <vt:lpstr>Consulting Within Reach (CWR) plan overview</vt:lpstr>
      <vt:lpstr>CWR assessment phase: four clarification issues</vt:lpstr>
      <vt:lpstr>Identity, Mission, Vision</vt:lpstr>
      <vt:lpstr>2018 Strategic Planning Activity</vt:lpstr>
      <vt:lpstr>6 Objectives of Plan 2019 - 2023</vt:lpstr>
      <vt:lpstr>Objective 1: Develop a Shared and Accurate Diagnosis of Member Dissatisfaction Around the Existing ILS and OPAC (Staff Interface and Online Catalog)</vt:lpstr>
      <vt:lpstr>Strategic planning process</vt:lpstr>
      <vt:lpstr>SirsiDynix &amp; SWAN agreement</vt:lpstr>
      <vt:lpstr>SWAN Membership includes</vt:lpstr>
      <vt:lpstr>PowerPoint Presentation</vt:lpstr>
      <vt:lpstr>2012: Board appoints ILS Committee #1 goal of strategic plan 2013 – 2015: Recommend direction for SWAN ILS platform</vt:lpstr>
      <vt:lpstr>5-year contract: 2015 - 2019</vt:lpstr>
      <vt:lpstr>E-content integration with SirsiDynix</vt:lpstr>
      <vt:lpstr>Agreement extended 5 years: 2020-2024</vt:lpstr>
      <vt:lpstr>SWAN &amp; SirsiDynix support structure</vt:lpstr>
      <vt:lpstr>SWAN &amp; SirsiDynix support structure</vt:lpstr>
      <vt:lpstr>SWAN growth: add-on libraries 2016 - 2023</vt:lpstr>
      <vt:lpstr>SWAN &amp; SirsiDynix feedback structure</vt:lpstr>
      <vt:lpstr>BLUEcloud Central &amp; BLUEcloud Staff</vt:lpstr>
      <vt:lpstr>PowerPoint Presentation</vt:lpstr>
      <vt:lpstr>PowerPoint Presentation</vt:lpstr>
      <vt:lpstr>BLUEcloud Circulation evaluation</vt:lpstr>
      <vt:lpstr>SirsiDynix Executive Survey: December 2022</vt:lpstr>
      <vt:lpstr>SirsiDynix Executive Survey: December 2022</vt:lpstr>
      <vt:lpstr>Questions &amp; Discussion</vt:lpstr>
      <vt:lpstr>MessageBee for SWAN</vt:lpstr>
      <vt:lpstr>“Phase 2” Development</vt:lpstr>
      <vt:lpstr>SWAN Expo Showcase</vt:lpstr>
      <vt:lpstr>PowerPoint Presentation</vt:lpstr>
      <vt:lpstr>PowerPoint Presentation</vt:lpstr>
      <vt:lpstr>Up Next…</vt:lpstr>
      <vt:lpstr>EBSCO usage statistics</vt:lpstr>
      <vt:lpstr>EBSCO Database Usage</vt:lpstr>
      <vt:lpstr>EBSCO Database Cost-Per-Use</vt:lpstr>
      <vt:lpstr>EBSCO Year 5 Renewal</vt:lpstr>
      <vt:lpstr>Announcements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2023-09-08T13:44:11Z</dcterms:created>
  <dcterms:modified xsi:type="dcterms:W3CDTF">2023-09-08T13:44:18Z</dcterms:modified>
</cp:coreProperties>
</file>