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81" r:id="rId2"/>
  </p:sldMasterIdLst>
  <p:notesMasterIdLst>
    <p:notesMasterId r:id="rId19"/>
  </p:notesMasterIdLst>
  <p:handoutMasterIdLst>
    <p:handoutMasterId r:id="rId20"/>
  </p:handoutMasterIdLst>
  <p:sldIdLst>
    <p:sldId id="302" r:id="rId3"/>
    <p:sldId id="307" r:id="rId4"/>
    <p:sldId id="850" r:id="rId5"/>
    <p:sldId id="293" r:id="rId6"/>
    <p:sldId id="852" r:id="rId7"/>
    <p:sldId id="853" r:id="rId8"/>
    <p:sldId id="854" r:id="rId9"/>
    <p:sldId id="303" r:id="rId10"/>
    <p:sldId id="855" r:id="rId11"/>
    <p:sldId id="856" r:id="rId12"/>
    <p:sldId id="857" r:id="rId13"/>
    <p:sldId id="265" r:id="rId14"/>
    <p:sldId id="858" r:id="rId15"/>
    <p:sldId id="851" r:id="rId16"/>
    <p:sldId id="482" r:id="rId17"/>
    <p:sldId id="859" r:id="rId1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4C339"/>
    <a:srgbClr val="532D6D"/>
    <a:srgbClr val="6EF29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44" autoAdjust="0"/>
    <p:restoredTop sz="69010" autoAdjust="0"/>
  </p:normalViewPr>
  <p:slideViewPr>
    <p:cSldViewPr snapToGrid="0" snapToObjects="1">
      <p:cViewPr varScale="1">
        <p:scale>
          <a:sx n="73" d="100"/>
          <a:sy n="73" d="100"/>
        </p:scale>
        <p:origin x="654" y="114"/>
      </p:cViewPr>
      <p:guideLst>
        <p:guide orient="horz" pos="2160"/>
        <p:guide pos="2880"/>
      </p:guideLst>
    </p:cSldViewPr>
  </p:slideViewPr>
  <p:notesTextViewPr>
    <p:cViewPr>
      <p:scale>
        <a:sx n="1" d="1"/>
        <a:sy n="1" d="1"/>
      </p:scale>
      <p:origin x="0" y="0"/>
    </p:cViewPr>
  </p:notesTextViewPr>
  <p:sorterViewPr>
    <p:cViewPr>
      <p:scale>
        <a:sx n="100" d="100"/>
        <a:sy n="100" d="100"/>
      </p:scale>
      <p:origin x="0" y="2237"/>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54AFB19-EEB2-3E48-80B7-671C4F156610}" type="datetimeFigureOut">
              <a:rPr lang="en-US" smtClean="0"/>
              <a:t>10/16/2023</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28B1A97-C15D-884C-B66B-5802B74327BC}" type="slidenum">
              <a:rPr lang="en-US" smtClean="0"/>
              <a:t>‹#›</a:t>
            </a:fld>
            <a:endParaRPr lang="en-US" dirty="0"/>
          </a:p>
        </p:txBody>
      </p:sp>
    </p:spTree>
    <p:extLst>
      <p:ext uri="{BB962C8B-B14F-4D97-AF65-F5344CB8AC3E}">
        <p14:creationId xmlns:p14="http://schemas.microsoft.com/office/powerpoint/2010/main" val="1106283894"/>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81937CA-46BE-4441-98B5-9BEDD1E80CBF}" type="datetimeFigureOut">
              <a:rPr lang="en-US" smtClean="0"/>
              <a:t>10/16/2023</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88D66B7-DCA2-9546-A4D7-B0A60FCE62C8}" type="slidenum">
              <a:rPr lang="en-US" smtClean="0"/>
              <a:t>‹#›</a:t>
            </a:fld>
            <a:endParaRPr lang="en-US" dirty="0"/>
          </a:p>
        </p:txBody>
      </p:sp>
    </p:spTree>
    <p:extLst>
      <p:ext uri="{BB962C8B-B14F-4D97-AF65-F5344CB8AC3E}">
        <p14:creationId xmlns:p14="http://schemas.microsoft.com/office/powerpoint/2010/main" val="334699170"/>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normAutofit/>
          </a:bodyPr>
          <a:lstStyle/>
          <a:p>
            <a:r>
              <a:rPr lang="en-US" dirty="0"/>
              <a:t>EnvisionWare manages one of the most comprehensive service systems in North America. EnvisionWare consultants and field engineers are strategically located around the United States with some service locations housed in leading library systems. In addition to EnvisionWare personnel, a field technician force is at the ready to deliver rapid onsite technical response. </a:t>
            </a:r>
          </a:p>
        </p:txBody>
      </p:sp>
      <p:sp>
        <p:nvSpPr>
          <p:cNvPr id="4" name="Slide Number Placeholder 3"/>
          <p:cNvSpPr>
            <a:spLocks noGrp="1"/>
          </p:cNvSpPr>
          <p:nvPr>
            <p:ph type="sldNum" sz="quarter" idx="10"/>
          </p:nvPr>
        </p:nvSpPr>
        <p:spPr/>
        <p:txBody>
          <a:bodyPr/>
          <a:lstStyle/>
          <a:p>
            <a:fld id="{24DD1362-FA26-4709-893C-C4FE9F804291}" type="slidenum">
              <a:rPr lang="en-US" smtClean="0">
                <a:solidFill>
                  <a:prstClr val="black"/>
                </a:solidFill>
              </a:rPr>
              <a:pPr/>
              <a:t>2</a:t>
            </a:fld>
            <a:endParaRPr lang="en-US" dirty="0">
              <a:solidFill>
                <a:prstClr val="black"/>
              </a:solidFill>
            </a:endParaRPr>
          </a:p>
        </p:txBody>
      </p:sp>
    </p:spTree>
    <p:extLst>
      <p:ext uri="{BB962C8B-B14F-4D97-AF65-F5344CB8AC3E}">
        <p14:creationId xmlns:p14="http://schemas.microsoft.com/office/powerpoint/2010/main" val="34340247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charset="0"/>
            </a:endParaRPr>
          </a:p>
        </p:txBody>
      </p:sp>
      <p:sp>
        <p:nvSpPr>
          <p:cNvPr id="4" name="Slide Number Placeholder 3"/>
          <p:cNvSpPr>
            <a:spLocks noGrp="1"/>
          </p:cNvSpPr>
          <p:nvPr>
            <p:ph type="sldNum" sz="quarter" idx="10"/>
          </p:nvPr>
        </p:nvSpPr>
        <p:spPr/>
        <p:txBody>
          <a:bodyPr/>
          <a:lstStyle/>
          <a:p>
            <a:pPr>
              <a:defRPr/>
            </a:pPr>
            <a:fld id="{C15B32AF-D83F-D144-B055-F8EEC7F8E759}" type="slidenum">
              <a:rPr lang="en-US" smtClean="0">
                <a:solidFill>
                  <a:prstClr val="black"/>
                </a:solidFill>
              </a:rPr>
              <a:pPr>
                <a:defRPr/>
              </a:pPr>
              <a:t>13</a:t>
            </a:fld>
            <a:endParaRPr lang="en-US">
              <a:solidFill>
                <a:prstClr val="black"/>
              </a:solidFill>
            </a:endParaRPr>
          </a:p>
        </p:txBody>
      </p:sp>
    </p:spTree>
    <p:extLst>
      <p:ext uri="{BB962C8B-B14F-4D97-AF65-F5344CB8AC3E}">
        <p14:creationId xmlns:p14="http://schemas.microsoft.com/office/powerpoint/2010/main" val="5768297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charset="0"/>
            </a:endParaRPr>
          </a:p>
        </p:txBody>
      </p:sp>
      <p:sp>
        <p:nvSpPr>
          <p:cNvPr id="4" name="Slide Number Placeholder 3"/>
          <p:cNvSpPr>
            <a:spLocks noGrp="1"/>
          </p:cNvSpPr>
          <p:nvPr>
            <p:ph type="sldNum" sz="quarter" idx="10"/>
          </p:nvPr>
        </p:nvSpPr>
        <p:spPr/>
        <p:txBody>
          <a:bodyPr/>
          <a:lstStyle/>
          <a:p>
            <a:pPr>
              <a:defRPr/>
            </a:pPr>
            <a:fld id="{C15B32AF-D83F-D144-B055-F8EEC7F8E759}" type="slidenum">
              <a:rPr lang="en-US" smtClean="0">
                <a:solidFill>
                  <a:prstClr val="black"/>
                </a:solidFill>
              </a:rPr>
              <a:pPr>
                <a:defRPr/>
              </a:pPr>
              <a:t>14</a:t>
            </a:fld>
            <a:endParaRPr lang="en-US">
              <a:solidFill>
                <a:prstClr val="black"/>
              </a:solidFill>
            </a:endParaRPr>
          </a:p>
        </p:txBody>
      </p:sp>
    </p:spTree>
    <p:extLst>
      <p:ext uri="{BB962C8B-B14F-4D97-AF65-F5344CB8AC3E}">
        <p14:creationId xmlns:p14="http://schemas.microsoft.com/office/powerpoint/2010/main" val="21581360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Predictable:</a:t>
            </a:r>
            <a:r>
              <a:rPr lang="en-US" baseline="0" dirty="0"/>
              <a:t> Can’t guarantee the future but maintenance has not been raised on products</a:t>
            </a:r>
          </a:p>
          <a:p>
            <a:endParaRPr lang="en-US" dirty="0"/>
          </a:p>
          <a:p>
            <a:r>
              <a:rPr lang="en-US"/>
              <a:t>*NOTE</a:t>
            </a:r>
            <a:r>
              <a:rPr lang="en-US" dirty="0"/>
              <a:t>:</a:t>
            </a:r>
            <a:r>
              <a:rPr lang="en-US" baseline="0" dirty="0"/>
              <a:t> Clarify implementation and manufacturing with </a:t>
            </a:r>
            <a:r>
              <a:rPr lang="en-US" baseline="0" dirty="0" err="1"/>
              <a:t>Lyngsoe</a:t>
            </a:r>
            <a:endParaRPr lang="en-US" dirty="0"/>
          </a:p>
        </p:txBody>
      </p:sp>
    </p:spTree>
    <p:extLst>
      <p:ext uri="{BB962C8B-B14F-4D97-AF65-F5344CB8AC3E}">
        <p14:creationId xmlns:p14="http://schemas.microsoft.com/office/powerpoint/2010/main" val="3925383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Service</a:t>
            </a:r>
            <a:r>
              <a:rPr lang="en-US" baseline="0" dirty="0"/>
              <a:t> organization built to deliver ongoing support for this full range of solutions</a:t>
            </a:r>
          </a:p>
          <a:p>
            <a:endParaRPr lang="en-US" baseline="0" dirty="0"/>
          </a:p>
          <a:p>
            <a:r>
              <a:rPr lang="en-US" baseline="0" dirty="0"/>
              <a:t>Most comprehensive solutions for public library self-service </a:t>
            </a:r>
          </a:p>
          <a:p>
            <a:endParaRPr lang="en-US" baseline="0" dirty="0"/>
          </a:p>
          <a:p>
            <a:r>
              <a:rPr lang="en-US" baseline="0" dirty="0"/>
              <a:t>Tie seamlessly together</a:t>
            </a:r>
          </a:p>
          <a:p>
            <a:endParaRPr lang="en-US" baseline="0" dirty="0"/>
          </a:p>
          <a:p>
            <a:r>
              <a:rPr lang="en-US" baseline="0" dirty="0"/>
              <a:t>Single vendor </a:t>
            </a:r>
          </a:p>
          <a:p>
            <a:endParaRPr lang="en-US" baseline="0" dirty="0"/>
          </a:p>
          <a:p>
            <a:r>
              <a:rPr lang="en-US" baseline="0" dirty="0"/>
              <a:t>Vendor partnership with ILS partner</a:t>
            </a:r>
          </a:p>
          <a:p>
            <a:endParaRPr lang="en-US" baseline="0" dirty="0"/>
          </a:p>
          <a:p>
            <a:endParaRPr lang="en-US" dirty="0"/>
          </a:p>
        </p:txBody>
      </p:sp>
    </p:spTree>
    <p:extLst>
      <p:ext uri="{BB962C8B-B14F-4D97-AF65-F5344CB8AC3E}">
        <p14:creationId xmlns:p14="http://schemas.microsoft.com/office/powerpoint/2010/main" val="37895833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charset="0"/>
            </a:endParaRPr>
          </a:p>
        </p:txBody>
      </p:sp>
      <p:sp>
        <p:nvSpPr>
          <p:cNvPr id="4" name="Slide Number Placeholder 3"/>
          <p:cNvSpPr>
            <a:spLocks noGrp="1"/>
          </p:cNvSpPr>
          <p:nvPr>
            <p:ph type="sldNum" sz="quarter" idx="10"/>
          </p:nvPr>
        </p:nvSpPr>
        <p:spPr/>
        <p:txBody>
          <a:bodyPr/>
          <a:lstStyle/>
          <a:p>
            <a:pPr>
              <a:defRPr/>
            </a:pPr>
            <a:fld id="{C15B32AF-D83F-D144-B055-F8EEC7F8E759}" type="slidenum">
              <a:rPr lang="en-US" smtClean="0">
                <a:solidFill>
                  <a:prstClr val="black"/>
                </a:solidFill>
              </a:rPr>
              <a:pPr>
                <a:defRPr/>
              </a:pPr>
              <a:t>4</a:t>
            </a:fld>
            <a:endParaRPr lang="en-US">
              <a:solidFill>
                <a:prstClr val="black"/>
              </a:solidFill>
            </a:endParaRPr>
          </a:p>
        </p:txBody>
      </p:sp>
    </p:spTree>
    <p:extLst>
      <p:ext uri="{BB962C8B-B14F-4D97-AF65-F5344CB8AC3E}">
        <p14:creationId xmlns:p14="http://schemas.microsoft.com/office/powerpoint/2010/main" val="30707344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charset="0"/>
            </a:endParaRPr>
          </a:p>
        </p:txBody>
      </p:sp>
      <p:sp>
        <p:nvSpPr>
          <p:cNvPr id="4" name="Slide Number Placeholder 3"/>
          <p:cNvSpPr>
            <a:spLocks noGrp="1"/>
          </p:cNvSpPr>
          <p:nvPr>
            <p:ph type="sldNum" sz="quarter" idx="10"/>
          </p:nvPr>
        </p:nvSpPr>
        <p:spPr/>
        <p:txBody>
          <a:bodyPr/>
          <a:lstStyle/>
          <a:p>
            <a:pPr>
              <a:defRPr/>
            </a:pPr>
            <a:fld id="{C15B32AF-D83F-D144-B055-F8EEC7F8E759}" type="slidenum">
              <a:rPr lang="en-US" smtClean="0">
                <a:solidFill>
                  <a:prstClr val="black"/>
                </a:solidFill>
              </a:rPr>
              <a:pPr>
                <a:defRPr/>
              </a:pPr>
              <a:t>5</a:t>
            </a:fld>
            <a:endParaRPr lang="en-US">
              <a:solidFill>
                <a:prstClr val="black"/>
              </a:solidFill>
            </a:endParaRPr>
          </a:p>
        </p:txBody>
      </p:sp>
    </p:spTree>
    <p:extLst>
      <p:ext uri="{BB962C8B-B14F-4D97-AF65-F5344CB8AC3E}">
        <p14:creationId xmlns:p14="http://schemas.microsoft.com/office/powerpoint/2010/main" val="7365251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charset="0"/>
            </a:endParaRPr>
          </a:p>
        </p:txBody>
      </p:sp>
      <p:sp>
        <p:nvSpPr>
          <p:cNvPr id="4" name="Slide Number Placeholder 3"/>
          <p:cNvSpPr>
            <a:spLocks noGrp="1"/>
          </p:cNvSpPr>
          <p:nvPr>
            <p:ph type="sldNum" sz="quarter" idx="10"/>
          </p:nvPr>
        </p:nvSpPr>
        <p:spPr/>
        <p:txBody>
          <a:bodyPr/>
          <a:lstStyle/>
          <a:p>
            <a:pPr>
              <a:defRPr/>
            </a:pPr>
            <a:fld id="{C15B32AF-D83F-D144-B055-F8EEC7F8E759}" type="slidenum">
              <a:rPr lang="en-US" smtClean="0">
                <a:solidFill>
                  <a:prstClr val="black"/>
                </a:solidFill>
              </a:rPr>
              <a:pPr>
                <a:defRPr/>
              </a:pPr>
              <a:t>6</a:t>
            </a:fld>
            <a:endParaRPr lang="en-US">
              <a:solidFill>
                <a:prstClr val="black"/>
              </a:solidFill>
            </a:endParaRPr>
          </a:p>
        </p:txBody>
      </p:sp>
    </p:spTree>
    <p:extLst>
      <p:ext uri="{BB962C8B-B14F-4D97-AF65-F5344CB8AC3E}">
        <p14:creationId xmlns:p14="http://schemas.microsoft.com/office/powerpoint/2010/main" val="34780048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charset="0"/>
            </a:endParaRPr>
          </a:p>
        </p:txBody>
      </p:sp>
      <p:sp>
        <p:nvSpPr>
          <p:cNvPr id="4" name="Slide Number Placeholder 3"/>
          <p:cNvSpPr>
            <a:spLocks noGrp="1"/>
          </p:cNvSpPr>
          <p:nvPr>
            <p:ph type="sldNum" sz="quarter" idx="10"/>
          </p:nvPr>
        </p:nvSpPr>
        <p:spPr/>
        <p:txBody>
          <a:bodyPr/>
          <a:lstStyle/>
          <a:p>
            <a:pPr>
              <a:defRPr/>
            </a:pPr>
            <a:fld id="{C15B32AF-D83F-D144-B055-F8EEC7F8E759}" type="slidenum">
              <a:rPr lang="en-US" smtClean="0">
                <a:solidFill>
                  <a:prstClr val="black"/>
                </a:solidFill>
              </a:rPr>
              <a:pPr>
                <a:defRPr/>
              </a:pPr>
              <a:t>7</a:t>
            </a:fld>
            <a:endParaRPr lang="en-US">
              <a:solidFill>
                <a:prstClr val="black"/>
              </a:solidFill>
            </a:endParaRPr>
          </a:p>
        </p:txBody>
      </p:sp>
    </p:spTree>
    <p:extLst>
      <p:ext uri="{BB962C8B-B14F-4D97-AF65-F5344CB8AC3E}">
        <p14:creationId xmlns:p14="http://schemas.microsoft.com/office/powerpoint/2010/main" val="12871739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charset="0"/>
            </a:endParaRPr>
          </a:p>
        </p:txBody>
      </p:sp>
      <p:sp>
        <p:nvSpPr>
          <p:cNvPr id="4" name="Slide Number Placeholder 3"/>
          <p:cNvSpPr>
            <a:spLocks noGrp="1"/>
          </p:cNvSpPr>
          <p:nvPr>
            <p:ph type="sldNum" sz="quarter" idx="10"/>
          </p:nvPr>
        </p:nvSpPr>
        <p:spPr/>
        <p:txBody>
          <a:bodyPr/>
          <a:lstStyle/>
          <a:p>
            <a:pPr>
              <a:defRPr/>
            </a:pPr>
            <a:fld id="{C15B32AF-D83F-D144-B055-F8EEC7F8E759}" type="slidenum">
              <a:rPr lang="en-US" smtClean="0">
                <a:solidFill>
                  <a:prstClr val="black"/>
                </a:solidFill>
              </a:rPr>
              <a:pPr>
                <a:defRPr/>
              </a:pPr>
              <a:t>9</a:t>
            </a:fld>
            <a:endParaRPr lang="en-US">
              <a:solidFill>
                <a:prstClr val="black"/>
              </a:solidFill>
            </a:endParaRPr>
          </a:p>
        </p:txBody>
      </p:sp>
    </p:spTree>
    <p:extLst>
      <p:ext uri="{BB962C8B-B14F-4D97-AF65-F5344CB8AC3E}">
        <p14:creationId xmlns:p14="http://schemas.microsoft.com/office/powerpoint/2010/main" val="24383524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charset="0"/>
            </a:endParaRPr>
          </a:p>
        </p:txBody>
      </p:sp>
      <p:sp>
        <p:nvSpPr>
          <p:cNvPr id="4" name="Slide Number Placeholder 3"/>
          <p:cNvSpPr>
            <a:spLocks noGrp="1"/>
          </p:cNvSpPr>
          <p:nvPr>
            <p:ph type="sldNum" sz="quarter" idx="10"/>
          </p:nvPr>
        </p:nvSpPr>
        <p:spPr/>
        <p:txBody>
          <a:bodyPr/>
          <a:lstStyle/>
          <a:p>
            <a:pPr>
              <a:defRPr/>
            </a:pPr>
            <a:fld id="{C15B32AF-D83F-D144-B055-F8EEC7F8E759}" type="slidenum">
              <a:rPr lang="en-US" smtClean="0">
                <a:solidFill>
                  <a:prstClr val="black"/>
                </a:solidFill>
              </a:rPr>
              <a:pPr>
                <a:defRPr/>
              </a:pPr>
              <a:t>10</a:t>
            </a:fld>
            <a:endParaRPr lang="en-US">
              <a:solidFill>
                <a:prstClr val="black"/>
              </a:solidFill>
            </a:endParaRPr>
          </a:p>
        </p:txBody>
      </p:sp>
    </p:spTree>
    <p:extLst>
      <p:ext uri="{BB962C8B-B14F-4D97-AF65-F5344CB8AC3E}">
        <p14:creationId xmlns:p14="http://schemas.microsoft.com/office/powerpoint/2010/main" val="19559261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charset="0"/>
            </a:endParaRPr>
          </a:p>
        </p:txBody>
      </p:sp>
      <p:sp>
        <p:nvSpPr>
          <p:cNvPr id="4" name="Slide Number Placeholder 3"/>
          <p:cNvSpPr>
            <a:spLocks noGrp="1"/>
          </p:cNvSpPr>
          <p:nvPr>
            <p:ph type="sldNum" sz="quarter" idx="10"/>
          </p:nvPr>
        </p:nvSpPr>
        <p:spPr/>
        <p:txBody>
          <a:bodyPr/>
          <a:lstStyle/>
          <a:p>
            <a:pPr>
              <a:defRPr/>
            </a:pPr>
            <a:fld id="{C15B32AF-D83F-D144-B055-F8EEC7F8E759}" type="slidenum">
              <a:rPr lang="en-US" smtClean="0">
                <a:solidFill>
                  <a:prstClr val="black"/>
                </a:solidFill>
              </a:rPr>
              <a:pPr>
                <a:defRPr/>
              </a:pPr>
              <a:t>11</a:t>
            </a:fld>
            <a:endParaRPr lang="en-US">
              <a:solidFill>
                <a:prstClr val="black"/>
              </a:solidFill>
            </a:endParaRPr>
          </a:p>
        </p:txBody>
      </p:sp>
    </p:spTree>
    <p:extLst>
      <p:ext uri="{BB962C8B-B14F-4D97-AF65-F5344CB8AC3E}">
        <p14:creationId xmlns:p14="http://schemas.microsoft.com/office/powerpoint/2010/main" val="296554292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87388"/>
            <a:ext cx="7373471" cy="990881"/>
          </a:xfrm>
        </p:spPr>
        <p:txBody>
          <a:bodyPr anchor="b">
            <a:normAutofit/>
          </a:bodyPr>
          <a:lstStyle>
            <a:lvl1pPr algn="l">
              <a:defRPr sz="4000">
                <a:solidFill>
                  <a:srgbClr val="532D6D"/>
                </a:solidFill>
                <a:latin typeface="+mn-lt"/>
              </a:defRPr>
            </a:lvl1pPr>
          </a:lstStyle>
          <a:p>
            <a:r>
              <a:rPr lang="en-US"/>
              <a:t>Click to edit Master title style</a:t>
            </a:r>
            <a:endParaRPr lang="en-US" dirty="0"/>
          </a:p>
        </p:txBody>
      </p:sp>
      <p:sp>
        <p:nvSpPr>
          <p:cNvPr id="3" name="Subtitle 2"/>
          <p:cNvSpPr>
            <a:spLocks noGrp="1"/>
          </p:cNvSpPr>
          <p:nvPr>
            <p:ph type="subTitle" idx="1"/>
          </p:nvPr>
        </p:nvSpPr>
        <p:spPr>
          <a:xfrm>
            <a:off x="685800" y="3296605"/>
            <a:ext cx="4549588" cy="389684"/>
          </a:xfrm>
        </p:spPr>
        <p:txBody>
          <a:bodyPr>
            <a:normAutofit/>
          </a:bodyPr>
          <a:lstStyle>
            <a:lvl1pPr marL="0" indent="0" algn="l">
              <a:buNone/>
              <a:defRPr sz="2000">
                <a:solidFill>
                  <a:srgbClr val="532D6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5800" y="505660"/>
            <a:ext cx="4541370" cy="980379"/>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Date Placeholder 7"/>
          <p:cNvSpPr>
            <a:spLocks noGrp="1"/>
          </p:cNvSpPr>
          <p:nvPr>
            <p:ph type="dt" sz="half" idx="10"/>
          </p:nvPr>
        </p:nvSpPr>
        <p:spPr/>
        <p:txBody>
          <a:bodyPr/>
          <a:lstStyle/>
          <a:p>
            <a:r>
              <a:rPr lang="en-US" dirty="0">
                <a:solidFill>
                  <a:prstClr val="black">
                    <a:tint val="75000"/>
                  </a:prstClr>
                </a:solidFill>
              </a:rPr>
              <a:t>© 2017 EnvisionWare, Inc. All Rights Reserved.</a:t>
            </a:r>
          </a:p>
        </p:txBody>
      </p:sp>
    </p:spTree>
    <p:extLst>
      <p:ext uri="{BB962C8B-B14F-4D97-AF65-F5344CB8AC3E}">
        <p14:creationId xmlns:p14="http://schemas.microsoft.com/office/powerpoint/2010/main" val="29404586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524000" y="1447800"/>
            <a:ext cx="3048000" cy="3962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24400" y="1447800"/>
            <a:ext cx="3048000" cy="3962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dirty="0">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dirty="0">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fld id="{48AA0C3D-32AA-2549-9B6E-B2BCF7259CF0}" type="slidenum">
              <a:rPr lang="en-US">
                <a:solidFill>
                  <a:srgbClr val="FFFFFF"/>
                </a:solidFill>
              </a:rPr>
              <a:pPr/>
              <a:t>‹#›</a:t>
            </a:fld>
            <a:endParaRPr lang="en-US" dirty="0">
              <a:solidFill>
                <a:srgbClr val="FFFFFF"/>
              </a:solidFill>
            </a:endParaRPr>
          </a:p>
        </p:txBody>
      </p:sp>
      <p:sp>
        <p:nvSpPr>
          <p:cNvPr id="8" name="Date Placeholder 3">
            <a:extLst>
              <a:ext uri="{FF2B5EF4-FFF2-40B4-BE49-F238E27FC236}">
                <a16:creationId xmlns:a16="http://schemas.microsoft.com/office/drawing/2014/main" id="{5B5E87B1-89EF-48F1-B289-9AD8878E1848}"/>
              </a:ext>
            </a:extLst>
          </p:cNvPr>
          <p:cNvSpPr txBox="1">
            <a:spLocks/>
          </p:cNvSpPr>
          <p:nvPr userDrawn="1"/>
        </p:nvSpPr>
        <p:spPr>
          <a:xfrm>
            <a:off x="-1" y="6508420"/>
            <a:ext cx="3695925" cy="338273"/>
          </a:xfrm>
          <a:prstGeom prst="rect">
            <a:avLst/>
          </a:prstGeom>
        </p:spPr>
        <p:txBody>
          <a:bodyPr vert="horz" lIns="91440" tIns="45720" rIns="91440" bIns="45720" rtlCol="0" anchor="ctr"/>
          <a:lstStyle>
            <a:defPPr>
              <a:defRPr lang="en-US"/>
            </a:defPPr>
            <a:lvl1pPr marL="0" algn="l" defTabSz="914400" rtl="0" eaLnBrk="1" latinLnBrk="0" hangingPunct="1">
              <a:defRPr sz="1000" kern="1200" baseline="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prstClr val="black">
                    <a:tint val="75000"/>
                  </a:prstClr>
                </a:solidFill>
              </a:rPr>
              <a:t>© 2018 EnvisionWare, Inc. All Rights Reserved.</a:t>
            </a:r>
          </a:p>
        </p:txBody>
      </p:sp>
    </p:spTree>
    <p:extLst>
      <p:ext uri="{BB962C8B-B14F-4D97-AF65-F5344CB8AC3E}">
        <p14:creationId xmlns:p14="http://schemas.microsoft.com/office/powerpoint/2010/main" val="3762525574"/>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5" name="Date Placeholder 3"/>
          <p:cNvSpPr>
            <a:spLocks noGrp="1"/>
          </p:cNvSpPr>
          <p:nvPr>
            <p:ph type="dt" sz="half" idx="2"/>
          </p:nvPr>
        </p:nvSpPr>
        <p:spPr>
          <a:xfrm>
            <a:off x="3" y="6480314"/>
            <a:ext cx="2027579" cy="377688"/>
          </a:xfrm>
          <a:prstGeom prst="rect">
            <a:avLst/>
          </a:prstGeom>
        </p:spPr>
        <p:txBody>
          <a:bodyPr vert="horz" lIns="91440" tIns="45720" rIns="91440" bIns="45720" rtlCol="0" anchor="ctr"/>
          <a:lstStyle>
            <a:lvl1pPr algn="l">
              <a:defRPr sz="750" baseline="0">
                <a:solidFill>
                  <a:schemeClr val="tx1">
                    <a:tint val="75000"/>
                  </a:schemeClr>
                </a:solidFill>
              </a:defRPr>
            </a:lvl1pPr>
          </a:lstStyle>
          <a:p>
            <a:r>
              <a:rPr lang="en-US" dirty="0">
                <a:solidFill>
                  <a:prstClr val="black">
                    <a:tint val="75000"/>
                  </a:prstClr>
                </a:solidFill>
              </a:rPr>
              <a:t>© 2020 EnvisionWare, Inc. All Rights Reserved.</a:t>
            </a:r>
          </a:p>
        </p:txBody>
      </p:sp>
    </p:spTree>
    <p:extLst>
      <p:ext uri="{BB962C8B-B14F-4D97-AF65-F5344CB8AC3E}">
        <p14:creationId xmlns:p14="http://schemas.microsoft.com/office/powerpoint/2010/main" val="29523518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4"/>
          <p:cNvSpPr>
            <a:spLocks noGrp="1"/>
          </p:cNvSpPr>
          <p:nvPr>
            <p:ph type="title"/>
          </p:nvPr>
        </p:nvSpPr>
        <p:spPr/>
        <p:txBody>
          <a:bodyPr/>
          <a:lstStyle/>
          <a:p>
            <a:r>
              <a:rPr lang="en-US"/>
              <a:t>Click to edit Master title style</a:t>
            </a:r>
          </a:p>
        </p:txBody>
      </p:sp>
      <p:sp>
        <p:nvSpPr>
          <p:cNvPr id="2" name="Rectangle 1"/>
          <p:cNvSpPr/>
          <p:nvPr userDrawn="1"/>
        </p:nvSpPr>
        <p:spPr>
          <a:xfrm>
            <a:off x="152648" y="6515562"/>
            <a:ext cx="3102837" cy="276999"/>
          </a:xfrm>
          <a:prstGeom prst="rect">
            <a:avLst/>
          </a:prstGeom>
        </p:spPr>
        <p:txBody>
          <a:bodyPr wrap="none">
            <a:spAutoFit/>
          </a:bodyPr>
          <a:lstStyle/>
          <a:p>
            <a:r>
              <a:rPr lang="en-US" sz="1200" dirty="0">
                <a:solidFill>
                  <a:schemeClr val="bg1">
                    <a:lumMod val="75000"/>
                  </a:schemeClr>
                </a:solidFill>
              </a:rPr>
              <a:t>© 2018 EnvisionWare, Inc. All Rights Reserved.</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Rectangle 8"/>
          <p:cNvSpPr/>
          <p:nvPr userDrawn="1"/>
        </p:nvSpPr>
        <p:spPr>
          <a:xfrm>
            <a:off x="0" y="-2101"/>
            <a:ext cx="9144000" cy="606014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Date Placeholder 1"/>
          <p:cNvSpPr>
            <a:spLocks noGrp="1"/>
          </p:cNvSpPr>
          <p:nvPr>
            <p:ph type="dt" sz="half" idx="10"/>
          </p:nvPr>
        </p:nvSpPr>
        <p:spPr/>
        <p:txBody>
          <a:bodyPr/>
          <a:lstStyle/>
          <a:p>
            <a:r>
              <a:rPr lang="en-US" dirty="0"/>
              <a:t>© 2017 EnvisionWare, Inc. All Rights Reserved.</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Date Placeholder 7"/>
          <p:cNvSpPr>
            <a:spLocks noGrp="1"/>
          </p:cNvSpPr>
          <p:nvPr>
            <p:ph type="dt" sz="half" idx="10"/>
          </p:nvPr>
        </p:nvSpPr>
        <p:spPr/>
        <p:txBody>
          <a:bodyPr/>
          <a:lstStyle/>
          <a:p>
            <a:r>
              <a:rPr lang="en-US" dirty="0"/>
              <a:t>© 2017 EnvisionWare, Inc. All Rights Reserved.</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524000" y="1447800"/>
            <a:ext cx="3048000" cy="3962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24400" y="1447800"/>
            <a:ext cx="3048000" cy="3962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dirty="0">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dirty="0">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fld id="{48AA0C3D-32AA-2549-9B6E-B2BCF7259CF0}" type="slidenum">
              <a:rPr lang="en-US">
                <a:solidFill>
                  <a:srgbClr val="FFFFFF"/>
                </a:solidFill>
              </a:rPr>
              <a:pPr/>
              <a:t>‹#›</a:t>
            </a:fld>
            <a:endParaRPr lang="en-US" dirty="0">
              <a:solidFill>
                <a:srgbClr val="FFFFFF"/>
              </a:solidFill>
            </a:endParaRPr>
          </a:p>
        </p:txBody>
      </p:sp>
      <p:sp>
        <p:nvSpPr>
          <p:cNvPr id="8" name="Date Placeholder 3">
            <a:extLst>
              <a:ext uri="{FF2B5EF4-FFF2-40B4-BE49-F238E27FC236}">
                <a16:creationId xmlns:a16="http://schemas.microsoft.com/office/drawing/2014/main" id="{5B5E87B1-89EF-48F1-B289-9AD8878E1848}"/>
              </a:ext>
            </a:extLst>
          </p:cNvPr>
          <p:cNvSpPr txBox="1">
            <a:spLocks/>
          </p:cNvSpPr>
          <p:nvPr userDrawn="1"/>
        </p:nvSpPr>
        <p:spPr>
          <a:xfrm>
            <a:off x="-1" y="6508419"/>
            <a:ext cx="3695925" cy="338273"/>
          </a:xfrm>
          <a:prstGeom prst="rect">
            <a:avLst/>
          </a:prstGeom>
        </p:spPr>
        <p:txBody>
          <a:bodyPr vert="horz" lIns="91440" tIns="45720" rIns="91440" bIns="45720" rtlCol="0" anchor="ctr"/>
          <a:lstStyle>
            <a:defPPr>
              <a:defRPr lang="en-US"/>
            </a:defPPr>
            <a:lvl1pPr marL="0" algn="l" defTabSz="914400" rtl="0" eaLnBrk="1" latinLnBrk="0" hangingPunct="1">
              <a:defRPr sz="1000" kern="1200" baseline="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2018 EnvisionWare, Inc. All Rights Reserved.</a:t>
            </a:r>
          </a:p>
        </p:txBody>
      </p:sp>
    </p:spTree>
    <p:extLst>
      <p:ext uri="{BB962C8B-B14F-4D97-AF65-F5344CB8AC3E}">
        <p14:creationId xmlns:p14="http://schemas.microsoft.com/office/powerpoint/2010/main" val="878785568"/>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cSld name="Split: Grey/White">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8819C16-61B2-46C8-8237-76FD87AF2EE8}"/>
              </a:ext>
            </a:extLst>
          </p:cNvPr>
          <p:cNvSpPr/>
          <p:nvPr/>
        </p:nvSpPr>
        <p:spPr>
          <a:xfrm>
            <a:off x="0" y="0"/>
            <a:ext cx="4572000" cy="601169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err="1"/>
          </a:p>
        </p:txBody>
      </p:sp>
      <p:sp>
        <p:nvSpPr>
          <p:cNvPr id="6" name="Slide Number Placeholder 5">
            <a:extLst>
              <a:ext uri="{FF2B5EF4-FFF2-40B4-BE49-F238E27FC236}">
                <a16:creationId xmlns:a16="http://schemas.microsoft.com/office/drawing/2014/main" id="{613E4303-FF99-473F-A6F9-BF4D71EF54C4}"/>
              </a:ext>
            </a:extLst>
          </p:cNvPr>
          <p:cNvSpPr>
            <a:spLocks noGrp="1"/>
          </p:cNvSpPr>
          <p:nvPr>
            <p:ph type="sldNum" sz="quarter" idx="12"/>
          </p:nvPr>
        </p:nvSpPr>
        <p:spPr>
          <a:xfrm>
            <a:off x="279647" y="6378761"/>
            <a:ext cx="279647" cy="365125"/>
          </a:xfrm>
          <a:prstGeom prst="rect">
            <a:avLst/>
          </a:prstGeom>
        </p:spPr>
        <p:txBody>
          <a:bodyPr/>
          <a:lstStyle>
            <a:lvl1pPr>
              <a:defRPr sz="675"/>
            </a:lvl1pPr>
          </a:lstStyle>
          <a:p>
            <a:fld id="{EE28854E-E882-41AE-9DCC-8A083A106899}" type="slidenum">
              <a:rPr lang="en-US" smtClean="0"/>
              <a:pPr/>
              <a:t>‹#›</a:t>
            </a:fld>
            <a:endParaRPr lang="en-US" dirty="0"/>
          </a:p>
        </p:txBody>
      </p:sp>
      <p:sp>
        <p:nvSpPr>
          <p:cNvPr id="21" name="Content Placeholder 20">
            <a:extLst>
              <a:ext uri="{FF2B5EF4-FFF2-40B4-BE49-F238E27FC236}">
                <a16:creationId xmlns:a16="http://schemas.microsoft.com/office/drawing/2014/main" id="{66AC8301-ED22-4EAB-BFC4-7FFEEA60D487}"/>
              </a:ext>
            </a:extLst>
          </p:cNvPr>
          <p:cNvSpPr>
            <a:spLocks noGrp="1" noChangeAspect="1"/>
          </p:cNvSpPr>
          <p:nvPr>
            <p:ph sz="quarter" idx="15" hasCustomPrompt="1"/>
          </p:nvPr>
        </p:nvSpPr>
        <p:spPr>
          <a:xfrm>
            <a:off x="4572000" y="0"/>
            <a:ext cx="4572000" cy="6011694"/>
          </a:xfrm>
          <a:noFill/>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here to add text or click the image icon to add a picture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Content Placeholder 20">
            <a:extLst>
              <a:ext uri="{FF2B5EF4-FFF2-40B4-BE49-F238E27FC236}">
                <a16:creationId xmlns:a16="http://schemas.microsoft.com/office/drawing/2014/main" id="{DBA7775B-AE01-4DC8-BC9A-770B71903881}"/>
              </a:ext>
            </a:extLst>
          </p:cNvPr>
          <p:cNvSpPr>
            <a:spLocks noGrp="1" noChangeAspect="1"/>
          </p:cNvSpPr>
          <p:nvPr>
            <p:ph sz="quarter" idx="16" hasCustomPrompt="1"/>
          </p:nvPr>
        </p:nvSpPr>
        <p:spPr>
          <a:xfrm>
            <a:off x="1" y="2"/>
            <a:ext cx="4571999" cy="601169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here to add text or click the image icon to add a picture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865100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2" y="2187389"/>
            <a:ext cx="7373471" cy="990881"/>
          </a:xfrm>
        </p:spPr>
        <p:txBody>
          <a:bodyPr anchor="b">
            <a:normAutofit/>
          </a:bodyPr>
          <a:lstStyle>
            <a:lvl1pPr algn="l">
              <a:defRPr sz="4000">
                <a:solidFill>
                  <a:srgbClr val="532D6D"/>
                </a:solidFill>
                <a:latin typeface="+mn-lt"/>
              </a:defRPr>
            </a:lvl1pPr>
          </a:lstStyle>
          <a:p>
            <a:r>
              <a:rPr lang="en-US"/>
              <a:t>Click to edit Master title style</a:t>
            </a:r>
            <a:endParaRPr lang="en-US" dirty="0"/>
          </a:p>
        </p:txBody>
      </p:sp>
      <p:sp>
        <p:nvSpPr>
          <p:cNvPr id="3" name="Subtitle 2"/>
          <p:cNvSpPr>
            <a:spLocks noGrp="1"/>
          </p:cNvSpPr>
          <p:nvPr>
            <p:ph type="subTitle" idx="1"/>
          </p:nvPr>
        </p:nvSpPr>
        <p:spPr>
          <a:xfrm>
            <a:off x="685800" y="3296606"/>
            <a:ext cx="4549588" cy="389684"/>
          </a:xfrm>
        </p:spPr>
        <p:txBody>
          <a:bodyPr>
            <a:normAutofit/>
          </a:bodyPr>
          <a:lstStyle>
            <a:lvl1pPr marL="0" indent="0" algn="l">
              <a:buNone/>
              <a:defRPr sz="2000">
                <a:solidFill>
                  <a:srgbClr val="532D6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5800" y="505661"/>
            <a:ext cx="4541370" cy="980380"/>
          </a:xfrm>
          <a:prstGeom prst="rect">
            <a:avLst/>
          </a:prstGeom>
        </p:spPr>
      </p:pic>
    </p:spTree>
    <p:extLst>
      <p:ext uri="{BB962C8B-B14F-4D97-AF65-F5344CB8AC3E}">
        <p14:creationId xmlns:p14="http://schemas.microsoft.com/office/powerpoint/2010/main" val="23480049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4"/>
          <p:cNvSpPr>
            <a:spLocks noGrp="1"/>
          </p:cNvSpPr>
          <p:nvPr>
            <p:ph type="title"/>
          </p:nvPr>
        </p:nvSpPr>
        <p:spPr/>
        <p:txBody>
          <a:bodyPr/>
          <a:lstStyle/>
          <a:p>
            <a:r>
              <a:rPr lang="en-US"/>
              <a:t>Click to edit Master title style</a:t>
            </a:r>
          </a:p>
        </p:txBody>
      </p:sp>
      <p:sp>
        <p:nvSpPr>
          <p:cNvPr id="2" name="Rectangle 1"/>
          <p:cNvSpPr/>
          <p:nvPr userDrawn="1"/>
        </p:nvSpPr>
        <p:spPr>
          <a:xfrm>
            <a:off x="152649" y="6515563"/>
            <a:ext cx="3102452" cy="276999"/>
          </a:xfrm>
          <a:prstGeom prst="rect">
            <a:avLst/>
          </a:prstGeom>
        </p:spPr>
        <p:txBody>
          <a:bodyPr wrap="none">
            <a:spAutoFit/>
          </a:bodyPr>
          <a:lstStyle/>
          <a:p>
            <a:r>
              <a:rPr lang="en-US" sz="1200" dirty="0">
                <a:solidFill>
                  <a:prstClr val="white">
                    <a:lumMod val="75000"/>
                  </a:prstClr>
                </a:solidFill>
              </a:rPr>
              <a:t>© 2018 EnvisionWare, Inc. All Rights Reserved.</a:t>
            </a:r>
          </a:p>
        </p:txBody>
      </p:sp>
    </p:spTree>
    <p:extLst>
      <p:ext uri="{BB962C8B-B14F-4D97-AF65-F5344CB8AC3E}">
        <p14:creationId xmlns:p14="http://schemas.microsoft.com/office/powerpoint/2010/main" val="26961239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Rectangle 8"/>
          <p:cNvSpPr/>
          <p:nvPr userDrawn="1"/>
        </p:nvSpPr>
        <p:spPr>
          <a:xfrm>
            <a:off x="0" y="-2101"/>
            <a:ext cx="9144000" cy="606014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Date Placeholder 1"/>
          <p:cNvSpPr>
            <a:spLocks noGrp="1"/>
          </p:cNvSpPr>
          <p:nvPr>
            <p:ph type="dt" sz="half" idx="10"/>
          </p:nvPr>
        </p:nvSpPr>
        <p:spPr/>
        <p:txBody>
          <a:bodyPr/>
          <a:lstStyle/>
          <a:p>
            <a:r>
              <a:rPr lang="en-US" dirty="0">
                <a:solidFill>
                  <a:prstClr val="black">
                    <a:tint val="75000"/>
                  </a:prstClr>
                </a:solidFill>
              </a:rPr>
              <a:t>© 2017 EnvisionWare, Inc. All Rights Reserved.</a:t>
            </a:r>
          </a:p>
        </p:txBody>
      </p:sp>
    </p:spTree>
    <p:extLst>
      <p:ext uri="{BB962C8B-B14F-4D97-AF65-F5344CB8AC3E}">
        <p14:creationId xmlns:p14="http://schemas.microsoft.com/office/powerpoint/2010/main" val="9303443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slideLayout" Target="../slideLayouts/slideLayout9.xml"/><Relationship Id="rId7"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5" Type="http://schemas.openxmlformats.org/officeDocument/2006/relationships/slideLayout" Target="../slideLayouts/slideLayout11.xml"/><Relationship Id="rId4"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430306"/>
            <a:ext cx="4687421" cy="48941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063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0" y="6519726"/>
            <a:ext cx="3695925" cy="338273"/>
          </a:xfrm>
          <a:prstGeom prst="rect">
            <a:avLst/>
          </a:prstGeom>
        </p:spPr>
        <p:txBody>
          <a:bodyPr vert="horz" lIns="91440" tIns="45720" rIns="91440" bIns="45720" rtlCol="0" anchor="ctr"/>
          <a:lstStyle>
            <a:lvl1pPr algn="l">
              <a:defRPr sz="1000" baseline="0">
                <a:solidFill>
                  <a:schemeClr val="tx1">
                    <a:tint val="75000"/>
                  </a:schemeClr>
                </a:solidFill>
              </a:defRPr>
            </a:lvl1pPr>
          </a:lstStyle>
          <a:p>
            <a:r>
              <a:rPr lang="en-US" dirty="0"/>
              <a:t>© 2017 EnvisionWare, Inc. All Rights Reserved.</a:t>
            </a:r>
          </a:p>
        </p:txBody>
      </p:sp>
      <p:pic>
        <p:nvPicPr>
          <p:cNvPr id="10" name="Picture 9"/>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6727265" y="6519727"/>
            <a:ext cx="2416735" cy="338273"/>
          </a:xfrm>
          <a:prstGeom prst="rect">
            <a:avLst/>
          </a:prstGeom>
        </p:spPr>
      </p:pic>
    </p:spTree>
    <p:extLst>
      <p:ext uri="{BB962C8B-B14F-4D97-AF65-F5344CB8AC3E}">
        <p14:creationId xmlns:p14="http://schemas.microsoft.com/office/powerpoint/2010/main" val="100374456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6" r:id="rId5"/>
    <p:sldLayoutId id="2147483689" r:id="rId6"/>
  </p:sldLayoutIdLst>
  <p:hf hdr="0" ftr="0"/>
  <p:txStyles>
    <p:titleStyle>
      <a:lvl1pPr algn="l" defTabSz="914400" rtl="0" eaLnBrk="1" latinLnBrk="0" hangingPunct="1">
        <a:lnSpc>
          <a:spcPct val="90000"/>
        </a:lnSpc>
        <a:spcBef>
          <a:spcPct val="0"/>
        </a:spcBef>
        <a:buNone/>
        <a:defRPr sz="2400" kern="1200">
          <a:solidFill>
            <a:srgbClr val="532D6D"/>
          </a:solidFill>
          <a:latin typeface="+mn-lt"/>
          <a:ea typeface="+mj-ea"/>
          <a:cs typeface="+mj-cs"/>
        </a:defRPr>
      </a:lvl1pPr>
    </p:titleStyle>
    <p:bodyStyle>
      <a:lvl1pPr marL="228600" indent="-228600" algn="l" defTabSz="914400" rtl="0" eaLnBrk="1" latinLnBrk="0" hangingPunct="1">
        <a:lnSpc>
          <a:spcPct val="90000"/>
        </a:lnSpc>
        <a:spcBef>
          <a:spcPts val="1000"/>
        </a:spcBef>
        <a:buClr>
          <a:srgbClr val="532D6D"/>
        </a:buClr>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Clr>
          <a:srgbClr val="532D6D"/>
        </a:buClr>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Clr>
          <a:srgbClr val="532D6D"/>
        </a:buClr>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Clr>
          <a:srgbClr val="532D6D"/>
        </a:buClr>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Clr>
          <a:srgbClr val="532D6D"/>
        </a:buClr>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1" y="430307"/>
            <a:ext cx="4687421" cy="48941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063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 y="6519727"/>
            <a:ext cx="3695925" cy="338273"/>
          </a:xfrm>
          <a:prstGeom prst="rect">
            <a:avLst/>
          </a:prstGeom>
        </p:spPr>
        <p:txBody>
          <a:bodyPr vert="horz" lIns="91440" tIns="45720" rIns="91440" bIns="45720" rtlCol="0" anchor="ctr"/>
          <a:lstStyle>
            <a:lvl1pPr algn="l">
              <a:defRPr sz="1000" baseline="0">
                <a:solidFill>
                  <a:schemeClr val="tx1">
                    <a:tint val="75000"/>
                  </a:schemeClr>
                </a:solidFill>
              </a:defRPr>
            </a:lvl1pPr>
          </a:lstStyle>
          <a:p>
            <a:r>
              <a:rPr lang="en-US" dirty="0">
                <a:solidFill>
                  <a:prstClr val="black">
                    <a:tint val="75000"/>
                  </a:prstClr>
                </a:solidFill>
              </a:rPr>
              <a:t>© 2017 EnvisionWare, Inc. All Rights Reserved.</a:t>
            </a:r>
          </a:p>
        </p:txBody>
      </p:sp>
      <p:pic>
        <p:nvPicPr>
          <p:cNvPr id="10" name="Picture 9"/>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6727267" y="6519727"/>
            <a:ext cx="2416735" cy="338273"/>
          </a:xfrm>
          <a:prstGeom prst="rect">
            <a:avLst/>
          </a:prstGeom>
        </p:spPr>
      </p:pic>
    </p:spTree>
    <p:extLst>
      <p:ext uri="{BB962C8B-B14F-4D97-AF65-F5344CB8AC3E}">
        <p14:creationId xmlns:p14="http://schemas.microsoft.com/office/powerpoint/2010/main" val="2960565682"/>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7" r:id="rId5"/>
    <p:sldLayoutId id="2147483688" r:id="rId6"/>
  </p:sldLayoutIdLst>
  <p:hf hdr="0" ftr="0"/>
  <p:txStyles>
    <p:titleStyle>
      <a:lvl1pPr algn="l" defTabSz="914400" rtl="0" eaLnBrk="1" latinLnBrk="0" hangingPunct="1">
        <a:lnSpc>
          <a:spcPct val="90000"/>
        </a:lnSpc>
        <a:spcBef>
          <a:spcPct val="0"/>
        </a:spcBef>
        <a:buNone/>
        <a:defRPr sz="2400" kern="1200">
          <a:solidFill>
            <a:srgbClr val="532D6D"/>
          </a:solidFill>
          <a:latin typeface="+mn-lt"/>
          <a:ea typeface="+mj-ea"/>
          <a:cs typeface="+mj-cs"/>
        </a:defRPr>
      </a:lvl1pPr>
    </p:titleStyle>
    <p:bodyStyle>
      <a:lvl1pPr marL="228600" indent="-228600" algn="l" defTabSz="914400" rtl="0" eaLnBrk="1" latinLnBrk="0" hangingPunct="1">
        <a:lnSpc>
          <a:spcPct val="90000"/>
        </a:lnSpc>
        <a:spcBef>
          <a:spcPts val="1000"/>
        </a:spcBef>
        <a:buClr>
          <a:srgbClr val="532D6D"/>
        </a:buClr>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Clr>
          <a:srgbClr val="532D6D"/>
        </a:buClr>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Clr>
          <a:srgbClr val="532D6D"/>
        </a:buClr>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Clr>
          <a:srgbClr val="532D6D"/>
        </a:buClr>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Clr>
          <a:srgbClr val="532D6D"/>
        </a:buClr>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emf"/><Relationship Id="rId1" Type="http://schemas.openxmlformats.org/officeDocument/2006/relationships/slideLayout" Target="../slideLayouts/slideLayout1.xml"/><Relationship Id="rId4" Type="http://schemas.openxmlformats.org/officeDocument/2006/relationships/image" Target="../media/image5.jp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5.xml"/><Relationship Id="rId5" Type="http://schemas.openxmlformats.org/officeDocument/2006/relationships/image" Target="../media/image26.pn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28.jpeg"/></Relationships>
</file>

<file path=ppt/slides/_rels/slide1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0.xml"/><Relationship Id="rId1" Type="http://schemas.openxmlformats.org/officeDocument/2006/relationships/slideLayout" Target="../slideLayouts/slideLayout5.xml"/><Relationship Id="rId5" Type="http://schemas.openxmlformats.org/officeDocument/2006/relationships/image" Target="../media/image31.png"/><Relationship Id="rId4" Type="http://schemas.openxmlformats.org/officeDocument/2006/relationships/image" Target="../media/image30.jp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35.jpg"/><Relationship Id="rId5" Type="http://schemas.openxmlformats.org/officeDocument/2006/relationships/image" Target="../media/image34.jpg"/><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png"/><Relationship Id="rId18" Type="http://schemas.openxmlformats.org/officeDocument/2006/relationships/image" Target="../media/image53.png"/><Relationship Id="rId3" Type="http://schemas.openxmlformats.org/officeDocument/2006/relationships/image" Target="../media/image38.png"/><Relationship Id="rId7" Type="http://schemas.openxmlformats.org/officeDocument/2006/relationships/image" Target="../media/image42.png"/><Relationship Id="rId12" Type="http://schemas.openxmlformats.org/officeDocument/2006/relationships/image" Target="../media/image47.png"/><Relationship Id="rId17" Type="http://schemas.openxmlformats.org/officeDocument/2006/relationships/image" Target="../media/image52.png"/><Relationship Id="rId2" Type="http://schemas.openxmlformats.org/officeDocument/2006/relationships/image" Target="../media/image37.png"/><Relationship Id="rId16"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image" Target="../media/image41.png"/><Relationship Id="rId11" Type="http://schemas.openxmlformats.org/officeDocument/2006/relationships/image" Target="../media/image46.png"/><Relationship Id="rId5" Type="http://schemas.openxmlformats.org/officeDocument/2006/relationships/image" Target="../media/image40.png"/><Relationship Id="rId15" Type="http://schemas.openxmlformats.org/officeDocument/2006/relationships/image" Target="../media/image50.pn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png"/><Relationship Id="rId14" Type="http://schemas.openxmlformats.org/officeDocument/2006/relationships/image" Target="../media/image49.png"/></Relationships>
</file>

<file path=ppt/slides/_rels/slide1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3.em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5.xml"/><Relationship Id="rId5" Type="http://schemas.openxmlformats.org/officeDocument/2006/relationships/image" Target="../media/image20.pn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705600" y="6519726"/>
            <a:ext cx="2232212" cy="3382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21344" t="27963"/>
          <a:stretch/>
        </p:blipFill>
        <p:spPr>
          <a:xfrm>
            <a:off x="0" y="0"/>
            <a:ext cx="2450593" cy="2244344"/>
          </a:xfrm>
          <a:prstGeom prst="rect">
            <a:avLst/>
          </a:prstGeom>
        </p:spPr>
      </p:pic>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t="20721" b="41176"/>
          <a:stretch/>
        </p:blipFill>
        <p:spPr>
          <a:xfrm>
            <a:off x="8913" y="-326037"/>
            <a:ext cx="9126174" cy="5215939"/>
          </a:xfrm>
          <a:prstGeom prst="rect">
            <a:avLst/>
          </a:prstGeom>
        </p:spPr>
      </p:pic>
      <p:sp>
        <p:nvSpPr>
          <p:cNvPr id="11" name="Title 1"/>
          <p:cNvSpPr>
            <a:spLocks noGrp="1"/>
          </p:cNvSpPr>
          <p:nvPr>
            <p:ph type="ctrTitle"/>
          </p:nvPr>
        </p:nvSpPr>
        <p:spPr>
          <a:xfrm>
            <a:off x="216897" y="5002968"/>
            <a:ext cx="8608561" cy="1172218"/>
          </a:xfrm>
        </p:spPr>
        <p:txBody>
          <a:bodyPr>
            <a:noAutofit/>
          </a:bodyPr>
          <a:lstStyle/>
          <a:p>
            <a:r>
              <a:rPr lang="en-US" dirty="0"/>
              <a:t>Swan RFID Presentation</a:t>
            </a:r>
          </a:p>
        </p:txBody>
      </p:sp>
      <p:pic>
        <p:nvPicPr>
          <p:cNvPr id="12" name="Picture 11"/>
          <p:cNvPicPr>
            <a:picLocks noChangeAspect="1"/>
          </p:cNvPicPr>
          <p:nvPr/>
        </p:nvPicPr>
        <p:blipFill rotWithShape="1">
          <a:blip r:embed="rId2">
            <a:extLst>
              <a:ext uri="{28A0092B-C50C-407E-A947-70E740481C1C}">
                <a14:useLocalDpi xmlns:a14="http://schemas.microsoft.com/office/drawing/2010/main" val="0"/>
              </a:ext>
            </a:extLst>
          </a:blip>
          <a:srcRect l="21344" t="27963"/>
          <a:stretch/>
        </p:blipFill>
        <p:spPr>
          <a:xfrm>
            <a:off x="0" y="0"/>
            <a:ext cx="2450593" cy="2244344"/>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03363" y="6264532"/>
            <a:ext cx="2785171" cy="598551"/>
          </a:xfrm>
          <a:prstGeom prst="rect">
            <a:avLst/>
          </a:prstGeom>
        </p:spPr>
      </p:pic>
    </p:spTree>
    <p:extLst>
      <p:ext uri="{BB962C8B-B14F-4D97-AF65-F5344CB8AC3E}">
        <p14:creationId xmlns:p14="http://schemas.microsoft.com/office/powerpoint/2010/main" val="36453745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8596F0-FB39-4E82-A6BC-43540D363FFA}"/>
              </a:ext>
            </a:extLst>
          </p:cNvPr>
          <p:cNvSpPr>
            <a:spLocks noGrp="1"/>
          </p:cNvSpPr>
          <p:nvPr>
            <p:ph type="title"/>
          </p:nvPr>
        </p:nvSpPr>
        <p:spPr>
          <a:xfrm>
            <a:off x="628650" y="430306"/>
            <a:ext cx="7089222" cy="489418"/>
          </a:xfrm>
        </p:spPr>
        <p:txBody>
          <a:bodyPr>
            <a:normAutofit/>
          </a:bodyPr>
          <a:lstStyle/>
          <a:p>
            <a:r>
              <a:rPr lang="en-US" sz="2800" dirty="0">
                <a:solidFill>
                  <a:srgbClr val="503795"/>
                </a:solidFill>
              </a:rPr>
              <a:t>Kent District Library – Make it your own</a:t>
            </a:r>
            <a:endParaRPr lang="en-US" sz="2800" dirty="0"/>
          </a:p>
        </p:txBody>
      </p:sp>
      <p:sp>
        <p:nvSpPr>
          <p:cNvPr id="6" name="Content Placeholder 5">
            <a:extLst>
              <a:ext uri="{FF2B5EF4-FFF2-40B4-BE49-F238E27FC236}">
                <a16:creationId xmlns:a16="http://schemas.microsoft.com/office/drawing/2014/main" id="{28DA09C6-D5A1-4002-988F-B4C6A4139B40}"/>
              </a:ext>
            </a:extLst>
          </p:cNvPr>
          <p:cNvSpPr>
            <a:spLocks noGrp="1"/>
          </p:cNvSpPr>
          <p:nvPr>
            <p:ph sz="half" idx="1"/>
          </p:nvPr>
        </p:nvSpPr>
        <p:spPr>
          <a:xfrm>
            <a:off x="628649" y="1447799"/>
            <a:ext cx="3558339" cy="3962400"/>
          </a:xfrm>
        </p:spPr>
        <p:txBody>
          <a:bodyPr/>
          <a:lstStyle/>
          <a:p>
            <a:pPr marL="0" indent="0">
              <a:buNone/>
            </a:pPr>
            <a:r>
              <a:rPr lang="en-US" dirty="0">
                <a:solidFill>
                  <a:srgbClr val="64C339"/>
                </a:solidFill>
              </a:rPr>
              <a:t>Innovative RFP, Show us the best of Everything</a:t>
            </a:r>
          </a:p>
          <a:p>
            <a:pPr marL="0" indent="0">
              <a:buNone/>
            </a:pPr>
            <a:r>
              <a:rPr lang="en-US" dirty="0">
                <a:solidFill>
                  <a:srgbClr val="64C339"/>
                </a:solidFill>
              </a:rPr>
              <a:t>46 Bin Central Sorter</a:t>
            </a:r>
          </a:p>
          <a:p>
            <a:pPr marL="0" indent="0">
              <a:buNone/>
            </a:pPr>
            <a:r>
              <a:rPr lang="en-US" dirty="0">
                <a:solidFill>
                  <a:srgbClr val="64C339"/>
                </a:solidFill>
              </a:rPr>
              <a:t>After site visits went from branch systems to central sorter</a:t>
            </a:r>
          </a:p>
          <a:p>
            <a:pPr marL="0" indent="0">
              <a:buNone/>
            </a:pPr>
            <a:r>
              <a:rPr lang="en-US" dirty="0">
                <a:solidFill>
                  <a:srgbClr val="64C339"/>
                </a:solidFill>
              </a:rPr>
              <a:t>Lib-Cabinet</a:t>
            </a:r>
          </a:p>
        </p:txBody>
      </p:sp>
      <p:pic>
        <p:nvPicPr>
          <p:cNvPr id="9" name="Content Placeholder 8">
            <a:extLst>
              <a:ext uri="{FF2B5EF4-FFF2-40B4-BE49-F238E27FC236}">
                <a16:creationId xmlns:a16="http://schemas.microsoft.com/office/drawing/2014/main" id="{628549C1-7E53-7936-DEA6-6D00EBDF7977}"/>
              </a:ext>
            </a:extLst>
          </p:cNvPr>
          <p:cNvPicPr>
            <a:picLocks noGrp="1" noChangeAspect="1"/>
          </p:cNvPicPr>
          <p:nvPr>
            <p:ph sz="half" idx="2"/>
          </p:nvPr>
        </p:nvPicPr>
        <p:blipFill>
          <a:blip r:embed="rId3"/>
          <a:stretch>
            <a:fillRect/>
          </a:stretch>
        </p:blipFill>
        <p:spPr>
          <a:xfrm>
            <a:off x="4244827" y="1447797"/>
            <a:ext cx="4678279" cy="3819526"/>
          </a:xfrm>
        </p:spPr>
      </p:pic>
      <p:pic>
        <p:nvPicPr>
          <p:cNvPr id="5" name="Picture 4">
            <a:extLst>
              <a:ext uri="{FF2B5EF4-FFF2-40B4-BE49-F238E27FC236}">
                <a16:creationId xmlns:a16="http://schemas.microsoft.com/office/drawing/2014/main" id="{4B31E5F9-DB8E-AB6D-E333-C09061CF20A5}"/>
              </a:ext>
            </a:extLst>
          </p:cNvPr>
          <p:cNvPicPr>
            <a:picLocks noChangeAspect="1"/>
          </p:cNvPicPr>
          <p:nvPr/>
        </p:nvPicPr>
        <p:blipFill>
          <a:blip r:embed="rId4"/>
          <a:stretch>
            <a:fillRect/>
          </a:stretch>
        </p:blipFill>
        <p:spPr>
          <a:xfrm>
            <a:off x="423616" y="1447798"/>
            <a:ext cx="4300784" cy="3819525"/>
          </a:xfrm>
          <a:prstGeom prst="rect">
            <a:avLst/>
          </a:prstGeom>
        </p:spPr>
      </p:pic>
      <p:pic>
        <p:nvPicPr>
          <p:cNvPr id="4" name="Picture 3">
            <a:extLst>
              <a:ext uri="{FF2B5EF4-FFF2-40B4-BE49-F238E27FC236}">
                <a16:creationId xmlns:a16="http://schemas.microsoft.com/office/drawing/2014/main" id="{24C459E1-B84D-4B18-F828-10ECC90DA141}"/>
              </a:ext>
            </a:extLst>
          </p:cNvPr>
          <p:cNvPicPr>
            <a:picLocks noChangeAspect="1"/>
          </p:cNvPicPr>
          <p:nvPr/>
        </p:nvPicPr>
        <p:blipFill>
          <a:blip r:embed="rId5"/>
          <a:stretch>
            <a:fillRect/>
          </a:stretch>
        </p:blipFill>
        <p:spPr>
          <a:xfrm>
            <a:off x="90961" y="-1"/>
            <a:ext cx="8962077" cy="6858000"/>
          </a:xfrm>
          <a:prstGeom prst="rect">
            <a:avLst/>
          </a:prstGeom>
        </p:spPr>
      </p:pic>
    </p:spTree>
    <p:extLst>
      <p:ext uri="{BB962C8B-B14F-4D97-AF65-F5344CB8AC3E}">
        <p14:creationId xmlns:p14="http://schemas.microsoft.com/office/powerpoint/2010/main" val="594426985"/>
      </p:ext>
    </p:extLst>
  </p:cSld>
  <p:clrMapOvr>
    <a:masterClrMapping/>
  </p:clrMapOvr>
  <mc:AlternateContent xmlns:mc="http://schemas.openxmlformats.org/markup-compatibility/2006">
    <mc:Choice xmlns:p14="http://schemas.microsoft.com/office/powerpoint/2010/main" Requires="p14">
      <p:transition spd="slow" p14:dur="59000"/>
    </mc:Choice>
    <mc:Fallback>
      <p:transition spd="slow"/>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8596F0-FB39-4E82-A6BC-43540D363FFA}"/>
              </a:ext>
            </a:extLst>
          </p:cNvPr>
          <p:cNvSpPr>
            <a:spLocks noGrp="1"/>
          </p:cNvSpPr>
          <p:nvPr>
            <p:ph type="title"/>
          </p:nvPr>
        </p:nvSpPr>
        <p:spPr>
          <a:xfrm>
            <a:off x="628650" y="430306"/>
            <a:ext cx="7089222" cy="489418"/>
          </a:xfrm>
        </p:spPr>
        <p:txBody>
          <a:bodyPr>
            <a:normAutofit/>
          </a:bodyPr>
          <a:lstStyle/>
          <a:p>
            <a:r>
              <a:rPr lang="en-US" sz="2800" dirty="0">
                <a:solidFill>
                  <a:srgbClr val="503795"/>
                </a:solidFill>
              </a:rPr>
              <a:t>Smart Shelves – Wall Mounted Self-Checks</a:t>
            </a:r>
            <a:endParaRPr lang="en-US" sz="2800" dirty="0"/>
          </a:p>
        </p:txBody>
      </p:sp>
      <p:sp>
        <p:nvSpPr>
          <p:cNvPr id="6" name="Content Placeholder 5">
            <a:extLst>
              <a:ext uri="{FF2B5EF4-FFF2-40B4-BE49-F238E27FC236}">
                <a16:creationId xmlns:a16="http://schemas.microsoft.com/office/drawing/2014/main" id="{28DA09C6-D5A1-4002-988F-B4C6A4139B40}"/>
              </a:ext>
            </a:extLst>
          </p:cNvPr>
          <p:cNvSpPr>
            <a:spLocks noGrp="1"/>
          </p:cNvSpPr>
          <p:nvPr>
            <p:ph sz="half" idx="1"/>
          </p:nvPr>
        </p:nvSpPr>
        <p:spPr>
          <a:xfrm>
            <a:off x="628649" y="1447799"/>
            <a:ext cx="3558339" cy="3962400"/>
          </a:xfrm>
        </p:spPr>
        <p:txBody>
          <a:bodyPr/>
          <a:lstStyle/>
          <a:p>
            <a:pPr marL="0" indent="0">
              <a:buNone/>
            </a:pPr>
            <a:r>
              <a:rPr lang="en-US" dirty="0">
                <a:solidFill>
                  <a:srgbClr val="64C339"/>
                </a:solidFill>
              </a:rPr>
              <a:t>Innovative RFP, Show us the best of Everything</a:t>
            </a:r>
          </a:p>
          <a:p>
            <a:pPr marL="0" indent="0">
              <a:buNone/>
            </a:pPr>
            <a:r>
              <a:rPr lang="en-US" dirty="0">
                <a:solidFill>
                  <a:srgbClr val="64C339"/>
                </a:solidFill>
              </a:rPr>
              <a:t>46 Bin Central Sorter</a:t>
            </a:r>
          </a:p>
          <a:p>
            <a:pPr marL="0" indent="0">
              <a:buNone/>
            </a:pPr>
            <a:r>
              <a:rPr lang="en-US" dirty="0">
                <a:solidFill>
                  <a:srgbClr val="64C339"/>
                </a:solidFill>
              </a:rPr>
              <a:t>After site visits went from branch systems to central sorter</a:t>
            </a:r>
          </a:p>
          <a:p>
            <a:pPr marL="0" indent="0">
              <a:buNone/>
            </a:pPr>
            <a:r>
              <a:rPr lang="en-US" dirty="0">
                <a:solidFill>
                  <a:srgbClr val="64C339"/>
                </a:solidFill>
              </a:rPr>
              <a:t>Lib-Cabinet</a:t>
            </a:r>
          </a:p>
        </p:txBody>
      </p:sp>
      <p:pic>
        <p:nvPicPr>
          <p:cNvPr id="1026" name="Picture 2">
            <a:extLst>
              <a:ext uri="{FF2B5EF4-FFF2-40B4-BE49-F238E27FC236}">
                <a16:creationId xmlns:a16="http://schemas.microsoft.com/office/drawing/2014/main" id="{6D46C5A2-4A66-301E-D657-CFEDC71A6034}"/>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762499" y="1539240"/>
            <a:ext cx="3394911" cy="333755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BAEA227F-ABED-F9A5-CECA-C2BB784505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2944" y="1539240"/>
            <a:ext cx="3309459" cy="33375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4882247"/>
      </p:ext>
    </p:extLst>
  </p:cSld>
  <p:clrMapOvr>
    <a:masterClrMapping/>
  </p:clrMapOvr>
  <mc:AlternateContent xmlns:mc="http://schemas.openxmlformats.org/markup-compatibility/2006">
    <mc:Choice xmlns:p14="http://schemas.microsoft.com/office/powerpoint/2010/main" Requires="p14">
      <p:transition spd="slow" p14:dur="59000"/>
    </mc:Choice>
    <mc:Fallback>
      <p:transition spd="slow"/>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076270E7-8D73-4AC5-81D6-7233D1204AEE}"/>
              </a:ext>
            </a:extLst>
          </p:cNvPr>
          <p:cNvSpPr>
            <a:spLocks noGrp="1"/>
          </p:cNvSpPr>
          <p:nvPr>
            <p:ph sz="quarter" idx="16"/>
          </p:nvPr>
        </p:nvSpPr>
        <p:spPr>
          <a:xfrm>
            <a:off x="-264493" y="23008"/>
            <a:ext cx="4571999" cy="6051221"/>
          </a:xfrm>
        </p:spPr>
        <p:txBody>
          <a:bodyPr>
            <a:normAutofit lnSpcReduction="10000"/>
          </a:bodyPr>
          <a:lstStyle/>
          <a:p>
            <a:pPr marL="1371600" lvl="3" indent="0">
              <a:buNone/>
            </a:pPr>
            <a:r>
              <a:rPr lang="da-DK" sz="3000" dirty="0"/>
              <a:t>Intelligent hold shelf™</a:t>
            </a:r>
          </a:p>
          <a:p>
            <a:pPr lvl="1">
              <a:lnSpc>
                <a:spcPct val="150000"/>
              </a:lnSpc>
            </a:pPr>
            <a:r>
              <a:rPr lang="en-US" sz="1800" b="0" i="0" dirty="0">
                <a:effectLst/>
                <a:latin typeface="Open Sans" panose="020B0606030504020204" pitchFamily="34" charset="0"/>
              </a:rPr>
              <a:t>Real-time inventory management</a:t>
            </a:r>
          </a:p>
          <a:p>
            <a:pPr lvl="1">
              <a:lnSpc>
                <a:spcPct val="150000"/>
              </a:lnSpc>
            </a:pPr>
            <a:r>
              <a:rPr lang="en-US" sz="1800" b="0" i="0" dirty="0">
                <a:effectLst/>
                <a:latin typeface="Open Sans" panose="020B0606030504020204" pitchFamily="34" charset="0"/>
              </a:rPr>
              <a:t>Accessibility and privacy – streamlined process minimizes physical interactions</a:t>
            </a:r>
          </a:p>
          <a:p>
            <a:pPr lvl="1">
              <a:lnSpc>
                <a:spcPct val="150000"/>
              </a:lnSpc>
            </a:pPr>
            <a:r>
              <a:rPr lang="en-US" sz="1800" b="0" i="0" dirty="0">
                <a:effectLst/>
                <a:latin typeface="Open Sans" panose="020B0606030504020204" pitchFamily="34" charset="0"/>
              </a:rPr>
              <a:t>Convenient notification system</a:t>
            </a:r>
          </a:p>
          <a:p>
            <a:pPr lvl="1">
              <a:lnSpc>
                <a:spcPct val="150000"/>
              </a:lnSpc>
            </a:pPr>
            <a:r>
              <a:rPr lang="en-US" sz="1800" dirty="0">
                <a:latin typeface="Open Sans" panose="020B0606030504020204" pitchFamily="34" charset="0"/>
              </a:rPr>
              <a:t>Paperless – removes the need for hold slips</a:t>
            </a:r>
            <a:endParaRPr lang="en-US" sz="1800" b="0" i="0" dirty="0">
              <a:effectLst/>
              <a:latin typeface="Open Sans" panose="020B0606030504020204" pitchFamily="34" charset="0"/>
            </a:endParaRPr>
          </a:p>
          <a:p>
            <a:pPr lvl="1">
              <a:lnSpc>
                <a:spcPct val="150000"/>
              </a:lnSpc>
            </a:pPr>
            <a:r>
              <a:rPr lang="en-US" sz="1800" b="0" i="0" dirty="0">
                <a:effectLst/>
                <a:latin typeface="Open Sans" panose="020B0606030504020204" pitchFamily="34" charset="0"/>
              </a:rPr>
              <a:t>Integrated holds functions transform the lending process</a:t>
            </a:r>
          </a:p>
          <a:p>
            <a:pPr lvl="1">
              <a:lnSpc>
                <a:spcPct val="150000"/>
              </a:lnSpc>
            </a:pPr>
            <a:r>
              <a:rPr lang="en-US" sz="1800" dirty="0">
                <a:latin typeface="Open Sans" panose="020B0606030504020204" pitchFamily="34" charset="0"/>
              </a:rPr>
              <a:t>Real-time inventory – seamless integration with the SIP protocol for updates on every item</a:t>
            </a:r>
            <a:endParaRPr lang="en-US" sz="1800" b="0" i="0" dirty="0">
              <a:effectLst/>
              <a:latin typeface="Open Sans" panose="020B0606030504020204" pitchFamily="34" charset="0"/>
            </a:endParaRPr>
          </a:p>
        </p:txBody>
      </p:sp>
      <p:pic>
        <p:nvPicPr>
          <p:cNvPr id="8" name="Content Placeholder 7">
            <a:extLst>
              <a:ext uri="{FF2B5EF4-FFF2-40B4-BE49-F238E27FC236}">
                <a16:creationId xmlns:a16="http://schemas.microsoft.com/office/drawing/2014/main" id="{D2A0A02E-E7D9-EC51-C762-CDAA21EF0A26}"/>
              </a:ext>
            </a:extLst>
          </p:cNvPr>
          <p:cNvPicPr>
            <a:picLocks noGrp="1" noChangeAspect="1"/>
          </p:cNvPicPr>
          <p:nvPr>
            <p:ph sz="quarter" idx="15"/>
          </p:nvPr>
        </p:nvPicPr>
        <p:blipFill>
          <a:blip r:embed="rId2"/>
          <a:stretch>
            <a:fillRect/>
          </a:stretch>
        </p:blipFill>
        <p:spPr>
          <a:xfrm>
            <a:off x="4575238" y="857251"/>
            <a:ext cx="4565524" cy="4508897"/>
          </a:xfrm>
        </p:spPr>
      </p:pic>
    </p:spTree>
    <p:extLst>
      <p:ext uri="{BB962C8B-B14F-4D97-AF65-F5344CB8AC3E}">
        <p14:creationId xmlns:p14="http://schemas.microsoft.com/office/powerpoint/2010/main" val="8496139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8596F0-FB39-4E82-A6BC-43540D363FFA}"/>
              </a:ext>
            </a:extLst>
          </p:cNvPr>
          <p:cNvSpPr>
            <a:spLocks noGrp="1"/>
          </p:cNvSpPr>
          <p:nvPr>
            <p:ph type="title"/>
          </p:nvPr>
        </p:nvSpPr>
        <p:spPr>
          <a:xfrm>
            <a:off x="628650" y="430306"/>
            <a:ext cx="7089222" cy="489418"/>
          </a:xfrm>
        </p:spPr>
        <p:txBody>
          <a:bodyPr>
            <a:normAutofit/>
          </a:bodyPr>
          <a:lstStyle/>
          <a:p>
            <a:r>
              <a:rPr lang="en-US" sz="2800" dirty="0">
                <a:solidFill>
                  <a:srgbClr val="503795"/>
                </a:solidFill>
              </a:rPr>
              <a:t>Holds Lockers – 24 Hour Library</a:t>
            </a:r>
            <a:endParaRPr lang="en-US" sz="2800" dirty="0"/>
          </a:p>
        </p:txBody>
      </p:sp>
      <p:sp>
        <p:nvSpPr>
          <p:cNvPr id="6" name="Content Placeholder 5">
            <a:extLst>
              <a:ext uri="{FF2B5EF4-FFF2-40B4-BE49-F238E27FC236}">
                <a16:creationId xmlns:a16="http://schemas.microsoft.com/office/drawing/2014/main" id="{28DA09C6-D5A1-4002-988F-B4C6A4139B40}"/>
              </a:ext>
            </a:extLst>
          </p:cNvPr>
          <p:cNvSpPr>
            <a:spLocks noGrp="1"/>
          </p:cNvSpPr>
          <p:nvPr>
            <p:ph sz="half" idx="1"/>
          </p:nvPr>
        </p:nvSpPr>
        <p:spPr>
          <a:xfrm>
            <a:off x="628649" y="1447799"/>
            <a:ext cx="3558339" cy="3962400"/>
          </a:xfrm>
        </p:spPr>
        <p:txBody>
          <a:bodyPr/>
          <a:lstStyle/>
          <a:p>
            <a:pPr marL="0" indent="0">
              <a:buNone/>
            </a:pPr>
            <a:r>
              <a:rPr lang="en-US" dirty="0">
                <a:solidFill>
                  <a:srgbClr val="64C339"/>
                </a:solidFill>
              </a:rPr>
              <a:t>Innovative RFP, Show us the best of Everything</a:t>
            </a:r>
          </a:p>
          <a:p>
            <a:pPr marL="0" indent="0">
              <a:buNone/>
            </a:pPr>
            <a:r>
              <a:rPr lang="en-US" dirty="0">
                <a:solidFill>
                  <a:srgbClr val="64C339"/>
                </a:solidFill>
              </a:rPr>
              <a:t>46 Bin Central Sorter</a:t>
            </a:r>
          </a:p>
          <a:p>
            <a:pPr marL="0" indent="0">
              <a:buNone/>
            </a:pPr>
            <a:r>
              <a:rPr lang="en-US" dirty="0">
                <a:solidFill>
                  <a:srgbClr val="64C339"/>
                </a:solidFill>
              </a:rPr>
              <a:t>After site visits went from branch systems to central sorter</a:t>
            </a:r>
          </a:p>
          <a:p>
            <a:pPr marL="0" indent="0">
              <a:buNone/>
            </a:pPr>
            <a:r>
              <a:rPr lang="en-US" dirty="0">
                <a:solidFill>
                  <a:srgbClr val="64C339"/>
                </a:solidFill>
              </a:rPr>
              <a:t>Lib-Cabinet</a:t>
            </a:r>
          </a:p>
        </p:txBody>
      </p:sp>
      <p:pic>
        <p:nvPicPr>
          <p:cNvPr id="1026" name="Picture 2">
            <a:extLst>
              <a:ext uri="{FF2B5EF4-FFF2-40B4-BE49-F238E27FC236}">
                <a16:creationId xmlns:a16="http://schemas.microsoft.com/office/drawing/2014/main" id="{6D46C5A2-4A66-301E-D657-CFEDC71A6034}"/>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762499" y="1447800"/>
            <a:ext cx="3394911" cy="39624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white rectangular object with a screen on it&#10;&#10;Description automatically generated">
            <a:extLst>
              <a:ext uri="{FF2B5EF4-FFF2-40B4-BE49-F238E27FC236}">
                <a16:creationId xmlns:a16="http://schemas.microsoft.com/office/drawing/2014/main" id="{4F77D612-30A6-D807-86BE-6FEEE573ADA6}"/>
              </a:ext>
            </a:extLst>
          </p:cNvPr>
          <p:cNvPicPr>
            <a:picLocks noChangeAspect="1"/>
          </p:cNvPicPr>
          <p:nvPr/>
        </p:nvPicPr>
        <p:blipFill>
          <a:blip r:embed="rId4"/>
          <a:stretch>
            <a:fillRect/>
          </a:stretch>
        </p:blipFill>
        <p:spPr>
          <a:xfrm>
            <a:off x="53138" y="1499934"/>
            <a:ext cx="3794690" cy="3910265"/>
          </a:xfrm>
          <a:prstGeom prst="rect">
            <a:avLst/>
          </a:prstGeom>
        </p:spPr>
      </p:pic>
      <p:pic>
        <p:nvPicPr>
          <p:cNvPr id="8" name="Picture 7">
            <a:extLst>
              <a:ext uri="{FF2B5EF4-FFF2-40B4-BE49-F238E27FC236}">
                <a16:creationId xmlns:a16="http://schemas.microsoft.com/office/drawing/2014/main" id="{37409D2F-907F-1090-5942-1D9AAD37E387}"/>
              </a:ext>
            </a:extLst>
          </p:cNvPr>
          <p:cNvPicPr>
            <a:picLocks noChangeAspect="1"/>
          </p:cNvPicPr>
          <p:nvPr/>
        </p:nvPicPr>
        <p:blipFill>
          <a:blip r:embed="rId5"/>
          <a:stretch>
            <a:fillRect/>
          </a:stretch>
        </p:blipFill>
        <p:spPr>
          <a:xfrm>
            <a:off x="3638551" y="1473865"/>
            <a:ext cx="5008602" cy="3962400"/>
          </a:xfrm>
          <a:prstGeom prst="rect">
            <a:avLst/>
          </a:prstGeom>
        </p:spPr>
      </p:pic>
    </p:spTree>
    <p:extLst>
      <p:ext uri="{BB962C8B-B14F-4D97-AF65-F5344CB8AC3E}">
        <p14:creationId xmlns:p14="http://schemas.microsoft.com/office/powerpoint/2010/main" val="2543638102"/>
      </p:ext>
    </p:extLst>
  </p:cSld>
  <p:clrMapOvr>
    <a:masterClrMapping/>
  </p:clrMapOvr>
  <mc:AlternateContent xmlns:mc="http://schemas.openxmlformats.org/markup-compatibility/2006">
    <mc:Choice xmlns:p14="http://schemas.microsoft.com/office/powerpoint/2010/main" Requires="p14">
      <p:transition spd="slow" p14:dur="59000"/>
    </mc:Choice>
    <mc:Fallback>
      <p:transition spd="slow"/>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D027E43-0AEA-46A8-8C00-A39F4D970BB2}"/>
              </a:ext>
            </a:extLst>
          </p:cNvPr>
          <p:cNvPicPr>
            <a:picLocks noChangeAspect="1"/>
          </p:cNvPicPr>
          <p:nvPr/>
        </p:nvPicPr>
        <p:blipFill rotWithShape="1">
          <a:blip r:embed="rId3"/>
          <a:srcRect b="4775"/>
          <a:stretch/>
        </p:blipFill>
        <p:spPr>
          <a:xfrm>
            <a:off x="699073" y="3997067"/>
            <a:ext cx="2618530" cy="2565662"/>
          </a:xfrm>
          <a:prstGeom prst="rect">
            <a:avLst/>
          </a:prstGeom>
        </p:spPr>
      </p:pic>
      <p:sp>
        <p:nvSpPr>
          <p:cNvPr id="2" name="Title 1">
            <a:extLst>
              <a:ext uri="{FF2B5EF4-FFF2-40B4-BE49-F238E27FC236}">
                <a16:creationId xmlns:a16="http://schemas.microsoft.com/office/drawing/2014/main" id="{908596F0-FB39-4E82-A6BC-43540D363FFA}"/>
              </a:ext>
            </a:extLst>
          </p:cNvPr>
          <p:cNvSpPr>
            <a:spLocks noGrp="1"/>
          </p:cNvSpPr>
          <p:nvPr>
            <p:ph type="title"/>
          </p:nvPr>
        </p:nvSpPr>
        <p:spPr>
          <a:xfrm>
            <a:off x="423757" y="280828"/>
            <a:ext cx="7089222" cy="489418"/>
          </a:xfrm>
        </p:spPr>
        <p:txBody>
          <a:bodyPr>
            <a:normAutofit/>
          </a:bodyPr>
          <a:lstStyle/>
          <a:p>
            <a:r>
              <a:rPr lang="en-US" sz="2800" dirty="0"/>
              <a:t>EnvisionWare RFID Solutions</a:t>
            </a:r>
          </a:p>
        </p:txBody>
      </p:sp>
      <p:sp>
        <p:nvSpPr>
          <p:cNvPr id="6" name="Content Placeholder 5">
            <a:extLst>
              <a:ext uri="{FF2B5EF4-FFF2-40B4-BE49-F238E27FC236}">
                <a16:creationId xmlns:a16="http://schemas.microsoft.com/office/drawing/2014/main" id="{28DA09C6-D5A1-4002-988F-B4C6A4139B40}"/>
              </a:ext>
            </a:extLst>
          </p:cNvPr>
          <p:cNvSpPr>
            <a:spLocks noGrp="1"/>
          </p:cNvSpPr>
          <p:nvPr>
            <p:ph sz="half" idx="1"/>
          </p:nvPr>
        </p:nvSpPr>
        <p:spPr>
          <a:xfrm>
            <a:off x="5847090" y="543686"/>
            <a:ext cx="2105586" cy="453120"/>
          </a:xfrm>
        </p:spPr>
        <p:txBody>
          <a:bodyPr>
            <a:normAutofit/>
          </a:bodyPr>
          <a:lstStyle/>
          <a:p>
            <a:pPr marL="0" indent="0">
              <a:buNone/>
            </a:pPr>
            <a:r>
              <a:rPr lang="en-US" sz="2000" dirty="0" err="1">
                <a:solidFill>
                  <a:srgbClr val="64C339"/>
                </a:solidFill>
              </a:rPr>
              <a:t>Deskpad</a:t>
            </a:r>
            <a:r>
              <a:rPr lang="en-US" sz="2000" dirty="0">
                <a:solidFill>
                  <a:srgbClr val="64C339"/>
                </a:solidFill>
              </a:rPr>
              <a:t> Readers</a:t>
            </a:r>
          </a:p>
        </p:txBody>
      </p:sp>
      <p:sp>
        <p:nvSpPr>
          <p:cNvPr id="7" name="Content Placeholder 6">
            <a:extLst>
              <a:ext uri="{FF2B5EF4-FFF2-40B4-BE49-F238E27FC236}">
                <a16:creationId xmlns:a16="http://schemas.microsoft.com/office/drawing/2014/main" id="{2D532299-65AA-4E0B-9EC0-5A4364278494}"/>
              </a:ext>
            </a:extLst>
          </p:cNvPr>
          <p:cNvSpPr>
            <a:spLocks noGrp="1"/>
          </p:cNvSpPr>
          <p:nvPr>
            <p:ph sz="half" idx="2"/>
          </p:nvPr>
        </p:nvSpPr>
        <p:spPr>
          <a:xfrm>
            <a:off x="574177" y="5882189"/>
            <a:ext cx="1837880" cy="475014"/>
          </a:xfrm>
        </p:spPr>
        <p:txBody>
          <a:bodyPr>
            <a:normAutofit/>
          </a:bodyPr>
          <a:lstStyle/>
          <a:p>
            <a:pPr marL="0" indent="0">
              <a:buNone/>
            </a:pPr>
            <a:r>
              <a:rPr lang="en-US" sz="2000" dirty="0">
                <a:solidFill>
                  <a:srgbClr val="64C339"/>
                </a:solidFill>
              </a:rPr>
              <a:t>RFID Security </a:t>
            </a:r>
          </a:p>
        </p:txBody>
      </p:sp>
      <p:sp>
        <p:nvSpPr>
          <p:cNvPr id="10" name="Content Placeholder 5">
            <a:extLst>
              <a:ext uri="{FF2B5EF4-FFF2-40B4-BE49-F238E27FC236}">
                <a16:creationId xmlns:a16="http://schemas.microsoft.com/office/drawing/2014/main" id="{60994F9A-274C-46FF-B6F1-C6E2244F7F57}"/>
              </a:ext>
            </a:extLst>
          </p:cNvPr>
          <p:cNvSpPr txBox="1">
            <a:spLocks/>
          </p:cNvSpPr>
          <p:nvPr/>
        </p:nvSpPr>
        <p:spPr>
          <a:xfrm>
            <a:off x="574177" y="2423533"/>
            <a:ext cx="4077600" cy="81793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532D6D"/>
              </a:buClr>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Clr>
                <a:srgbClr val="532D6D"/>
              </a:buClr>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Clr>
                <a:srgbClr val="532D6D"/>
              </a:buClr>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Clr>
                <a:srgbClr val="532D6D"/>
              </a:buClr>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Clr>
                <a:srgbClr val="532D6D"/>
              </a:buClr>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dirty="0">
                <a:solidFill>
                  <a:srgbClr val="64C339"/>
                </a:solidFill>
              </a:rPr>
              <a:t>EnvisionWare® Media Case Controller (EMC2)™</a:t>
            </a:r>
          </a:p>
        </p:txBody>
      </p:sp>
      <p:sp>
        <p:nvSpPr>
          <p:cNvPr id="13" name="Content Placeholder 5">
            <a:extLst>
              <a:ext uri="{FF2B5EF4-FFF2-40B4-BE49-F238E27FC236}">
                <a16:creationId xmlns:a16="http://schemas.microsoft.com/office/drawing/2014/main" id="{2ADDAB1B-0190-462C-BAEF-CEF41999597F}"/>
              </a:ext>
            </a:extLst>
          </p:cNvPr>
          <p:cNvSpPr txBox="1">
            <a:spLocks/>
          </p:cNvSpPr>
          <p:nvPr/>
        </p:nvSpPr>
        <p:spPr>
          <a:xfrm>
            <a:off x="590093" y="3092964"/>
            <a:ext cx="4794707" cy="83045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532D6D"/>
              </a:buClr>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Clr>
                <a:srgbClr val="532D6D"/>
              </a:buClr>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Clr>
                <a:srgbClr val="532D6D"/>
              </a:buClr>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Clr>
                <a:srgbClr val="532D6D"/>
              </a:buClr>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Clr>
                <a:srgbClr val="532D6D"/>
              </a:buClr>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64C339"/>
              </a:buClr>
            </a:pPr>
            <a:r>
              <a:rPr lang="en-US" sz="1600" dirty="0">
                <a:solidFill>
                  <a:schemeClr val="tx1">
                    <a:lumMod val="65000"/>
                    <a:lumOff val="35000"/>
                  </a:schemeClr>
                </a:solidFill>
              </a:rPr>
              <a:t>Check out and unlock in 1 step</a:t>
            </a:r>
          </a:p>
          <a:p>
            <a:pPr>
              <a:buClr>
                <a:srgbClr val="64C339"/>
              </a:buClr>
            </a:pPr>
            <a:r>
              <a:rPr lang="en-US" sz="1600" dirty="0">
                <a:solidFill>
                  <a:schemeClr val="tx1">
                    <a:lumMod val="65000"/>
                    <a:lumOff val="35000"/>
                  </a:schemeClr>
                </a:solidFill>
              </a:rPr>
              <a:t>Unlock Clear-Vu One-Time™ and </a:t>
            </a:r>
            <a:r>
              <a:rPr lang="en-US" sz="1600" dirty="0" err="1">
                <a:solidFill>
                  <a:schemeClr val="tx1">
                    <a:lumMod val="65000"/>
                    <a:lumOff val="35000"/>
                  </a:schemeClr>
                </a:solidFill>
              </a:rPr>
              <a:t>Playaways</a:t>
            </a:r>
            <a:r>
              <a:rPr lang="en-US" sz="1600" dirty="0">
                <a:solidFill>
                  <a:schemeClr val="tx1">
                    <a:lumMod val="65000"/>
                    <a:lumOff val="35000"/>
                  </a:schemeClr>
                </a:solidFill>
              </a:rPr>
              <a:t>®</a:t>
            </a:r>
          </a:p>
          <a:p>
            <a:pPr marL="0" indent="0">
              <a:buClr>
                <a:srgbClr val="64C339"/>
              </a:buClr>
              <a:buNone/>
            </a:pPr>
            <a:endParaRPr lang="en-US" sz="1600" dirty="0">
              <a:solidFill>
                <a:schemeClr val="tx1">
                  <a:lumMod val="65000"/>
                  <a:lumOff val="35000"/>
                </a:schemeClr>
              </a:solidFill>
            </a:endParaRPr>
          </a:p>
          <a:p>
            <a:pPr marL="0" indent="0">
              <a:buNone/>
            </a:pPr>
            <a:endParaRPr lang="en-US" sz="1600" dirty="0">
              <a:solidFill>
                <a:schemeClr val="tx1">
                  <a:lumMod val="65000"/>
                  <a:lumOff val="35000"/>
                </a:schemeClr>
              </a:solidFill>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1127" y="908255"/>
            <a:ext cx="2184873" cy="1499886"/>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8064" y="2570344"/>
            <a:ext cx="1765522" cy="1224267"/>
          </a:xfrm>
          <a:prstGeom prst="rect">
            <a:avLst/>
          </a:prstGeom>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13733" y="959420"/>
            <a:ext cx="4400646" cy="873971"/>
          </a:xfrm>
          <a:prstGeom prst="rect">
            <a:avLst/>
          </a:prstGeom>
        </p:spPr>
      </p:pic>
      <p:sp>
        <p:nvSpPr>
          <p:cNvPr id="17" name="Content Placeholder 5">
            <a:extLst>
              <a:ext uri="{FF2B5EF4-FFF2-40B4-BE49-F238E27FC236}">
                <a16:creationId xmlns:a16="http://schemas.microsoft.com/office/drawing/2014/main" id="{28DA09C6-D5A1-4002-988F-B4C6A4139B40}"/>
              </a:ext>
            </a:extLst>
          </p:cNvPr>
          <p:cNvSpPr txBox="1">
            <a:spLocks/>
          </p:cNvSpPr>
          <p:nvPr/>
        </p:nvSpPr>
        <p:spPr>
          <a:xfrm>
            <a:off x="4868064" y="2169791"/>
            <a:ext cx="2105586" cy="45312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532D6D"/>
              </a:buClr>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Clr>
                <a:srgbClr val="532D6D"/>
              </a:buClr>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Clr>
                <a:srgbClr val="532D6D"/>
              </a:buClr>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Clr>
                <a:srgbClr val="532D6D"/>
              </a:buClr>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Clr>
                <a:srgbClr val="532D6D"/>
              </a:buClr>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dirty="0">
                <a:solidFill>
                  <a:srgbClr val="64C339"/>
                </a:solidFill>
              </a:rPr>
              <a:t>Disc Readers</a:t>
            </a:r>
          </a:p>
        </p:txBody>
      </p:sp>
      <p:pic>
        <p:nvPicPr>
          <p:cNvPr id="12" name="Picture 11">
            <a:extLst>
              <a:ext uri="{FF2B5EF4-FFF2-40B4-BE49-F238E27FC236}">
                <a16:creationId xmlns:a16="http://schemas.microsoft.com/office/drawing/2014/main" id="{898595E8-39DE-8C93-1228-651D4A876B16}"/>
              </a:ext>
            </a:extLst>
          </p:cNvPr>
          <p:cNvPicPr>
            <a:picLocks noChangeAspect="1"/>
          </p:cNvPicPr>
          <p:nvPr/>
        </p:nvPicPr>
        <p:blipFill>
          <a:blip r:embed="rId7"/>
          <a:stretch>
            <a:fillRect/>
          </a:stretch>
        </p:blipFill>
        <p:spPr>
          <a:xfrm>
            <a:off x="6552586" y="3508191"/>
            <a:ext cx="2085975" cy="2819400"/>
          </a:xfrm>
          <a:prstGeom prst="rect">
            <a:avLst/>
          </a:prstGeom>
        </p:spPr>
      </p:pic>
      <p:sp>
        <p:nvSpPr>
          <p:cNvPr id="18" name="Content Placeholder 5">
            <a:extLst>
              <a:ext uri="{FF2B5EF4-FFF2-40B4-BE49-F238E27FC236}">
                <a16:creationId xmlns:a16="http://schemas.microsoft.com/office/drawing/2014/main" id="{C9FC0806-B0B1-6AA2-E12D-2722B7F7F572}"/>
              </a:ext>
            </a:extLst>
          </p:cNvPr>
          <p:cNvSpPr txBox="1">
            <a:spLocks/>
          </p:cNvSpPr>
          <p:nvPr/>
        </p:nvSpPr>
        <p:spPr>
          <a:xfrm>
            <a:off x="6795382" y="3131342"/>
            <a:ext cx="2105586" cy="45312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532D6D"/>
              </a:buClr>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Clr>
                <a:srgbClr val="532D6D"/>
              </a:buClr>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Clr>
                <a:srgbClr val="532D6D"/>
              </a:buClr>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Clr>
                <a:srgbClr val="532D6D"/>
              </a:buClr>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Clr>
                <a:srgbClr val="532D6D"/>
              </a:buClr>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dirty="0">
                <a:solidFill>
                  <a:srgbClr val="64C339"/>
                </a:solidFill>
              </a:rPr>
              <a:t>Inventory Wand</a:t>
            </a:r>
          </a:p>
        </p:txBody>
      </p:sp>
    </p:spTree>
    <p:extLst>
      <p:ext uri="{BB962C8B-B14F-4D97-AF65-F5344CB8AC3E}">
        <p14:creationId xmlns:p14="http://schemas.microsoft.com/office/powerpoint/2010/main" val="2840601780"/>
      </p:ext>
    </p:extLst>
  </p:cSld>
  <p:clrMapOvr>
    <a:masterClrMapping/>
  </p:clrMapOvr>
  <mc:AlternateContent xmlns:mc="http://schemas.openxmlformats.org/markup-compatibility/2006" xmlns:p14="http://schemas.microsoft.com/office/powerpoint/2010/main">
    <mc:Choice Requires="p14">
      <p:transition spd="slow" p14:dur="59000"/>
    </mc:Choice>
    <mc:Fallback xmlns="">
      <p:transition spd="slow"/>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8EB15C70-6B4D-D6C8-BEA2-A4242C5F081D}"/>
              </a:ext>
            </a:extLst>
          </p:cNvPr>
          <p:cNvPicPr>
            <a:picLocks noChangeAspect="1"/>
          </p:cNvPicPr>
          <p:nvPr/>
        </p:nvPicPr>
        <p:blipFill>
          <a:blip r:embed="rId2"/>
          <a:stretch>
            <a:fillRect/>
          </a:stretch>
        </p:blipFill>
        <p:spPr>
          <a:xfrm>
            <a:off x="10272" y="2684266"/>
            <a:ext cx="2171700" cy="821531"/>
          </a:xfrm>
          <a:prstGeom prst="rect">
            <a:avLst/>
          </a:prstGeom>
        </p:spPr>
      </p:pic>
      <p:pic>
        <p:nvPicPr>
          <p:cNvPr id="17" name="Picture 16">
            <a:extLst>
              <a:ext uri="{FF2B5EF4-FFF2-40B4-BE49-F238E27FC236}">
                <a16:creationId xmlns:a16="http://schemas.microsoft.com/office/drawing/2014/main" id="{3B2289FB-BF93-F584-8982-3DAEF6CAD4A5}"/>
              </a:ext>
            </a:extLst>
          </p:cNvPr>
          <p:cNvPicPr>
            <a:picLocks noChangeAspect="1"/>
          </p:cNvPicPr>
          <p:nvPr/>
        </p:nvPicPr>
        <p:blipFill>
          <a:blip r:embed="rId3"/>
          <a:stretch>
            <a:fillRect/>
          </a:stretch>
        </p:blipFill>
        <p:spPr>
          <a:xfrm>
            <a:off x="1035904" y="2027545"/>
            <a:ext cx="2164556" cy="1014413"/>
          </a:xfrm>
          <a:prstGeom prst="rect">
            <a:avLst/>
          </a:prstGeom>
        </p:spPr>
      </p:pic>
      <p:pic>
        <p:nvPicPr>
          <p:cNvPr id="25" name="Picture 24">
            <a:extLst>
              <a:ext uri="{FF2B5EF4-FFF2-40B4-BE49-F238E27FC236}">
                <a16:creationId xmlns:a16="http://schemas.microsoft.com/office/drawing/2014/main" id="{7504ABFB-5338-B7CA-355B-C214702DC6F6}"/>
              </a:ext>
            </a:extLst>
          </p:cNvPr>
          <p:cNvPicPr>
            <a:picLocks noChangeAspect="1"/>
          </p:cNvPicPr>
          <p:nvPr/>
        </p:nvPicPr>
        <p:blipFill>
          <a:blip r:embed="rId4"/>
          <a:stretch>
            <a:fillRect/>
          </a:stretch>
        </p:blipFill>
        <p:spPr>
          <a:xfrm>
            <a:off x="637064" y="3434061"/>
            <a:ext cx="2349024" cy="767655"/>
          </a:xfrm>
          <a:prstGeom prst="rect">
            <a:avLst/>
          </a:prstGeom>
        </p:spPr>
      </p:pic>
      <p:pic>
        <p:nvPicPr>
          <p:cNvPr id="33" name="Picture 32">
            <a:extLst>
              <a:ext uri="{FF2B5EF4-FFF2-40B4-BE49-F238E27FC236}">
                <a16:creationId xmlns:a16="http://schemas.microsoft.com/office/drawing/2014/main" id="{B45005DB-E3ED-FEAA-FF5D-BAD8A6791581}"/>
              </a:ext>
            </a:extLst>
          </p:cNvPr>
          <p:cNvPicPr>
            <a:picLocks noChangeAspect="1"/>
          </p:cNvPicPr>
          <p:nvPr/>
        </p:nvPicPr>
        <p:blipFill>
          <a:blip r:embed="rId5"/>
          <a:stretch>
            <a:fillRect/>
          </a:stretch>
        </p:blipFill>
        <p:spPr>
          <a:xfrm>
            <a:off x="6252257" y="1418225"/>
            <a:ext cx="1294551" cy="1005837"/>
          </a:xfrm>
          <a:prstGeom prst="rect">
            <a:avLst/>
          </a:prstGeom>
        </p:spPr>
      </p:pic>
      <p:pic>
        <p:nvPicPr>
          <p:cNvPr id="6" name="Picture 5">
            <a:extLst>
              <a:ext uri="{FF2B5EF4-FFF2-40B4-BE49-F238E27FC236}">
                <a16:creationId xmlns:a16="http://schemas.microsoft.com/office/drawing/2014/main" id="{B2984424-227E-F355-37E5-487CD34FF000}"/>
              </a:ext>
            </a:extLst>
          </p:cNvPr>
          <p:cNvPicPr>
            <a:picLocks noChangeAspect="1"/>
          </p:cNvPicPr>
          <p:nvPr/>
        </p:nvPicPr>
        <p:blipFill>
          <a:blip r:embed="rId6"/>
          <a:stretch>
            <a:fillRect/>
          </a:stretch>
        </p:blipFill>
        <p:spPr>
          <a:xfrm>
            <a:off x="2986088" y="1385888"/>
            <a:ext cx="3171825" cy="4086225"/>
          </a:xfrm>
          <a:prstGeom prst="rect">
            <a:avLst/>
          </a:prstGeom>
        </p:spPr>
      </p:pic>
      <p:pic>
        <p:nvPicPr>
          <p:cNvPr id="3" name="Picture 2">
            <a:extLst>
              <a:ext uri="{FF2B5EF4-FFF2-40B4-BE49-F238E27FC236}">
                <a16:creationId xmlns:a16="http://schemas.microsoft.com/office/drawing/2014/main" id="{BAEC4821-B23B-F447-D6DC-E68CD17C2B2C}"/>
              </a:ext>
            </a:extLst>
          </p:cNvPr>
          <p:cNvPicPr>
            <a:picLocks noChangeAspect="1"/>
          </p:cNvPicPr>
          <p:nvPr/>
        </p:nvPicPr>
        <p:blipFill>
          <a:blip r:embed="rId7"/>
          <a:stretch>
            <a:fillRect/>
          </a:stretch>
        </p:blipFill>
        <p:spPr>
          <a:xfrm>
            <a:off x="896541" y="884185"/>
            <a:ext cx="2307431" cy="757238"/>
          </a:xfrm>
          <a:prstGeom prst="rect">
            <a:avLst/>
          </a:prstGeom>
        </p:spPr>
      </p:pic>
      <p:pic>
        <p:nvPicPr>
          <p:cNvPr id="5" name="Picture 4">
            <a:extLst>
              <a:ext uri="{FF2B5EF4-FFF2-40B4-BE49-F238E27FC236}">
                <a16:creationId xmlns:a16="http://schemas.microsoft.com/office/drawing/2014/main" id="{63879E70-4CBA-E374-9E8D-469BF1CCE4A6}"/>
              </a:ext>
            </a:extLst>
          </p:cNvPr>
          <p:cNvPicPr>
            <a:picLocks noChangeAspect="1"/>
          </p:cNvPicPr>
          <p:nvPr/>
        </p:nvPicPr>
        <p:blipFill>
          <a:blip r:embed="rId8"/>
          <a:stretch>
            <a:fillRect/>
          </a:stretch>
        </p:blipFill>
        <p:spPr>
          <a:xfrm>
            <a:off x="6899533" y="3754799"/>
            <a:ext cx="1850231" cy="628650"/>
          </a:xfrm>
          <a:prstGeom prst="rect">
            <a:avLst/>
          </a:prstGeom>
        </p:spPr>
      </p:pic>
      <p:pic>
        <p:nvPicPr>
          <p:cNvPr id="9" name="Picture 8">
            <a:extLst>
              <a:ext uri="{FF2B5EF4-FFF2-40B4-BE49-F238E27FC236}">
                <a16:creationId xmlns:a16="http://schemas.microsoft.com/office/drawing/2014/main" id="{875A52B2-8C27-D2FB-772B-5675B39CFFA4}"/>
              </a:ext>
            </a:extLst>
          </p:cNvPr>
          <p:cNvPicPr>
            <a:picLocks noChangeAspect="1"/>
          </p:cNvPicPr>
          <p:nvPr/>
        </p:nvPicPr>
        <p:blipFill>
          <a:blip r:embed="rId9"/>
          <a:stretch>
            <a:fillRect/>
          </a:stretch>
        </p:blipFill>
        <p:spPr>
          <a:xfrm>
            <a:off x="1" y="4147624"/>
            <a:ext cx="2993231" cy="814388"/>
          </a:xfrm>
          <a:prstGeom prst="rect">
            <a:avLst/>
          </a:prstGeom>
        </p:spPr>
      </p:pic>
      <p:pic>
        <p:nvPicPr>
          <p:cNvPr id="13" name="Picture 12">
            <a:extLst>
              <a:ext uri="{FF2B5EF4-FFF2-40B4-BE49-F238E27FC236}">
                <a16:creationId xmlns:a16="http://schemas.microsoft.com/office/drawing/2014/main" id="{F9371FC8-B404-AFED-8CDC-AA904721F6A6}"/>
              </a:ext>
            </a:extLst>
          </p:cNvPr>
          <p:cNvPicPr>
            <a:picLocks noChangeAspect="1"/>
          </p:cNvPicPr>
          <p:nvPr/>
        </p:nvPicPr>
        <p:blipFill>
          <a:blip r:embed="rId10"/>
          <a:stretch>
            <a:fillRect/>
          </a:stretch>
        </p:blipFill>
        <p:spPr>
          <a:xfrm>
            <a:off x="3186113" y="858377"/>
            <a:ext cx="5943600" cy="442913"/>
          </a:xfrm>
          <a:prstGeom prst="rect">
            <a:avLst/>
          </a:prstGeom>
        </p:spPr>
      </p:pic>
      <p:pic>
        <p:nvPicPr>
          <p:cNvPr id="15" name="Picture 14">
            <a:extLst>
              <a:ext uri="{FF2B5EF4-FFF2-40B4-BE49-F238E27FC236}">
                <a16:creationId xmlns:a16="http://schemas.microsoft.com/office/drawing/2014/main" id="{B521C561-08BD-B09E-58A2-14553834BB79}"/>
              </a:ext>
            </a:extLst>
          </p:cNvPr>
          <p:cNvPicPr>
            <a:picLocks noChangeAspect="1"/>
          </p:cNvPicPr>
          <p:nvPr/>
        </p:nvPicPr>
        <p:blipFill>
          <a:blip r:embed="rId11"/>
          <a:stretch>
            <a:fillRect/>
          </a:stretch>
        </p:blipFill>
        <p:spPr>
          <a:xfrm>
            <a:off x="6268077" y="4390325"/>
            <a:ext cx="2557463" cy="657225"/>
          </a:xfrm>
          <a:prstGeom prst="rect">
            <a:avLst/>
          </a:prstGeom>
        </p:spPr>
      </p:pic>
      <p:pic>
        <p:nvPicPr>
          <p:cNvPr id="19" name="Picture 18">
            <a:extLst>
              <a:ext uri="{FF2B5EF4-FFF2-40B4-BE49-F238E27FC236}">
                <a16:creationId xmlns:a16="http://schemas.microsoft.com/office/drawing/2014/main" id="{AB77C433-8FAB-1A71-303F-4DABAEB2C2DB}"/>
              </a:ext>
            </a:extLst>
          </p:cNvPr>
          <p:cNvPicPr>
            <a:picLocks noChangeAspect="1"/>
          </p:cNvPicPr>
          <p:nvPr/>
        </p:nvPicPr>
        <p:blipFill>
          <a:blip r:embed="rId12"/>
          <a:stretch>
            <a:fillRect/>
          </a:stretch>
        </p:blipFill>
        <p:spPr>
          <a:xfrm>
            <a:off x="0" y="5004310"/>
            <a:ext cx="2071808" cy="996440"/>
          </a:xfrm>
          <a:prstGeom prst="rect">
            <a:avLst/>
          </a:prstGeom>
        </p:spPr>
      </p:pic>
      <p:pic>
        <p:nvPicPr>
          <p:cNvPr id="21" name="Picture 20">
            <a:extLst>
              <a:ext uri="{FF2B5EF4-FFF2-40B4-BE49-F238E27FC236}">
                <a16:creationId xmlns:a16="http://schemas.microsoft.com/office/drawing/2014/main" id="{DFF1479F-DBCF-2F31-BD3C-4A05314E6123}"/>
              </a:ext>
            </a:extLst>
          </p:cNvPr>
          <p:cNvPicPr>
            <a:picLocks noChangeAspect="1"/>
          </p:cNvPicPr>
          <p:nvPr/>
        </p:nvPicPr>
        <p:blipFill>
          <a:blip r:embed="rId13"/>
          <a:stretch>
            <a:fillRect/>
          </a:stretch>
        </p:blipFill>
        <p:spPr>
          <a:xfrm>
            <a:off x="7401549" y="1317532"/>
            <a:ext cx="1714500" cy="1150144"/>
          </a:xfrm>
          <a:prstGeom prst="rect">
            <a:avLst/>
          </a:prstGeom>
        </p:spPr>
      </p:pic>
      <p:pic>
        <p:nvPicPr>
          <p:cNvPr id="27" name="Picture 26">
            <a:extLst>
              <a:ext uri="{FF2B5EF4-FFF2-40B4-BE49-F238E27FC236}">
                <a16:creationId xmlns:a16="http://schemas.microsoft.com/office/drawing/2014/main" id="{33F58984-9893-7530-80AC-CC0FD3031C1A}"/>
              </a:ext>
            </a:extLst>
          </p:cNvPr>
          <p:cNvPicPr>
            <a:picLocks noChangeAspect="1"/>
          </p:cNvPicPr>
          <p:nvPr/>
        </p:nvPicPr>
        <p:blipFill>
          <a:blip r:embed="rId14"/>
          <a:stretch>
            <a:fillRect/>
          </a:stretch>
        </p:blipFill>
        <p:spPr>
          <a:xfrm>
            <a:off x="6157912" y="5164706"/>
            <a:ext cx="1900238" cy="828675"/>
          </a:xfrm>
          <a:prstGeom prst="rect">
            <a:avLst/>
          </a:prstGeom>
        </p:spPr>
      </p:pic>
      <p:pic>
        <p:nvPicPr>
          <p:cNvPr id="29" name="Picture 28">
            <a:extLst>
              <a:ext uri="{FF2B5EF4-FFF2-40B4-BE49-F238E27FC236}">
                <a16:creationId xmlns:a16="http://schemas.microsoft.com/office/drawing/2014/main" id="{A781FBD5-3474-EF1D-DCF7-1A295929EF0B}"/>
              </a:ext>
            </a:extLst>
          </p:cNvPr>
          <p:cNvPicPr>
            <a:picLocks noChangeAspect="1"/>
          </p:cNvPicPr>
          <p:nvPr/>
        </p:nvPicPr>
        <p:blipFill>
          <a:blip r:embed="rId15"/>
          <a:stretch>
            <a:fillRect/>
          </a:stretch>
        </p:blipFill>
        <p:spPr>
          <a:xfrm>
            <a:off x="5799094" y="2946351"/>
            <a:ext cx="2271713" cy="871538"/>
          </a:xfrm>
          <a:prstGeom prst="rect">
            <a:avLst/>
          </a:prstGeom>
        </p:spPr>
      </p:pic>
      <p:pic>
        <p:nvPicPr>
          <p:cNvPr id="31" name="Picture 30">
            <a:extLst>
              <a:ext uri="{FF2B5EF4-FFF2-40B4-BE49-F238E27FC236}">
                <a16:creationId xmlns:a16="http://schemas.microsoft.com/office/drawing/2014/main" id="{66FD2354-9D04-D0BA-3089-189ED45FABCA}"/>
              </a:ext>
            </a:extLst>
          </p:cNvPr>
          <p:cNvPicPr>
            <a:picLocks noChangeAspect="1"/>
          </p:cNvPicPr>
          <p:nvPr/>
        </p:nvPicPr>
        <p:blipFill>
          <a:blip r:embed="rId16"/>
          <a:stretch>
            <a:fillRect/>
          </a:stretch>
        </p:blipFill>
        <p:spPr>
          <a:xfrm>
            <a:off x="2181972" y="5030967"/>
            <a:ext cx="2063090" cy="943127"/>
          </a:xfrm>
          <a:prstGeom prst="rect">
            <a:avLst/>
          </a:prstGeom>
        </p:spPr>
      </p:pic>
      <p:pic>
        <p:nvPicPr>
          <p:cNvPr id="35" name="Picture 34">
            <a:extLst>
              <a:ext uri="{FF2B5EF4-FFF2-40B4-BE49-F238E27FC236}">
                <a16:creationId xmlns:a16="http://schemas.microsoft.com/office/drawing/2014/main" id="{23630E0F-3D98-65ED-7ADF-144D6D5A2979}"/>
              </a:ext>
            </a:extLst>
          </p:cNvPr>
          <p:cNvPicPr>
            <a:picLocks noChangeAspect="1"/>
          </p:cNvPicPr>
          <p:nvPr/>
        </p:nvPicPr>
        <p:blipFill>
          <a:blip r:embed="rId17"/>
          <a:stretch>
            <a:fillRect/>
          </a:stretch>
        </p:blipFill>
        <p:spPr>
          <a:xfrm>
            <a:off x="6962028" y="2467675"/>
            <a:ext cx="2035969" cy="757238"/>
          </a:xfrm>
          <a:prstGeom prst="rect">
            <a:avLst/>
          </a:prstGeom>
        </p:spPr>
      </p:pic>
      <p:pic>
        <p:nvPicPr>
          <p:cNvPr id="37" name="Picture 36">
            <a:extLst>
              <a:ext uri="{FF2B5EF4-FFF2-40B4-BE49-F238E27FC236}">
                <a16:creationId xmlns:a16="http://schemas.microsoft.com/office/drawing/2014/main" id="{41E207A4-2921-C9EF-21D4-4A86B5482A08}"/>
              </a:ext>
            </a:extLst>
          </p:cNvPr>
          <p:cNvPicPr>
            <a:picLocks noChangeAspect="1"/>
          </p:cNvPicPr>
          <p:nvPr/>
        </p:nvPicPr>
        <p:blipFill>
          <a:blip r:embed="rId18"/>
          <a:stretch>
            <a:fillRect/>
          </a:stretch>
        </p:blipFill>
        <p:spPr>
          <a:xfrm>
            <a:off x="43281" y="1633550"/>
            <a:ext cx="1678781" cy="650081"/>
          </a:xfrm>
          <a:prstGeom prst="rect">
            <a:avLst/>
          </a:prstGeom>
        </p:spPr>
      </p:pic>
      <p:sp>
        <p:nvSpPr>
          <p:cNvPr id="2" name="TextBox 1">
            <a:extLst>
              <a:ext uri="{FF2B5EF4-FFF2-40B4-BE49-F238E27FC236}">
                <a16:creationId xmlns:a16="http://schemas.microsoft.com/office/drawing/2014/main" id="{5E601CE5-8936-D416-C727-22199CF20330}"/>
              </a:ext>
            </a:extLst>
          </p:cNvPr>
          <p:cNvSpPr txBox="1"/>
          <p:nvPr/>
        </p:nvSpPr>
        <p:spPr>
          <a:xfrm>
            <a:off x="141727" y="206718"/>
            <a:ext cx="9002273" cy="369332"/>
          </a:xfrm>
          <a:prstGeom prst="rect">
            <a:avLst/>
          </a:prstGeom>
          <a:noFill/>
        </p:spPr>
        <p:txBody>
          <a:bodyPr wrap="none" rtlCol="0">
            <a:spAutoFit/>
          </a:bodyPr>
          <a:lstStyle/>
          <a:p>
            <a:r>
              <a:rPr lang="en-US" dirty="0"/>
              <a:t>Over 100 Libraries Currently in Illinois are current EnvisionWare customers, Over 250 locations</a:t>
            </a:r>
          </a:p>
        </p:txBody>
      </p:sp>
    </p:spTree>
    <p:extLst>
      <p:ext uri="{BB962C8B-B14F-4D97-AF65-F5344CB8AC3E}">
        <p14:creationId xmlns:p14="http://schemas.microsoft.com/office/powerpoint/2010/main" val="20726874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419600" y="1295400"/>
            <a:ext cx="4267200" cy="5410200"/>
          </a:xfrm>
        </p:spPr>
        <p:txBody>
          <a:bodyPr>
            <a:normAutofit/>
          </a:bodyPr>
          <a:lstStyle/>
          <a:p>
            <a:r>
              <a:rPr lang="en-US" sz="2000" dirty="0"/>
              <a:t>Company focused on service, Public Libraries</a:t>
            </a:r>
          </a:p>
          <a:p>
            <a:r>
              <a:rPr lang="en-US" sz="2000" dirty="0"/>
              <a:t>Broad, integrated product line</a:t>
            </a:r>
          </a:p>
          <a:p>
            <a:r>
              <a:rPr lang="en-US" sz="2000" dirty="0"/>
              <a:t>Close relationships with other vendor partners</a:t>
            </a:r>
          </a:p>
          <a:p>
            <a:r>
              <a:rPr lang="en-US" sz="2000" dirty="0"/>
              <a:t>Control over development (hardware and software)</a:t>
            </a:r>
          </a:p>
          <a:p>
            <a:r>
              <a:rPr lang="en-US" sz="2000" dirty="0"/>
              <a:t>Oversee manufacturing of most hardware</a:t>
            </a:r>
          </a:p>
          <a:p>
            <a:r>
              <a:rPr lang="en-US" sz="2000" dirty="0"/>
              <a:t>Implementation by EnvisionWare staff</a:t>
            </a:r>
          </a:p>
          <a:p>
            <a:r>
              <a:rPr lang="en-US" sz="2000" dirty="0"/>
              <a:t>Predictable customer experience	</a:t>
            </a:r>
          </a:p>
          <a:p>
            <a:endParaRPr lang="en-US" sz="2000" dirty="0"/>
          </a:p>
        </p:txBody>
      </p:sp>
      <p:sp>
        <p:nvSpPr>
          <p:cNvPr id="3" name="Title 2"/>
          <p:cNvSpPr>
            <a:spLocks noGrp="1"/>
          </p:cNvSpPr>
          <p:nvPr>
            <p:ph type="title"/>
          </p:nvPr>
        </p:nvSpPr>
        <p:spPr>
          <a:xfrm>
            <a:off x="4419600" y="609600"/>
            <a:ext cx="4687421" cy="489418"/>
          </a:xfrm>
        </p:spPr>
        <p:txBody>
          <a:bodyPr/>
          <a:lstStyle/>
          <a:p>
            <a:r>
              <a:rPr lang="en-US" dirty="0"/>
              <a:t>Why EnvisionWare &amp; </a:t>
            </a:r>
            <a:r>
              <a:rPr lang="en-US" dirty="0" err="1"/>
              <a:t>Lyngsoe</a:t>
            </a:r>
            <a:endParaRPr lang="en-US" dirty="0"/>
          </a:p>
        </p:txBody>
      </p:sp>
      <p:pic>
        <p:nvPicPr>
          <p:cNvPr id="5" name="Picture 4"/>
          <p:cNvPicPr>
            <a:picLocks noChangeAspect="1"/>
          </p:cNvPicPr>
          <p:nvPr/>
        </p:nvPicPr>
        <p:blipFill rotWithShape="1">
          <a:blip r:embed="rId3">
            <a:alphaModFix amt="70000"/>
            <a:extLst>
              <a:ext uri="{28A0092B-C50C-407E-A947-70E740481C1C}">
                <a14:useLocalDpi xmlns:a14="http://schemas.microsoft.com/office/drawing/2010/main" val="0"/>
              </a:ext>
            </a:extLst>
          </a:blip>
          <a:srcRect l="1" t="20721" r="66342" b="41176"/>
          <a:stretch/>
        </p:blipFill>
        <p:spPr>
          <a:xfrm>
            <a:off x="0" y="0"/>
            <a:ext cx="4038600" cy="6858000"/>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11909" t="-8059" r="-8986" b="-3877"/>
          <a:stretch/>
        </p:blipFill>
        <p:spPr>
          <a:xfrm>
            <a:off x="381000" y="762000"/>
            <a:ext cx="3429000" cy="3174853"/>
          </a:xfrm>
          <a:prstGeom prst="rect">
            <a:avLst/>
          </a:prstGeom>
        </p:spPr>
      </p:pic>
      <p:pic>
        <p:nvPicPr>
          <p:cNvPr id="7" name="Picture 6">
            <a:extLst>
              <a:ext uri="{FF2B5EF4-FFF2-40B4-BE49-F238E27FC236}">
                <a16:creationId xmlns:a16="http://schemas.microsoft.com/office/drawing/2014/main" id="{04E78359-9427-904D-6C8C-6DAEAF2E254A}"/>
              </a:ext>
            </a:extLst>
          </p:cNvPr>
          <p:cNvPicPr>
            <a:picLocks noChangeAspect="1"/>
          </p:cNvPicPr>
          <p:nvPr/>
        </p:nvPicPr>
        <p:blipFill>
          <a:blip r:embed="rId5"/>
          <a:stretch>
            <a:fillRect/>
          </a:stretch>
        </p:blipFill>
        <p:spPr>
          <a:xfrm>
            <a:off x="1" y="4785360"/>
            <a:ext cx="4038600" cy="2072640"/>
          </a:xfrm>
          <a:prstGeom prst="rect">
            <a:avLst/>
          </a:prstGeom>
        </p:spPr>
      </p:pic>
    </p:spTree>
    <p:extLst>
      <p:ext uri="{BB962C8B-B14F-4D97-AF65-F5344CB8AC3E}">
        <p14:creationId xmlns:p14="http://schemas.microsoft.com/office/powerpoint/2010/main" val="19033160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1252668"/>
            <a:ext cx="9144000" cy="48319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a:extLst>
              <a:ext uri="{FF2B5EF4-FFF2-40B4-BE49-F238E27FC236}">
                <a16:creationId xmlns:a16="http://schemas.microsoft.com/office/drawing/2014/main" id="{8D5C932D-A67C-4FCD-93CF-5ECB6A3114F6}"/>
              </a:ext>
            </a:extLst>
          </p:cNvPr>
          <p:cNvSpPr>
            <a:spLocks noGrp="1"/>
          </p:cNvSpPr>
          <p:nvPr>
            <p:ph type="title"/>
          </p:nvPr>
        </p:nvSpPr>
        <p:spPr>
          <a:xfrm>
            <a:off x="470537" y="481106"/>
            <a:ext cx="4687421" cy="489418"/>
          </a:xfrm>
        </p:spPr>
        <p:txBody>
          <a:bodyPr>
            <a:normAutofit/>
          </a:bodyPr>
          <a:lstStyle/>
          <a:p>
            <a:r>
              <a:rPr lang="en-US" sz="2800" dirty="0"/>
              <a:t>About EnvisionWare</a:t>
            </a:r>
          </a:p>
        </p:txBody>
      </p:sp>
      <p:sp>
        <p:nvSpPr>
          <p:cNvPr id="5" name="Content Placeholder 4">
            <a:extLst>
              <a:ext uri="{FF2B5EF4-FFF2-40B4-BE49-F238E27FC236}">
                <a16:creationId xmlns:a16="http://schemas.microsoft.com/office/drawing/2014/main" id="{E82ECCC7-0CFE-4B25-A453-35D361890D90}"/>
              </a:ext>
            </a:extLst>
          </p:cNvPr>
          <p:cNvSpPr>
            <a:spLocks noGrp="1"/>
          </p:cNvSpPr>
          <p:nvPr>
            <p:ph idx="1"/>
          </p:nvPr>
        </p:nvSpPr>
        <p:spPr>
          <a:xfrm>
            <a:off x="470537" y="1899789"/>
            <a:ext cx="8338185" cy="4551812"/>
          </a:xfrm>
        </p:spPr>
        <p:txBody>
          <a:bodyPr>
            <a:normAutofit/>
          </a:bodyPr>
          <a:lstStyle/>
          <a:p>
            <a:pPr>
              <a:buClr>
                <a:srgbClr val="64C339"/>
              </a:buClr>
            </a:pPr>
            <a:r>
              <a:rPr lang="en-US" sz="2400" dirty="0">
                <a:solidFill>
                  <a:schemeClr val="tx1"/>
                </a:solidFill>
              </a:rPr>
              <a:t>Founded in 1998 and built on 25 years of dedication to innovation and customer satisfaction</a:t>
            </a:r>
          </a:p>
          <a:p>
            <a:pPr>
              <a:buClr>
                <a:srgbClr val="64C339"/>
              </a:buClr>
            </a:pPr>
            <a:r>
              <a:rPr lang="en-US" sz="2400" dirty="0">
                <a:solidFill>
                  <a:schemeClr val="tx1"/>
                </a:solidFill>
              </a:rPr>
              <a:t>Employees are librarians, former library staff and library-focused people who share a common vision:</a:t>
            </a:r>
            <a:br>
              <a:rPr lang="en-US" sz="2400" dirty="0">
                <a:solidFill>
                  <a:schemeClr val="tx1"/>
                </a:solidFill>
              </a:rPr>
            </a:br>
            <a:r>
              <a:rPr lang="en-US" sz="2400" b="1" i="1" dirty="0">
                <a:solidFill>
                  <a:srgbClr val="64C339"/>
                </a:solidFill>
              </a:rPr>
              <a:t>To help public libraries deliver better and more efficient public services</a:t>
            </a:r>
          </a:p>
          <a:p>
            <a:pPr>
              <a:buClr>
                <a:srgbClr val="64C339"/>
              </a:buClr>
            </a:pPr>
            <a:r>
              <a:rPr lang="en-US" sz="2400" dirty="0">
                <a:solidFill>
                  <a:schemeClr val="tx1"/>
                </a:solidFill>
              </a:rPr>
              <a:t>Over 12,000 public libraries served</a:t>
            </a:r>
          </a:p>
          <a:p>
            <a:pPr>
              <a:buClr>
                <a:srgbClr val="64C339"/>
              </a:buClr>
            </a:pPr>
            <a:r>
              <a:rPr lang="en-US" sz="2400" dirty="0">
                <a:solidFill>
                  <a:schemeClr val="tx1"/>
                </a:solidFill>
              </a:rPr>
              <a:t>Customer service-focused organization. </a:t>
            </a:r>
            <a:br>
              <a:rPr lang="en-US" sz="2400" dirty="0">
                <a:solidFill>
                  <a:schemeClr val="tx1"/>
                </a:solidFill>
              </a:rPr>
            </a:br>
            <a:r>
              <a:rPr lang="en-US" sz="2400" dirty="0">
                <a:solidFill>
                  <a:schemeClr val="tx1"/>
                </a:solidFill>
              </a:rPr>
              <a:t>Customer satisfaction is our number one goal.</a:t>
            </a:r>
            <a:endParaRPr lang="en-US" sz="2400" i="1" dirty="0">
              <a:solidFill>
                <a:schemeClr val="tx1"/>
              </a:solidFill>
            </a:endParaRPr>
          </a:p>
          <a:p>
            <a:pPr>
              <a:buClr>
                <a:srgbClr val="64C339"/>
              </a:buClr>
            </a:pPr>
            <a:endParaRPr lang="en-US" sz="2400" dirty="0">
              <a:solidFill>
                <a:schemeClr val="tx1"/>
              </a:solidFill>
            </a:endParaRPr>
          </a:p>
          <a:p>
            <a:pPr>
              <a:buClr>
                <a:srgbClr val="64C339"/>
              </a:buClr>
            </a:pPr>
            <a:endParaRPr lang="en-US" sz="2400" i="1" dirty="0">
              <a:solidFill>
                <a:schemeClr val="tx1"/>
              </a:solidFill>
            </a:endParaRPr>
          </a:p>
          <a:p>
            <a:pPr>
              <a:buClr>
                <a:srgbClr val="64C339"/>
              </a:buClr>
            </a:pPr>
            <a:endParaRPr lang="en-US" sz="2400" dirty="0">
              <a:solidFill>
                <a:schemeClr val="tx1"/>
              </a:solidFill>
            </a:endParaRPr>
          </a:p>
          <a:p>
            <a:pPr>
              <a:buClr>
                <a:srgbClr val="64C339"/>
              </a:buClr>
            </a:pPr>
            <a:endParaRPr lang="en-US" sz="2400" dirty="0">
              <a:solidFill>
                <a:schemeClr val="tx1"/>
              </a:solidFill>
            </a:endParaRPr>
          </a:p>
        </p:txBody>
      </p:sp>
    </p:spTree>
    <p:extLst>
      <p:ext uri="{BB962C8B-B14F-4D97-AF65-F5344CB8AC3E}">
        <p14:creationId xmlns:p14="http://schemas.microsoft.com/office/powerpoint/2010/main" val="16339821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872F173-54DB-4E9A-81B2-D235F280615C}"/>
              </a:ext>
            </a:extLst>
          </p:cNvPr>
          <p:cNvSpPr>
            <a:spLocks noGrp="1"/>
          </p:cNvSpPr>
          <p:nvPr>
            <p:ph type="sldNum" sz="quarter" idx="429496729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6E3336-094A-0443-8732-21868E318CD7}" type="slidenum">
              <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a:t>
            </a:fld>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8313" y="3694993"/>
            <a:ext cx="1166496" cy="942528"/>
          </a:xfrm>
          <a:prstGeom prst="rect">
            <a:avLst/>
          </a:prstGeom>
        </p:spPr>
      </p:pic>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4353" y="3713958"/>
            <a:ext cx="1104544" cy="1073617"/>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96523" y="3950476"/>
            <a:ext cx="1112304" cy="722997"/>
          </a:xfrm>
          <a:prstGeom prst="rect">
            <a:avLst/>
          </a:prstGeom>
        </p:spPr>
      </p:pic>
      <p:pic>
        <p:nvPicPr>
          <p:cNvPr id="19" name="Picture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88284" y="1755233"/>
            <a:ext cx="1520900" cy="650945"/>
          </a:xfrm>
          <a:prstGeom prst="rect">
            <a:avLst/>
          </a:prstGeom>
        </p:spPr>
      </p:pic>
      <p:pic>
        <p:nvPicPr>
          <p:cNvPr id="20" name="Picture 1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95568" y="3911626"/>
            <a:ext cx="1167563" cy="793943"/>
          </a:xfrm>
          <a:prstGeom prst="rect">
            <a:avLst/>
          </a:prstGeom>
        </p:spPr>
      </p:pic>
      <p:pic>
        <p:nvPicPr>
          <p:cNvPr id="21" name="Picture 2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38585" y="1693939"/>
            <a:ext cx="842822" cy="837765"/>
          </a:xfrm>
          <a:prstGeom prst="rect">
            <a:avLst/>
          </a:prstGeom>
        </p:spPr>
      </p:pic>
      <p:pic>
        <p:nvPicPr>
          <p:cNvPr id="23" name="Picture 2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25861" y="1656414"/>
            <a:ext cx="1135707" cy="906294"/>
          </a:xfrm>
          <a:prstGeom prst="rect">
            <a:avLst/>
          </a:prstGeom>
        </p:spPr>
      </p:pic>
      <p:pic>
        <p:nvPicPr>
          <p:cNvPr id="24" name="Picture 2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444266" y="1476052"/>
            <a:ext cx="820547" cy="1043738"/>
          </a:xfrm>
          <a:prstGeom prst="rect">
            <a:avLst/>
          </a:prstGeom>
        </p:spPr>
      </p:pic>
      <p:pic>
        <p:nvPicPr>
          <p:cNvPr id="25" name="Picture 2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726880" y="1344356"/>
            <a:ext cx="725744" cy="1258441"/>
          </a:xfrm>
          <a:prstGeom prst="rect">
            <a:avLst/>
          </a:prstGeom>
        </p:spPr>
      </p:pic>
      <p:pic>
        <p:nvPicPr>
          <p:cNvPr id="26" name="Picture 2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044743" y="3627004"/>
            <a:ext cx="598348" cy="1145239"/>
          </a:xfrm>
          <a:prstGeom prst="rect">
            <a:avLst/>
          </a:prstGeom>
        </p:spPr>
      </p:pic>
      <p:pic>
        <p:nvPicPr>
          <p:cNvPr id="28" name="Picture 2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143699" y="3845649"/>
            <a:ext cx="826205" cy="826205"/>
          </a:xfrm>
          <a:prstGeom prst="rect">
            <a:avLst/>
          </a:prstGeom>
        </p:spPr>
      </p:pic>
      <p:sp>
        <p:nvSpPr>
          <p:cNvPr id="29" name="TextBox 28"/>
          <p:cNvSpPr txBox="1"/>
          <p:nvPr/>
        </p:nvSpPr>
        <p:spPr>
          <a:xfrm>
            <a:off x="1243170" y="2582228"/>
            <a:ext cx="149939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EBEBEB">
                    <a:lumMod val="50000"/>
                  </a:srgbClr>
                </a:solidFill>
                <a:effectLst/>
                <a:uLnTx/>
                <a:uFillTx/>
                <a:latin typeface="Calibri"/>
                <a:ea typeface="+mn-ea"/>
                <a:cs typeface="+mn-cs"/>
              </a:rPr>
              <a:t>Computer Access and Reservation Control</a:t>
            </a:r>
          </a:p>
        </p:txBody>
      </p:sp>
      <p:sp>
        <p:nvSpPr>
          <p:cNvPr id="30" name="TextBox 29"/>
          <p:cNvSpPr txBox="1"/>
          <p:nvPr/>
        </p:nvSpPr>
        <p:spPr>
          <a:xfrm>
            <a:off x="2664810" y="2601656"/>
            <a:ext cx="126825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EBEBEB">
                    <a:lumMod val="50000"/>
                  </a:srgbClr>
                </a:solidFill>
                <a:effectLst/>
                <a:uLnTx/>
                <a:uFillTx/>
                <a:latin typeface="Calibri"/>
                <a:ea typeface="+mn-ea"/>
                <a:cs typeface="+mn-cs"/>
              </a:rPr>
              <a:t>Print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EBEBEB">
                    <a:lumMod val="50000"/>
                  </a:srgbClr>
                </a:solidFill>
                <a:effectLst/>
                <a:uLnTx/>
                <a:uFillTx/>
                <a:latin typeface="Calibri"/>
                <a:ea typeface="+mn-ea"/>
                <a:cs typeface="+mn-cs"/>
              </a:rPr>
              <a:t>Management</a:t>
            </a:r>
          </a:p>
        </p:txBody>
      </p:sp>
      <p:sp>
        <p:nvSpPr>
          <p:cNvPr id="31" name="TextBox 30"/>
          <p:cNvSpPr txBox="1"/>
          <p:nvPr/>
        </p:nvSpPr>
        <p:spPr>
          <a:xfrm>
            <a:off x="3960640" y="2582228"/>
            <a:ext cx="126825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EBEBEB">
                    <a:lumMod val="50000"/>
                  </a:srgbClr>
                </a:solidFill>
                <a:effectLst/>
                <a:uLnTx/>
                <a:uFillTx/>
                <a:latin typeface="Calibri"/>
                <a:ea typeface="+mn-ea"/>
                <a:cs typeface="+mn-cs"/>
              </a:rPr>
              <a:t>Scanning,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EBEBEB">
                    <a:lumMod val="50000"/>
                  </a:srgbClr>
                </a:solidFill>
                <a:effectLst/>
                <a:uLnTx/>
                <a:uFillTx/>
                <a:latin typeface="Calibri"/>
                <a:ea typeface="+mn-ea"/>
                <a:cs typeface="+mn-cs"/>
              </a:rPr>
              <a:t>Copying and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EBEBEB">
                    <a:lumMod val="50000"/>
                  </a:srgbClr>
                </a:solidFill>
                <a:effectLst/>
                <a:uLnTx/>
                <a:uFillTx/>
                <a:latin typeface="Calibri"/>
                <a:ea typeface="+mn-ea"/>
                <a:cs typeface="+mn-cs"/>
              </a:rPr>
              <a:t>Faxing</a:t>
            </a:r>
          </a:p>
        </p:txBody>
      </p:sp>
      <p:sp>
        <p:nvSpPr>
          <p:cNvPr id="32" name="TextBox 31"/>
          <p:cNvSpPr txBox="1"/>
          <p:nvPr/>
        </p:nvSpPr>
        <p:spPr>
          <a:xfrm>
            <a:off x="5209752" y="2601656"/>
            <a:ext cx="126825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EBEBEB">
                    <a:lumMod val="50000"/>
                  </a:srgbClr>
                </a:solidFill>
                <a:effectLst/>
                <a:uLnTx/>
                <a:uFillTx/>
                <a:latin typeface="Calibri"/>
                <a:ea typeface="+mn-ea"/>
                <a:cs typeface="+mn-cs"/>
              </a:rPr>
              <a:t>RFID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EBEBEB">
                    <a:lumMod val="50000"/>
                  </a:srgbClr>
                </a:solidFill>
                <a:effectLst/>
                <a:uLnTx/>
                <a:uFillTx/>
                <a:latin typeface="Calibri"/>
                <a:ea typeface="+mn-ea"/>
                <a:cs typeface="+mn-cs"/>
              </a:rPr>
              <a:t>Solutions</a:t>
            </a:r>
          </a:p>
        </p:txBody>
      </p:sp>
      <p:sp>
        <p:nvSpPr>
          <p:cNvPr id="33" name="TextBox 32"/>
          <p:cNvSpPr txBox="1"/>
          <p:nvPr/>
        </p:nvSpPr>
        <p:spPr>
          <a:xfrm>
            <a:off x="6440452" y="2601656"/>
            <a:ext cx="126825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EBEBEB">
                    <a:lumMod val="50000"/>
                  </a:srgbClr>
                </a:solidFill>
                <a:effectLst/>
                <a:uLnTx/>
                <a:uFillTx/>
                <a:latin typeface="Calibri"/>
                <a:ea typeface="+mn-ea"/>
                <a:cs typeface="+mn-cs"/>
              </a:rPr>
              <a:t>Self-Service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EBEBEB">
                    <a:lumMod val="50000"/>
                  </a:srgbClr>
                </a:solidFill>
                <a:effectLst/>
                <a:uLnTx/>
                <a:uFillTx/>
                <a:latin typeface="Calibri"/>
                <a:ea typeface="+mn-ea"/>
                <a:cs typeface="+mn-cs"/>
              </a:rPr>
              <a:t>Checkout</a:t>
            </a:r>
          </a:p>
        </p:txBody>
      </p:sp>
      <p:sp>
        <p:nvSpPr>
          <p:cNvPr id="34" name="TextBox 33"/>
          <p:cNvSpPr txBox="1"/>
          <p:nvPr/>
        </p:nvSpPr>
        <p:spPr>
          <a:xfrm>
            <a:off x="582580" y="4712762"/>
            <a:ext cx="126825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EBEBEB">
                    <a:lumMod val="50000"/>
                  </a:srgbClr>
                </a:solidFill>
                <a:effectLst/>
                <a:uLnTx/>
                <a:uFillTx/>
                <a:latin typeface="Calibri"/>
                <a:ea typeface="+mn-ea"/>
                <a:cs typeface="+mn-cs"/>
              </a:rPr>
              <a:t>Automated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EBEBEB">
                    <a:lumMod val="50000"/>
                  </a:srgbClr>
                </a:solidFill>
                <a:effectLst/>
                <a:uLnTx/>
                <a:uFillTx/>
                <a:latin typeface="Calibri"/>
                <a:ea typeface="+mn-ea"/>
                <a:cs typeface="+mn-cs"/>
              </a:rPr>
              <a:t>Materials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EBEBEB">
                    <a:lumMod val="50000"/>
                  </a:srgbClr>
                </a:solidFill>
                <a:effectLst/>
                <a:uLnTx/>
                <a:uFillTx/>
                <a:latin typeface="Calibri"/>
                <a:ea typeface="+mn-ea"/>
                <a:cs typeface="+mn-cs"/>
              </a:rPr>
              <a:t>Handling</a:t>
            </a:r>
          </a:p>
        </p:txBody>
      </p:sp>
      <p:sp>
        <p:nvSpPr>
          <p:cNvPr id="35" name="TextBox 34"/>
          <p:cNvSpPr txBox="1"/>
          <p:nvPr/>
        </p:nvSpPr>
        <p:spPr>
          <a:xfrm>
            <a:off x="2290497" y="4732190"/>
            <a:ext cx="79335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EBEBEB">
                    <a:lumMod val="50000"/>
                  </a:srgbClr>
                </a:solidFill>
                <a:effectLst/>
                <a:uLnTx/>
                <a:uFillTx/>
                <a:latin typeface="Calibri"/>
                <a:ea typeface="+mn-ea"/>
                <a:cs typeface="+mn-cs"/>
              </a:rPr>
              <a:t>24-Hour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EBEBEB">
                    <a:lumMod val="50000"/>
                  </a:srgbClr>
                </a:solidFill>
                <a:effectLst/>
                <a:uLnTx/>
                <a:uFillTx/>
                <a:latin typeface="Calibri"/>
                <a:ea typeface="+mn-ea"/>
                <a:cs typeface="+mn-cs"/>
              </a:rPr>
              <a:t>Library</a:t>
            </a:r>
          </a:p>
        </p:txBody>
      </p:sp>
      <p:sp>
        <p:nvSpPr>
          <p:cNvPr id="36" name="TextBox 35"/>
          <p:cNvSpPr txBox="1"/>
          <p:nvPr/>
        </p:nvSpPr>
        <p:spPr>
          <a:xfrm>
            <a:off x="3394880" y="4732190"/>
            <a:ext cx="126825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EBEBEB">
                    <a:lumMod val="50000"/>
                  </a:srgbClr>
                </a:solidFill>
                <a:effectLst/>
                <a:uLnTx/>
                <a:uFillTx/>
                <a:latin typeface="Calibri"/>
                <a:ea typeface="+mn-ea"/>
                <a:cs typeface="+mn-cs"/>
              </a:rPr>
              <a:t>Payment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EBEBEB">
                    <a:lumMod val="50000"/>
                  </a:srgbClr>
                </a:solidFill>
                <a:effectLst/>
                <a:uLnTx/>
                <a:uFillTx/>
                <a:latin typeface="Calibri"/>
                <a:ea typeface="+mn-ea"/>
                <a:cs typeface="+mn-cs"/>
              </a:rPr>
              <a:t>Solutions</a:t>
            </a:r>
          </a:p>
        </p:txBody>
      </p:sp>
      <p:sp>
        <p:nvSpPr>
          <p:cNvPr id="37" name="TextBox 36"/>
          <p:cNvSpPr txBox="1"/>
          <p:nvPr/>
        </p:nvSpPr>
        <p:spPr>
          <a:xfrm>
            <a:off x="5821776" y="4751618"/>
            <a:ext cx="1268252"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EBEBEB">
                    <a:lumMod val="50000"/>
                  </a:srgbClr>
                </a:solidFill>
                <a:effectLst/>
                <a:uLnTx/>
                <a:uFillTx/>
                <a:latin typeface="Calibri"/>
                <a:ea typeface="+mn-ea"/>
                <a:cs typeface="+mn-cs"/>
              </a:rPr>
              <a:t>Analytics</a:t>
            </a:r>
          </a:p>
        </p:txBody>
      </p:sp>
      <p:sp>
        <p:nvSpPr>
          <p:cNvPr id="38" name="TextBox 37"/>
          <p:cNvSpPr txBox="1"/>
          <p:nvPr/>
        </p:nvSpPr>
        <p:spPr>
          <a:xfrm>
            <a:off x="6976412" y="4732190"/>
            <a:ext cx="126825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EBEBEB">
                    <a:lumMod val="50000"/>
                  </a:srgbClr>
                </a:solidFill>
                <a:effectLst/>
                <a:uLnTx/>
                <a:uFillTx/>
                <a:latin typeface="Calibri"/>
                <a:ea typeface="+mn-ea"/>
                <a:cs typeface="+mn-cs"/>
              </a:rPr>
              <a:t>Utility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EBEBEB">
                    <a:lumMod val="50000"/>
                  </a:srgbClr>
                </a:solidFill>
                <a:effectLst/>
                <a:uLnTx/>
                <a:uFillTx/>
                <a:latin typeface="Calibri"/>
                <a:ea typeface="+mn-ea"/>
                <a:cs typeface="+mn-cs"/>
              </a:rPr>
              <a:t>Applications</a:t>
            </a:r>
          </a:p>
        </p:txBody>
      </p:sp>
      <p:sp>
        <p:nvSpPr>
          <p:cNvPr id="39" name="TextBox 38"/>
          <p:cNvSpPr txBox="1"/>
          <p:nvPr/>
        </p:nvSpPr>
        <p:spPr>
          <a:xfrm>
            <a:off x="4954386" y="4732190"/>
            <a:ext cx="77524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EBEBEB">
                    <a:lumMod val="50000"/>
                  </a:srgbClr>
                </a:solidFill>
                <a:effectLst/>
                <a:uLnTx/>
                <a:uFillTx/>
                <a:latin typeface="Calibri"/>
                <a:ea typeface="+mn-ea"/>
                <a:cs typeface="+mn-cs"/>
              </a:rPr>
              <a:t>Tablet Station</a:t>
            </a:r>
          </a:p>
        </p:txBody>
      </p:sp>
      <p:sp>
        <p:nvSpPr>
          <p:cNvPr id="27" name="Title 4">
            <a:extLst>
              <a:ext uri="{FF2B5EF4-FFF2-40B4-BE49-F238E27FC236}">
                <a16:creationId xmlns:a16="http://schemas.microsoft.com/office/drawing/2014/main" id="{A3CCA1CC-47A2-41D3-8948-2456C0001F0B}"/>
              </a:ext>
            </a:extLst>
          </p:cNvPr>
          <p:cNvSpPr txBox="1">
            <a:spLocks/>
          </p:cNvSpPr>
          <p:nvPr/>
        </p:nvSpPr>
        <p:spPr>
          <a:xfrm>
            <a:off x="366591" y="300177"/>
            <a:ext cx="6374077" cy="461951"/>
          </a:xfrm>
          <a:prstGeom prst="rect">
            <a:avLst/>
          </a:prstGeom>
        </p:spPr>
        <p:txBody>
          <a:bodyPr>
            <a:noAutofit/>
          </a:bodyPr>
          <a:lstStyle>
            <a:lvl1pPr algn="l" defTabSz="914400" rtl="0" eaLnBrk="1" latinLnBrk="0" hangingPunct="1">
              <a:lnSpc>
                <a:spcPct val="90000"/>
              </a:lnSpc>
              <a:spcBef>
                <a:spcPct val="0"/>
              </a:spcBef>
              <a:buNone/>
              <a:defRPr sz="2400" kern="1200">
                <a:solidFill>
                  <a:srgbClr val="532D6D"/>
                </a:solidFill>
                <a:latin typeface="+mn-lt"/>
                <a:ea typeface="+mj-ea"/>
                <a:cs typeface="+mj-cs"/>
              </a:defRPr>
            </a:lvl1pPr>
          </a:lstStyle>
          <a:p>
            <a:r>
              <a:rPr lang="en-US" sz="2800"/>
              <a:t>Enriching Public Libraries Inside and Out</a:t>
            </a:r>
            <a:endParaRPr lang="en-US" sz="2800" dirty="0"/>
          </a:p>
        </p:txBody>
      </p:sp>
    </p:spTree>
    <p:extLst>
      <p:ext uri="{BB962C8B-B14F-4D97-AF65-F5344CB8AC3E}">
        <p14:creationId xmlns:p14="http://schemas.microsoft.com/office/powerpoint/2010/main" val="35414993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8596F0-FB39-4E82-A6BC-43540D363FFA}"/>
              </a:ext>
            </a:extLst>
          </p:cNvPr>
          <p:cNvSpPr>
            <a:spLocks noGrp="1"/>
          </p:cNvSpPr>
          <p:nvPr>
            <p:ph type="title"/>
          </p:nvPr>
        </p:nvSpPr>
        <p:spPr>
          <a:xfrm>
            <a:off x="287990" y="430306"/>
            <a:ext cx="7089222" cy="489418"/>
          </a:xfrm>
        </p:spPr>
        <p:txBody>
          <a:bodyPr>
            <a:normAutofit/>
          </a:bodyPr>
          <a:lstStyle/>
          <a:p>
            <a:r>
              <a:rPr lang="en-US" sz="2800" dirty="0">
                <a:solidFill>
                  <a:srgbClr val="7030A0"/>
                </a:solidFill>
              </a:rPr>
              <a:t>EnvisionWare OneStop™</a:t>
            </a:r>
          </a:p>
        </p:txBody>
      </p:sp>
      <p:sp>
        <p:nvSpPr>
          <p:cNvPr id="10" name="Content Placeholder 5">
            <a:extLst>
              <a:ext uri="{FF2B5EF4-FFF2-40B4-BE49-F238E27FC236}">
                <a16:creationId xmlns:a16="http://schemas.microsoft.com/office/drawing/2014/main" id="{60994F9A-274C-46FF-B6F1-C6E2244F7F57}"/>
              </a:ext>
            </a:extLst>
          </p:cNvPr>
          <p:cNvSpPr txBox="1">
            <a:spLocks/>
          </p:cNvSpPr>
          <p:nvPr/>
        </p:nvSpPr>
        <p:spPr>
          <a:xfrm>
            <a:off x="291378" y="1191614"/>
            <a:ext cx="6039200" cy="55577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532D6D"/>
              </a:buClr>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Clr>
                <a:srgbClr val="532D6D"/>
              </a:buClr>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Clr>
                <a:srgbClr val="532D6D"/>
              </a:buClr>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Clr>
                <a:srgbClr val="532D6D"/>
              </a:buClr>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Clr>
                <a:srgbClr val="532D6D"/>
              </a:buClr>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dirty="0">
                <a:solidFill>
                  <a:srgbClr val="64C339"/>
                </a:solidFill>
              </a:rPr>
              <a:t>Customizable and Intuitive </a:t>
            </a:r>
          </a:p>
        </p:txBody>
      </p:sp>
      <p:sp>
        <p:nvSpPr>
          <p:cNvPr id="11" name="Content Placeholder 5">
            <a:extLst>
              <a:ext uri="{FF2B5EF4-FFF2-40B4-BE49-F238E27FC236}">
                <a16:creationId xmlns:a16="http://schemas.microsoft.com/office/drawing/2014/main" id="{DD5320DE-1C11-4928-B6B5-A15FD2AF29DB}"/>
              </a:ext>
            </a:extLst>
          </p:cNvPr>
          <p:cNvSpPr txBox="1">
            <a:spLocks/>
          </p:cNvSpPr>
          <p:nvPr/>
        </p:nvSpPr>
        <p:spPr>
          <a:xfrm>
            <a:off x="492714" y="1656089"/>
            <a:ext cx="3749259" cy="169316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532D6D"/>
              </a:buClr>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Clr>
                <a:srgbClr val="532D6D"/>
              </a:buClr>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Clr>
                <a:srgbClr val="532D6D"/>
              </a:buClr>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Clr>
                <a:srgbClr val="532D6D"/>
              </a:buClr>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Clr>
                <a:srgbClr val="532D6D"/>
              </a:buClr>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64C339"/>
              </a:buClr>
              <a:buNone/>
            </a:pPr>
            <a:r>
              <a:rPr lang="en-US" sz="1800" dirty="0">
                <a:solidFill>
                  <a:schemeClr val="tx1">
                    <a:lumMod val="65000"/>
                    <a:lumOff val="35000"/>
                  </a:schemeClr>
                </a:solidFill>
              </a:rPr>
              <a:t>Use with your hardware or ours</a:t>
            </a:r>
          </a:p>
          <a:p>
            <a:pPr marL="0" indent="0">
              <a:buClr>
                <a:srgbClr val="64C339"/>
              </a:buClr>
              <a:buNone/>
            </a:pPr>
            <a:r>
              <a:rPr lang="en-US" sz="1800" dirty="0">
                <a:solidFill>
                  <a:schemeClr val="tx1">
                    <a:lumMod val="65000"/>
                    <a:lumOff val="35000"/>
                  </a:schemeClr>
                </a:solidFill>
              </a:rPr>
              <a:t>Customize your workflow</a:t>
            </a:r>
          </a:p>
          <a:p>
            <a:pPr marL="0" indent="0">
              <a:buClr>
                <a:srgbClr val="64C339"/>
              </a:buClr>
              <a:buNone/>
            </a:pPr>
            <a:r>
              <a:rPr lang="en-US" sz="1800" dirty="0">
                <a:solidFill>
                  <a:schemeClr val="tx1">
                    <a:lumMod val="65000"/>
                    <a:lumOff val="35000"/>
                  </a:schemeClr>
                </a:solidFill>
              </a:rPr>
              <a:t>Dynamic language switching</a:t>
            </a:r>
          </a:p>
          <a:p>
            <a:pPr marL="0" indent="0">
              <a:buClr>
                <a:srgbClr val="64C339"/>
              </a:buClr>
              <a:buNone/>
            </a:pPr>
            <a:endParaRPr lang="en-US" sz="1800" dirty="0">
              <a:solidFill>
                <a:schemeClr val="tx1">
                  <a:lumMod val="65000"/>
                  <a:lumOff val="35000"/>
                </a:schemeClr>
              </a:solidFill>
            </a:endParaRPr>
          </a:p>
          <a:p>
            <a:pPr marL="0" indent="0">
              <a:buNone/>
            </a:pPr>
            <a:endParaRPr lang="en-US" sz="1800" dirty="0">
              <a:solidFill>
                <a:schemeClr val="tx1">
                  <a:lumMod val="65000"/>
                  <a:lumOff val="35000"/>
                </a:schemeClr>
              </a:solidFill>
            </a:endParaRPr>
          </a:p>
        </p:txBody>
      </p:sp>
      <p:sp>
        <p:nvSpPr>
          <p:cNvPr id="16" name="Content Placeholder 5">
            <a:extLst>
              <a:ext uri="{FF2B5EF4-FFF2-40B4-BE49-F238E27FC236}">
                <a16:creationId xmlns:a16="http://schemas.microsoft.com/office/drawing/2014/main" id="{AF1913AF-1EBF-4481-8673-89703827904D}"/>
              </a:ext>
            </a:extLst>
          </p:cNvPr>
          <p:cNvSpPr txBox="1">
            <a:spLocks/>
          </p:cNvSpPr>
          <p:nvPr/>
        </p:nvSpPr>
        <p:spPr>
          <a:xfrm>
            <a:off x="287990" y="3048707"/>
            <a:ext cx="6039200" cy="55577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532D6D"/>
              </a:buClr>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Clr>
                <a:srgbClr val="532D6D"/>
              </a:buClr>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Clr>
                <a:srgbClr val="532D6D"/>
              </a:buClr>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Clr>
                <a:srgbClr val="532D6D"/>
              </a:buClr>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Clr>
                <a:srgbClr val="532D6D"/>
              </a:buClr>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dirty="0">
                <a:solidFill>
                  <a:srgbClr val="64C339"/>
                </a:solidFill>
              </a:rPr>
              <a:t>Cost Effective and Efficient</a:t>
            </a:r>
          </a:p>
        </p:txBody>
      </p:sp>
      <p:sp>
        <p:nvSpPr>
          <p:cNvPr id="18" name="Content Placeholder 5">
            <a:extLst>
              <a:ext uri="{FF2B5EF4-FFF2-40B4-BE49-F238E27FC236}">
                <a16:creationId xmlns:a16="http://schemas.microsoft.com/office/drawing/2014/main" id="{238A99D7-3B4E-401B-8B5C-B44A8DD3F7FA}"/>
              </a:ext>
            </a:extLst>
          </p:cNvPr>
          <p:cNvSpPr txBox="1">
            <a:spLocks/>
          </p:cNvSpPr>
          <p:nvPr/>
        </p:nvSpPr>
        <p:spPr>
          <a:xfrm>
            <a:off x="291378" y="3508745"/>
            <a:ext cx="4334051" cy="247521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532D6D"/>
              </a:buClr>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Clr>
                <a:srgbClr val="532D6D"/>
              </a:buClr>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Clr>
                <a:srgbClr val="532D6D"/>
              </a:buClr>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Clr>
                <a:srgbClr val="532D6D"/>
              </a:buClr>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Clr>
                <a:srgbClr val="532D6D"/>
              </a:buClr>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64C339"/>
              </a:buClr>
              <a:buNone/>
            </a:pPr>
            <a:r>
              <a:rPr lang="en-US" sz="1800" dirty="0">
                <a:solidFill>
                  <a:schemeClr val="tx1">
                    <a:lumMod val="65000"/>
                    <a:lumOff val="35000"/>
                  </a:schemeClr>
                </a:solidFill>
              </a:rPr>
              <a:t>Integrates with PC Reservation® , Copy Payment Manager, and LPT:One™</a:t>
            </a:r>
          </a:p>
          <a:p>
            <a:pPr marL="0" indent="0">
              <a:buClr>
                <a:srgbClr val="64C339"/>
              </a:buClr>
              <a:buNone/>
            </a:pPr>
            <a:r>
              <a:rPr lang="en-US" sz="1800" dirty="0">
                <a:solidFill>
                  <a:schemeClr val="tx1">
                    <a:lumMod val="65000"/>
                    <a:lumOff val="35000"/>
                  </a:schemeClr>
                </a:solidFill>
              </a:rPr>
              <a:t>Integrates with EnvisionWare® </a:t>
            </a:r>
            <a:br>
              <a:rPr lang="en-US" sz="1800" dirty="0">
                <a:solidFill>
                  <a:schemeClr val="tx1">
                    <a:lumMod val="65000"/>
                    <a:lumOff val="35000"/>
                  </a:schemeClr>
                </a:solidFill>
              </a:rPr>
            </a:br>
            <a:r>
              <a:rPr lang="en-US" sz="1800" dirty="0" err="1">
                <a:solidFill>
                  <a:schemeClr val="tx1">
                    <a:lumMod val="65000"/>
                    <a:lumOff val="35000"/>
                  </a:schemeClr>
                </a:solidFill>
              </a:rPr>
              <a:t>eCommerce</a:t>
            </a:r>
            <a:r>
              <a:rPr lang="en-US" sz="1800" dirty="0">
                <a:solidFill>
                  <a:schemeClr val="tx1">
                    <a:lumMod val="65000"/>
                    <a:lumOff val="35000"/>
                  </a:schemeClr>
                </a:solidFill>
              </a:rPr>
              <a:t> Services™ for fines</a:t>
            </a:r>
          </a:p>
          <a:p>
            <a:pPr marL="0" indent="0">
              <a:buClr>
                <a:srgbClr val="64C339"/>
              </a:buClr>
              <a:buNone/>
            </a:pPr>
            <a:r>
              <a:rPr lang="en-US" sz="1800" dirty="0">
                <a:solidFill>
                  <a:schemeClr val="tx1">
                    <a:lumMod val="65000"/>
                    <a:lumOff val="35000"/>
                  </a:schemeClr>
                </a:solidFill>
              </a:rPr>
              <a:t>Branch Manager™ adds email receipts </a:t>
            </a:r>
            <a:br>
              <a:rPr lang="en-US" sz="1800" dirty="0">
                <a:solidFill>
                  <a:schemeClr val="tx1">
                    <a:lumMod val="65000"/>
                    <a:lumOff val="35000"/>
                  </a:schemeClr>
                </a:solidFill>
              </a:rPr>
            </a:br>
            <a:r>
              <a:rPr lang="en-US" sz="1800" dirty="0">
                <a:solidFill>
                  <a:schemeClr val="tx1">
                    <a:lumMod val="65000"/>
                    <a:lumOff val="35000"/>
                  </a:schemeClr>
                </a:solidFill>
              </a:rPr>
              <a:t>and alerts</a:t>
            </a:r>
          </a:p>
          <a:p>
            <a:pPr marL="0" indent="0">
              <a:buClr>
                <a:srgbClr val="64C339"/>
              </a:buClr>
              <a:buNone/>
            </a:pPr>
            <a:r>
              <a:rPr lang="en-US" sz="1800" dirty="0">
                <a:solidFill>
                  <a:schemeClr val="tx1">
                    <a:lumMod val="65000"/>
                    <a:lumOff val="35000"/>
                  </a:schemeClr>
                </a:solidFill>
              </a:rPr>
              <a:t>Use with barcode and/or RFID technology</a:t>
            </a:r>
          </a:p>
          <a:p>
            <a:pPr marL="0" indent="0">
              <a:buClr>
                <a:srgbClr val="64C339"/>
              </a:buClr>
              <a:buNone/>
            </a:pPr>
            <a:endParaRPr lang="en-US" sz="1800" dirty="0">
              <a:solidFill>
                <a:schemeClr val="tx1">
                  <a:lumMod val="65000"/>
                  <a:lumOff val="35000"/>
                </a:schemeClr>
              </a:solidFill>
            </a:endParaRPr>
          </a:p>
          <a:p>
            <a:pPr marL="0" indent="0">
              <a:buNone/>
            </a:pPr>
            <a:endParaRPr lang="en-US" sz="1800" dirty="0">
              <a:solidFill>
                <a:schemeClr val="tx1">
                  <a:lumMod val="65000"/>
                  <a:lumOff val="35000"/>
                </a:schemeClr>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8662" y="14990"/>
            <a:ext cx="4335338" cy="6858000"/>
          </a:xfrm>
          <a:prstGeom prst="rect">
            <a:avLst/>
          </a:prstGeom>
        </p:spPr>
      </p:pic>
    </p:spTree>
    <p:extLst>
      <p:ext uri="{BB962C8B-B14F-4D97-AF65-F5344CB8AC3E}">
        <p14:creationId xmlns:p14="http://schemas.microsoft.com/office/powerpoint/2010/main" val="1131801123"/>
      </p:ext>
    </p:extLst>
  </p:cSld>
  <p:clrMapOvr>
    <a:masterClrMapping/>
  </p:clrMapOvr>
  <mc:AlternateContent xmlns:mc="http://schemas.openxmlformats.org/markup-compatibility/2006" xmlns:p14="http://schemas.microsoft.com/office/powerpoint/2010/main">
    <mc:Choice Requires="p14">
      <p:transition spd="slow" p14:dur="59000"/>
    </mc:Choice>
    <mc:Fallback xmlns="">
      <p:transition spd="slow"/>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8596F0-FB39-4E82-A6BC-43540D363FFA}"/>
              </a:ext>
            </a:extLst>
          </p:cNvPr>
          <p:cNvSpPr>
            <a:spLocks noGrp="1"/>
          </p:cNvSpPr>
          <p:nvPr>
            <p:ph type="title"/>
          </p:nvPr>
        </p:nvSpPr>
        <p:spPr>
          <a:xfrm>
            <a:off x="628650" y="430306"/>
            <a:ext cx="7089222" cy="489418"/>
          </a:xfrm>
        </p:spPr>
        <p:txBody>
          <a:bodyPr>
            <a:normAutofit/>
          </a:bodyPr>
          <a:lstStyle/>
          <a:p>
            <a:r>
              <a:rPr lang="en-US" sz="2800" dirty="0">
                <a:solidFill>
                  <a:srgbClr val="503795"/>
                </a:solidFill>
              </a:rPr>
              <a:t>OneStop™ Self-Service Circulation Solutions </a:t>
            </a:r>
            <a:endParaRPr lang="en-US" sz="2800" dirty="0"/>
          </a:p>
        </p:txBody>
      </p:sp>
      <p:sp>
        <p:nvSpPr>
          <p:cNvPr id="6" name="Content Placeholder 5">
            <a:extLst>
              <a:ext uri="{FF2B5EF4-FFF2-40B4-BE49-F238E27FC236}">
                <a16:creationId xmlns:a16="http://schemas.microsoft.com/office/drawing/2014/main" id="{28DA09C6-D5A1-4002-988F-B4C6A4139B40}"/>
              </a:ext>
            </a:extLst>
          </p:cNvPr>
          <p:cNvSpPr>
            <a:spLocks noGrp="1"/>
          </p:cNvSpPr>
          <p:nvPr>
            <p:ph sz="half" idx="1"/>
          </p:nvPr>
        </p:nvSpPr>
        <p:spPr>
          <a:xfrm>
            <a:off x="628650" y="1447799"/>
            <a:ext cx="3048000" cy="3962400"/>
          </a:xfrm>
        </p:spPr>
        <p:txBody>
          <a:bodyPr/>
          <a:lstStyle/>
          <a:p>
            <a:pPr marL="0" indent="0">
              <a:buNone/>
            </a:pPr>
            <a:r>
              <a:rPr lang="en-US" dirty="0">
                <a:solidFill>
                  <a:srgbClr val="64C339"/>
                </a:solidFill>
              </a:rPr>
              <a:t>X25 Countertops</a:t>
            </a:r>
          </a:p>
        </p:txBody>
      </p:sp>
      <p:sp>
        <p:nvSpPr>
          <p:cNvPr id="7" name="Content Placeholder 6">
            <a:extLst>
              <a:ext uri="{FF2B5EF4-FFF2-40B4-BE49-F238E27FC236}">
                <a16:creationId xmlns:a16="http://schemas.microsoft.com/office/drawing/2014/main" id="{2D532299-65AA-4E0B-9EC0-5A4364278494}"/>
              </a:ext>
            </a:extLst>
          </p:cNvPr>
          <p:cNvSpPr>
            <a:spLocks noGrp="1"/>
          </p:cNvSpPr>
          <p:nvPr>
            <p:ph sz="half" idx="2"/>
          </p:nvPr>
        </p:nvSpPr>
        <p:spPr>
          <a:xfrm>
            <a:off x="4724399" y="1447800"/>
            <a:ext cx="3894345" cy="3962400"/>
          </a:xfrm>
        </p:spPr>
        <p:txBody>
          <a:bodyPr/>
          <a:lstStyle/>
          <a:p>
            <a:pPr marL="0" indent="0">
              <a:buNone/>
            </a:pPr>
            <a:r>
              <a:rPr lang="en-US" dirty="0">
                <a:solidFill>
                  <a:srgbClr val="64C339"/>
                </a:solidFill>
              </a:rPr>
              <a:t>X25 Kiosk </a:t>
            </a:r>
          </a:p>
        </p:txBody>
      </p:sp>
      <p:pic>
        <p:nvPicPr>
          <p:cNvPr id="5" name="Picture 4">
            <a:extLst>
              <a:ext uri="{FF2B5EF4-FFF2-40B4-BE49-F238E27FC236}">
                <a16:creationId xmlns:a16="http://schemas.microsoft.com/office/drawing/2014/main" id="{1FF47E2D-66F3-011C-CE02-A233B7F04936}"/>
              </a:ext>
            </a:extLst>
          </p:cNvPr>
          <p:cNvPicPr>
            <a:picLocks noChangeAspect="1"/>
          </p:cNvPicPr>
          <p:nvPr/>
        </p:nvPicPr>
        <p:blipFill>
          <a:blip r:embed="rId3"/>
          <a:stretch>
            <a:fillRect/>
          </a:stretch>
        </p:blipFill>
        <p:spPr>
          <a:xfrm>
            <a:off x="1035423" y="2047875"/>
            <a:ext cx="1743075" cy="3219450"/>
          </a:xfrm>
          <a:prstGeom prst="rect">
            <a:avLst/>
          </a:prstGeom>
        </p:spPr>
      </p:pic>
      <p:pic>
        <p:nvPicPr>
          <p:cNvPr id="9" name="Picture 8">
            <a:extLst>
              <a:ext uri="{FF2B5EF4-FFF2-40B4-BE49-F238E27FC236}">
                <a16:creationId xmlns:a16="http://schemas.microsoft.com/office/drawing/2014/main" id="{B3044AFB-8B6E-4CA8-D000-00D52B113D88}"/>
              </a:ext>
            </a:extLst>
          </p:cNvPr>
          <p:cNvPicPr>
            <a:picLocks noChangeAspect="1"/>
          </p:cNvPicPr>
          <p:nvPr/>
        </p:nvPicPr>
        <p:blipFill>
          <a:blip r:embed="rId4"/>
          <a:stretch>
            <a:fillRect/>
          </a:stretch>
        </p:blipFill>
        <p:spPr>
          <a:xfrm>
            <a:off x="3826247" y="2047875"/>
            <a:ext cx="1685925" cy="3381375"/>
          </a:xfrm>
          <a:prstGeom prst="rect">
            <a:avLst/>
          </a:prstGeom>
        </p:spPr>
      </p:pic>
      <p:pic>
        <p:nvPicPr>
          <p:cNvPr id="13" name="Picture 12">
            <a:extLst>
              <a:ext uri="{FF2B5EF4-FFF2-40B4-BE49-F238E27FC236}">
                <a16:creationId xmlns:a16="http://schemas.microsoft.com/office/drawing/2014/main" id="{A08FBF0E-49F9-B7BD-F036-C905E7E0EE9F}"/>
              </a:ext>
            </a:extLst>
          </p:cNvPr>
          <p:cNvPicPr>
            <a:picLocks noChangeAspect="1"/>
          </p:cNvPicPr>
          <p:nvPr/>
        </p:nvPicPr>
        <p:blipFill>
          <a:blip r:embed="rId5"/>
          <a:stretch>
            <a:fillRect/>
          </a:stretch>
        </p:blipFill>
        <p:spPr>
          <a:xfrm>
            <a:off x="5711077" y="2047875"/>
            <a:ext cx="2724150" cy="3381375"/>
          </a:xfrm>
          <a:prstGeom prst="rect">
            <a:avLst/>
          </a:prstGeom>
        </p:spPr>
      </p:pic>
    </p:spTree>
    <p:extLst>
      <p:ext uri="{BB962C8B-B14F-4D97-AF65-F5344CB8AC3E}">
        <p14:creationId xmlns:p14="http://schemas.microsoft.com/office/powerpoint/2010/main" val="3820835734"/>
      </p:ext>
    </p:extLst>
  </p:cSld>
  <p:clrMapOvr>
    <a:masterClrMapping/>
  </p:clrMapOvr>
  <mc:AlternateContent xmlns:mc="http://schemas.openxmlformats.org/markup-compatibility/2006" xmlns:p14="http://schemas.microsoft.com/office/powerpoint/2010/main">
    <mc:Choice Requires="p14">
      <p:transition spd="slow" p14:dur="59000"/>
    </mc:Choice>
    <mc:Fallback xmlns="">
      <p:transition spd="slow"/>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8596F0-FB39-4E82-A6BC-43540D363FFA}"/>
              </a:ext>
            </a:extLst>
          </p:cNvPr>
          <p:cNvSpPr>
            <a:spLocks noGrp="1"/>
          </p:cNvSpPr>
          <p:nvPr>
            <p:ph type="title"/>
          </p:nvPr>
        </p:nvSpPr>
        <p:spPr>
          <a:xfrm>
            <a:off x="628650" y="430306"/>
            <a:ext cx="7089222" cy="489418"/>
          </a:xfrm>
        </p:spPr>
        <p:txBody>
          <a:bodyPr>
            <a:normAutofit/>
          </a:bodyPr>
          <a:lstStyle/>
          <a:p>
            <a:r>
              <a:rPr lang="en-US" sz="2800" dirty="0">
                <a:solidFill>
                  <a:srgbClr val="503795"/>
                </a:solidFill>
              </a:rPr>
              <a:t>Plano Public Library</a:t>
            </a:r>
            <a:endParaRPr lang="en-US" sz="2800" dirty="0"/>
          </a:p>
        </p:txBody>
      </p:sp>
      <p:sp>
        <p:nvSpPr>
          <p:cNvPr id="6" name="Content Placeholder 5">
            <a:extLst>
              <a:ext uri="{FF2B5EF4-FFF2-40B4-BE49-F238E27FC236}">
                <a16:creationId xmlns:a16="http://schemas.microsoft.com/office/drawing/2014/main" id="{28DA09C6-D5A1-4002-988F-B4C6A4139B40}"/>
              </a:ext>
            </a:extLst>
          </p:cNvPr>
          <p:cNvSpPr>
            <a:spLocks noGrp="1"/>
          </p:cNvSpPr>
          <p:nvPr>
            <p:ph sz="half" idx="1"/>
          </p:nvPr>
        </p:nvSpPr>
        <p:spPr>
          <a:xfrm>
            <a:off x="628650" y="1447799"/>
            <a:ext cx="3048000" cy="3962400"/>
          </a:xfrm>
        </p:spPr>
        <p:txBody>
          <a:bodyPr>
            <a:normAutofit lnSpcReduction="10000"/>
          </a:bodyPr>
          <a:lstStyle/>
          <a:p>
            <a:pPr marL="0" indent="0">
              <a:buNone/>
            </a:pPr>
            <a:r>
              <a:rPr lang="en-US" dirty="0">
                <a:solidFill>
                  <a:srgbClr val="64C339"/>
                </a:solidFill>
              </a:rPr>
              <a:t>Innovative new Project – Current Customer but new RFP</a:t>
            </a:r>
          </a:p>
          <a:p>
            <a:pPr marL="0" indent="0">
              <a:buNone/>
            </a:pPr>
            <a:r>
              <a:rPr lang="en-US" dirty="0">
                <a:solidFill>
                  <a:srgbClr val="64C339"/>
                </a:solidFill>
              </a:rPr>
              <a:t>Replacing all new Sorters</a:t>
            </a:r>
          </a:p>
          <a:p>
            <a:pPr marL="0" indent="0">
              <a:buNone/>
            </a:pPr>
            <a:r>
              <a:rPr lang="en-US" dirty="0">
                <a:solidFill>
                  <a:srgbClr val="64C339"/>
                </a:solidFill>
              </a:rPr>
              <a:t>All New Self-checks</a:t>
            </a:r>
          </a:p>
          <a:p>
            <a:pPr marL="0" indent="0">
              <a:buNone/>
            </a:pPr>
            <a:r>
              <a:rPr lang="en-US" dirty="0">
                <a:solidFill>
                  <a:srgbClr val="64C339"/>
                </a:solidFill>
              </a:rPr>
              <a:t>Preventative Maintenance Trips for all solutions</a:t>
            </a:r>
          </a:p>
        </p:txBody>
      </p:sp>
      <p:sp>
        <p:nvSpPr>
          <p:cNvPr id="7" name="Content Placeholder 6">
            <a:extLst>
              <a:ext uri="{FF2B5EF4-FFF2-40B4-BE49-F238E27FC236}">
                <a16:creationId xmlns:a16="http://schemas.microsoft.com/office/drawing/2014/main" id="{2D532299-65AA-4E0B-9EC0-5A4364278494}"/>
              </a:ext>
            </a:extLst>
          </p:cNvPr>
          <p:cNvSpPr>
            <a:spLocks noGrp="1"/>
          </p:cNvSpPr>
          <p:nvPr>
            <p:ph sz="half" idx="2"/>
          </p:nvPr>
        </p:nvSpPr>
        <p:spPr>
          <a:xfrm>
            <a:off x="4724399" y="1447800"/>
            <a:ext cx="3894345" cy="3962400"/>
          </a:xfrm>
        </p:spPr>
        <p:txBody>
          <a:bodyPr>
            <a:normAutofit lnSpcReduction="10000"/>
          </a:bodyPr>
          <a:lstStyle/>
          <a:p>
            <a:pPr marL="0" indent="0">
              <a:buNone/>
            </a:pPr>
            <a:endParaRPr lang="en-US" dirty="0">
              <a:solidFill>
                <a:srgbClr val="64C339"/>
              </a:solidFill>
            </a:endParaRPr>
          </a:p>
        </p:txBody>
      </p:sp>
      <p:pic>
        <p:nvPicPr>
          <p:cNvPr id="2050" name="Picture 2" descr="About | Plano, TX - Official Website">
            <a:extLst>
              <a:ext uri="{FF2B5EF4-FFF2-40B4-BE49-F238E27FC236}">
                <a16:creationId xmlns:a16="http://schemas.microsoft.com/office/drawing/2014/main" id="{4865E0F2-44BF-7DCD-DDC9-46FBCD1768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9199" y="2476499"/>
            <a:ext cx="2853453" cy="1628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9992333"/>
      </p:ext>
    </p:extLst>
  </p:cSld>
  <p:clrMapOvr>
    <a:masterClrMapping/>
  </p:clrMapOvr>
  <mc:AlternateContent xmlns:mc="http://schemas.openxmlformats.org/markup-compatibility/2006">
    <mc:Choice xmlns:p14="http://schemas.microsoft.com/office/powerpoint/2010/main" Requires="p14">
      <p:transition spd="slow" p14:dur="59000"/>
    </mc:Choice>
    <mc:Fallback>
      <p:transition spd="slow"/>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8596F0-FB39-4E82-A6BC-43540D363FFA}"/>
              </a:ext>
            </a:extLst>
          </p:cNvPr>
          <p:cNvSpPr>
            <a:spLocks noGrp="1"/>
          </p:cNvSpPr>
          <p:nvPr>
            <p:ph type="title"/>
          </p:nvPr>
        </p:nvSpPr>
        <p:spPr>
          <a:xfrm>
            <a:off x="628650" y="430306"/>
            <a:ext cx="7089222" cy="489418"/>
          </a:xfrm>
        </p:spPr>
        <p:txBody>
          <a:bodyPr>
            <a:normAutofit/>
          </a:bodyPr>
          <a:lstStyle/>
          <a:p>
            <a:r>
              <a:rPr lang="en-US" sz="2800" dirty="0">
                <a:solidFill>
                  <a:srgbClr val="503795"/>
                </a:solidFill>
              </a:rPr>
              <a:t>Kent District Library</a:t>
            </a:r>
            <a:endParaRPr lang="en-US" sz="2800" dirty="0"/>
          </a:p>
        </p:txBody>
      </p:sp>
      <p:sp>
        <p:nvSpPr>
          <p:cNvPr id="6" name="Content Placeholder 5">
            <a:extLst>
              <a:ext uri="{FF2B5EF4-FFF2-40B4-BE49-F238E27FC236}">
                <a16:creationId xmlns:a16="http://schemas.microsoft.com/office/drawing/2014/main" id="{28DA09C6-D5A1-4002-988F-B4C6A4139B40}"/>
              </a:ext>
            </a:extLst>
          </p:cNvPr>
          <p:cNvSpPr>
            <a:spLocks noGrp="1"/>
          </p:cNvSpPr>
          <p:nvPr>
            <p:ph sz="half" idx="1"/>
          </p:nvPr>
        </p:nvSpPr>
        <p:spPr>
          <a:xfrm>
            <a:off x="628649" y="1447799"/>
            <a:ext cx="3558339" cy="3962400"/>
          </a:xfrm>
        </p:spPr>
        <p:txBody>
          <a:bodyPr>
            <a:normAutofit lnSpcReduction="10000"/>
          </a:bodyPr>
          <a:lstStyle/>
          <a:p>
            <a:pPr marL="0" indent="0">
              <a:buNone/>
            </a:pPr>
            <a:r>
              <a:rPr lang="en-US" dirty="0">
                <a:solidFill>
                  <a:srgbClr val="64C339"/>
                </a:solidFill>
              </a:rPr>
              <a:t>Innovative RFP, Show us the best of Everything</a:t>
            </a:r>
          </a:p>
          <a:p>
            <a:pPr marL="0" indent="0">
              <a:buNone/>
            </a:pPr>
            <a:r>
              <a:rPr lang="en-US" dirty="0">
                <a:solidFill>
                  <a:srgbClr val="64C339"/>
                </a:solidFill>
              </a:rPr>
              <a:t>46 Bin Central Sorter</a:t>
            </a:r>
          </a:p>
          <a:p>
            <a:pPr marL="0" indent="0">
              <a:buNone/>
            </a:pPr>
            <a:r>
              <a:rPr lang="en-US" dirty="0">
                <a:solidFill>
                  <a:srgbClr val="64C339"/>
                </a:solidFill>
              </a:rPr>
              <a:t>After site visits went from branch systems to central sorter</a:t>
            </a:r>
          </a:p>
          <a:p>
            <a:pPr marL="0" indent="0">
              <a:buNone/>
            </a:pPr>
            <a:endParaRPr lang="en-US" dirty="0">
              <a:solidFill>
                <a:srgbClr val="64C339"/>
              </a:solidFill>
            </a:endParaRPr>
          </a:p>
          <a:p>
            <a:pPr marL="0" indent="0">
              <a:buNone/>
            </a:pPr>
            <a:r>
              <a:rPr lang="en-US" dirty="0">
                <a:solidFill>
                  <a:srgbClr val="64C339"/>
                </a:solidFill>
              </a:rPr>
              <a:t>Lib-Cabinet</a:t>
            </a:r>
          </a:p>
        </p:txBody>
      </p:sp>
      <p:sp>
        <p:nvSpPr>
          <p:cNvPr id="7" name="Content Placeholder 6">
            <a:extLst>
              <a:ext uri="{FF2B5EF4-FFF2-40B4-BE49-F238E27FC236}">
                <a16:creationId xmlns:a16="http://schemas.microsoft.com/office/drawing/2014/main" id="{2D532299-65AA-4E0B-9EC0-5A4364278494}"/>
              </a:ext>
            </a:extLst>
          </p:cNvPr>
          <p:cNvSpPr>
            <a:spLocks noGrp="1"/>
          </p:cNvSpPr>
          <p:nvPr>
            <p:ph sz="half" idx="2"/>
          </p:nvPr>
        </p:nvSpPr>
        <p:spPr>
          <a:xfrm>
            <a:off x="4724399" y="1447800"/>
            <a:ext cx="3894345" cy="3962400"/>
          </a:xfrm>
        </p:spPr>
        <p:txBody>
          <a:bodyPr>
            <a:normAutofit lnSpcReduction="10000"/>
          </a:bodyPr>
          <a:lstStyle/>
          <a:p>
            <a:pPr marL="0" indent="0">
              <a:buNone/>
            </a:pPr>
            <a:endParaRPr lang="en-US" dirty="0">
              <a:solidFill>
                <a:srgbClr val="64C339"/>
              </a:solidFill>
            </a:endParaRPr>
          </a:p>
        </p:txBody>
      </p:sp>
      <p:pic>
        <p:nvPicPr>
          <p:cNvPr id="3" name="Picture 2" descr="RFID &amp; Library Hardware Solutions">
            <a:extLst>
              <a:ext uri="{FF2B5EF4-FFF2-40B4-BE49-F238E27FC236}">
                <a16:creationId xmlns:a16="http://schemas.microsoft.com/office/drawing/2014/main" id="{1A355A3C-4A8B-2766-2174-F98CC396F9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2" y="1447799"/>
            <a:ext cx="4421135" cy="3962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7964160"/>
      </p:ext>
    </p:extLst>
  </p:cSld>
  <p:clrMapOvr>
    <a:masterClrMapping/>
  </p:clrMapOvr>
  <mc:AlternateContent xmlns:mc="http://schemas.openxmlformats.org/markup-compatibility/2006">
    <mc:Choice xmlns:p14="http://schemas.microsoft.com/office/powerpoint/2010/main" Requires="p14">
      <p:transition spd="slow" p14:dur="59000"/>
    </mc:Choice>
    <mc:Fallback>
      <p:transition spd="slow"/>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D95DD0C-782B-4D90-BCF4-E9E8B7FE9B48}"/>
              </a:ext>
            </a:extLst>
          </p:cNvPr>
          <p:cNvSpPr>
            <a:spLocks noGrp="1"/>
          </p:cNvSpPr>
          <p:nvPr>
            <p:ph type="sldNum" sz="quarter" idx="12"/>
          </p:nvPr>
        </p:nvSpPr>
        <p:spPr/>
        <p:txBody>
          <a:bodyPr/>
          <a:lstStyle/>
          <a:p>
            <a:pPr defTabSz="685800">
              <a:defRPr/>
            </a:pPr>
            <a:fld id="{EE28854E-E882-41AE-9DCC-8A083A106899}" type="slidenum">
              <a:rPr lang="en-US" b="1" cap="all">
                <a:solidFill>
                  <a:prstClr val="black"/>
                </a:solidFill>
                <a:latin typeface="Open Sans"/>
              </a:rPr>
              <a:pPr defTabSz="685800">
                <a:defRPr/>
              </a:pPr>
              <a:t>8</a:t>
            </a:fld>
            <a:endParaRPr lang="en-US" b="1" cap="all" dirty="0">
              <a:solidFill>
                <a:prstClr val="black"/>
              </a:solidFill>
              <a:latin typeface="Open Sans"/>
            </a:endParaRPr>
          </a:p>
        </p:txBody>
      </p:sp>
      <p:pic>
        <p:nvPicPr>
          <p:cNvPr id="8" name="Content Placeholder 7" descr="A picture containing red, cabinet, vending machine&#10;&#10;Description automatically generated">
            <a:extLst>
              <a:ext uri="{FF2B5EF4-FFF2-40B4-BE49-F238E27FC236}">
                <a16:creationId xmlns:a16="http://schemas.microsoft.com/office/drawing/2014/main" id="{F0BD5B2C-38B8-4226-9266-3B6767B01F21}"/>
              </a:ext>
            </a:extLst>
          </p:cNvPr>
          <p:cNvPicPr>
            <a:picLocks noGrp="1" noChangeAspect="1"/>
          </p:cNvPicPr>
          <p:nvPr>
            <p:ph sz="quarter" idx="15"/>
          </p:nvPr>
        </p:nvPicPr>
        <p:blipFill>
          <a:blip r:embed="rId2">
            <a:extLst>
              <a:ext uri="{28A0092B-C50C-407E-A947-70E740481C1C}">
                <a14:useLocalDpi xmlns:a14="http://schemas.microsoft.com/office/drawing/2010/main" val="0"/>
              </a:ext>
            </a:extLst>
          </a:blip>
          <a:stretch>
            <a:fillRect/>
          </a:stretch>
        </p:blipFill>
        <p:spPr>
          <a:xfrm>
            <a:off x="5513953" y="857251"/>
            <a:ext cx="2688094" cy="4508897"/>
          </a:xfrm>
        </p:spPr>
      </p:pic>
      <p:sp>
        <p:nvSpPr>
          <p:cNvPr id="4" name="Content Placeholder 3">
            <a:extLst>
              <a:ext uri="{FF2B5EF4-FFF2-40B4-BE49-F238E27FC236}">
                <a16:creationId xmlns:a16="http://schemas.microsoft.com/office/drawing/2014/main" id="{6002E750-3491-4CAE-9F0F-966CA28F7A80}"/>
              </a:ext>
            </a:extLst>
          </p:cNvPr>
          <p:cNvSpPr>
            <a:spLocks noGrp="1"/>
          </p:cNvSpPr>
          <p:nvPr>
            <p:ph sz="quarter" idx="16"/>
          </p:nvPr>
        </p:nvSpPr>
        <p:spPr/>
        <p:txBody>
          <a:bodyPr>
            <a:normAutofit fontScale="70000" lnSpcReduction="20000"/>
          </a:bodyPr>
          <a:lstStyle/>
          <a:p>
            <a:pPr marL="1371600" lvl="3" indent="0">
              <a:buNone/>
            </a:pPr>
            <a:r>
              <a:rPr lang="da-DK" sz="4000" dirty="0" err="1"/>
              <a:t>Libcabinet</a:t>
            </a:r>
            <a:r>
              <a:rPr lang="da-DK" sz="4000" dirty="0"/>
              <a:t>™</a:t>
            </a:r>
          </a:p>
          <a:p>
            <a:pPr marL="914400" lvl="2" indent="0">
              <a:buNone/>
            </a:pPr>
            <a:r>
              <a:rPr lang="da-DK" sz="2600" dirty="0"/>
              <a:t>Operational efficiency, accessibility, inventory management, staffing constraints</a:t>
            </a:r>
          </a:p>
          <a:p>
            <a:pPr lvl="1">
              <a:lnSpc>
                <a:spcPct val="150000"/>
              </a:lnSpc>
            </a:pPr>
            <a:r>
              <a:rPr lang="en-US" b="0" i="0" dirty="0">
                <a:effectLst/>
                <a:latin typeface="Open Sans" panose="020B0606030504020204" pitchFamily="34" charset="0"/>
              </a:rPr>
              <a:t>Can be placed in any location – uncomplicated lending and return process – 24/7 access</a:t>
            </a:r>
          </a:p>
          <a:p>
            <a:pPr lvl="1">
              <a:lnSpc>
                <a:spcPct val="150000"/>
              </a:lnSpc>
            </a:pPr>
            <a:r>
              <a:rPr lang="en-US" b="0" i="0" dirty="0">
                <a:effectLst/>
                <a:latin typeface="Open Sans" panose="020B0606030504020204" pitchFamily="34" charset="0"/>
              </a:rPr>
              <a:t>Conventional operating hours can sometimes act as barriers – limiting patrons from accessing resources at their convenience </a:t>
            </a:r>
          </a:p>
          <a:p>
            <a:pPr lvl="1">
              <a:lnSpc>
                <a:spcPct val="150000"/>
              </a:lnSpc>
            </a:pPr>
            <a:r>
              <a:rPr lang="en-US" b="0" i="0" dirty="0">
                <a:effectLst/>
                <a:latin typeface="Open Sans" panose="020B0606030504020204" pitchFamily="34" charset="0"/>
              </a:rPr>
              <a:t>Real-time inventory, intuitive user experience, cost efficient </a:t>
            </a:r>
          </a:p>
          <a:p>
            <a:pPr lvl="1">
              <a:lnSpc>
                <a:spcPct val="150000"/>
              </a:lnSpc>
            </a:pPr>
            <a:r>
              <a:rPr lang="en-US" dirty="0">
                <a:latin typeface="Open Sans" panose="020B0606030504020204" pitchFamily="34" charset="0"/>
              </a:rPr>
              <a:t>Modern features – smartphone ID </a:t>
            </a:r>
            <a:endParaRPr lang="en-US" b="0" i="0" dirty="0">
              <a:effectLst/>
              <a:latin typeface="Open Sans" panose="020B0606030504020204" pitchFamily="34" charset="0"/>
            </a:endParaRPr>
          </a:p>
          <a:p>
            <a:pPr lvl="1">
              <a:lnSpc>
                <a:spcPct val="150000"/>
              </a:lnSpc>
            </a:pPr>
            <a:r>
              <a:rPr lang="en-US" b="0" i="0" dirty="0">
                <a:effectLst/>
                <a:latin typeface="Open Sans" panose="020B0606030504020204" pitchFamily="34" charset="0"/>
              </a:rPr>
              <a:t>Very large capacity 200+ items</a:t>
            </a:r>
          </a:p>
          <a:p>
            <a:pPr lvl="1">
              <a:lnSpc>
                <a:spcPct val="150000"/>
              </a:lnSpc>
            </a:pPr>
            <a:r>
              <a:rPr lang="en-US" dirty="0">
                <a:latin typeface="Open Sans" panose="020B0606030504020204" pitchFamily="34" charset="0"/>
              </a:rPr>
              <a:t>Multiple color options and/or custom wraps</a:t>
            </a:r>
            <a:endParaRPr lang="da-DK" dirty="0"/>
          </a:p>
        </p:txBody>
      </p:sp>
    </p:spTree>
    <p:extLst>
      <p:ext uri="{BB962C8B-B14F-4D97-AF65-F5344CB8AC3E}">
        <p14:creationId xmlns:p14="http://schemas.microsoft.com/office/powerpoint/2010/main" val="13852771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8596F0-FB39-4E82-A6BC-43540D363FFA}"/>
              </a:ext>
            </a:extLst>
          </p:cNvPr>
          <p:cNvSpPr>
            <a:spLocks noGrp="1"/>
          </p:cNvSpPr>
          <p:nvPr>
            <p:ph type="title"/>
          </p:nvPr>
        </p:nvSpPr>
        <p:spPr>
          <a:xfrm>
            <a:off x="628650" y="430306"/>
            <a:ext cx="7089222" cy="489418"/>
          </a:xfrm>
        </p:spPr>
        <p:txBody>
          <a:bodyPr>
            <a:normAutofit/>
          </a:bodyPr>
          <a:lstStyle/>
          <a:p>
            <a:r>
              <a:rPr lang="en-US" sz="2800" dirty="0">
                <a:solidFill>
                  <a:srgbClr val="503795"/>
                </a:solidFill>
              </a:rPr>
              <a:t>Kent District Library – Make it your own</a:t>
            </a:r>
            <a:endParaRPr lang="en-US" sz="2800" dirty="0"/>
          </a:p>
        </p:txBody>
      </p:sp>
      <p:sp>
        <p:nvSpPr>
          <p:cNvPr id="6" name="Content Placeholder 5">
            <a:extLst>
              <a:ext uri="{FF2B5EF4-FFF2-40B4-BE49-F238E27FC236}">
                <a16:creationId xmlns:a16="http://schemas.microsoft.com/office/drawing/2014/main" id="{28DA09C6-D5A1-4002-988F-B4C6A4139B40}"/>
              </a:ext>
            </a:extLst>
          </p:cNvPr>
          <p:cNvSpPr>
            <a:spLocks noGrp="1"/>
          </p:cNvSpPr>
          <p:nvPr>
            <p:ph sz="half" idx="1"/>
          </p:nvPr>
        </p:nvSpPr>
        <p:spPr>
          <a:xfrm>
            <a:off x="628649" y="1447799"/>
            <a:ext cx="3558339" cy="3962400"/>
          </a:xfrm>
        </p:spPr>
        <p:txBody>
          <a:bodyPr/>
          <a:lstStyle/>
          <a:p>
            <a:pPr marL="0" indent="0">
              <a:buNone/>
            </a:pPr>
            <a:r>
              <a:rPr lang="en-US" dirty="0">
                <a:solidFill>
                  <a:srgbClr val="64C339"/>
                </a:solidFill>
              </a:rPr>
              <a:t>Innovative RFP, Show us the best of Everything</a:t>
            </a:r>
          </a:p>
          <a:p>
            <a:pPr marL="0" indent="0">
              <a:buNone/>
            </a:pPr>
            <a:r>
              <a:rPr lang="en-US" dirty="0">
                <a:solidFill>
                  <a:srgbClr val="64C339"/>
                </a:solidFill>
              </a:rPr>
              <a:t>46 Bin Central Sorter</a:t>
            </a:r>
          </a:p>
          <a:p>
            <a:pPr marL="0" indent="0">
              <a:buNone/>
            </a:pPr>
            <a:r>
              <a:rPr lang="en-US" dirty="0">
                <a:solidFill>
                  <a:srgbClr val="64C339"/>
                </a:solidFill>
              </a:rPr>
              <a:t>After site visits went from branch systems to central sorter</a:t>
            </a:r>
          </a:p>
          <a:p>
            <a:pPr marL="0" indent="0">
              <a:buNone/>
            </a:pPr>
            <a:r>
              <a:rPr lang="en-US" dirty="0">
                <a:solidFill>
                  <a:srgbClr val="64C339"/>
                </a:solidFill>
              </a:rPr>
              <a:t>Lib-Cabinet</a:t>
            </a:r>
          </a:p>
        </p:txBody>
      </p:sp>
      <p:pic>
        <p:nvPicPr>
          <p:cNvPr id="9" name="Content Placeholder 8">
            <a:extLst>
              <a:ext uri="{FF2B5EF4-FFF2-40B4-BE49-F238E27FC236}">
                <a16:creationId xmlns:a16="http://schemas.microsoft.com/office/drawing/2014/main" id="{628549C1-7E53-7936-DEA6-6D00EBDF7977}"/>
              </a:ext>
            </a:extLst>
          </p:cNvPr>
          <p:cNvPicPr>
            <a:picLocks noGrp="1" noChangeAspect="1"/>
          </p:cNvPicPr>
          <p:nvPr>
            <p:ph sz="half" idx="2"/>
          </p:nvPr>
        </p:nvPicPr>
        <p:blipFill>
          <a:blip r:embed="rId3"/>
          <a:stretch>
            <a:fillRect/>
          </a:stretch>
        </p:blipFill>
        <p:spPr>
          <a:xfrm>
            <a:off x="4244827" y="1447797"/>
            <a:ext cx="4678279" cy="3819526"/>
          </a:xfrm>
        </p:spPr>
      </p:pic>
      <p:pic>
        <p:nvPicPr>
          <p:cNvPr id="5" name="Picture 4">
            <a:extLst>
              <a:ext uri="{FF2B5EF4-FFF2-40B4-BE49-F238E27FC236}">
                <a16:creationId xmlns:a16="http://schemas.microsoft.com/office/drawing/2014/main" id="{4B31E5F9-DB8E-AB6D-E333-C09061CF20A5}"/>
              </a:ext>
            </a:extLst>
          </p:cNvPr>
          <p:cNvPicPr>
            <a:picLocks noChangeAspect="1"/>
          </p:cNvPicPr>
          <p:nvPr/>
        </p:nvPicPr>
        <p:blipFill>
          <a:blip r:embed="rId4"/>
          <a:stretch>
            <a:fillRect/>
          </a:stretch>
        </p:blipFill>
        <p:spPr>
          <a:xfrm>
            <a:off x="423616" y="1447798"/>
            <a:ext cx="4300784" cy="3819525"/>
          </a:xfrm>
          <a:prstGeom prst="rect">
            <a:avLst/>
          </a:prstGeom>
        </p:spPr>
      </p:pic>
    </p:spTree>
    <p:extLst>
      <p:ext uri="{BB962C8B-B14F-4D97-AF65-F5344CB8AC3E}">
        <p14:creationId xmlns:p14="http://schemas.microsoft.com/office/powerpoint/2010/main" val="3074477637"/>
      </p:ext>
    </p:extLst>
  </p:cSld>
  <p:clrMapOvr>
    <a:masterClrMapping/>
  </p:clrMapOvr>
  <mc:AlternateContent xmlns:mc="http://schemas.openxmlformats.org/markup-compatibility/2006">
    <mc:Choice xmlns:p14="http://schemas.microsoft.com/office/powerpoint/2010/main" Requires="p14">
      <p:transition spd="slow" p14:dur="59000"/>
    </mc:Choice>
    <mc:Fallback>
      <p:transition spd="slow"/>
    </mc:Fallback>
  </mc:AlternateConten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nvisionWare Circulation Presentation - Des Moines - 07072017" id="{13BE3CCC-92D5-4A1F-856C-41E04A1EB6C3}" vid="{A32D467B-B99F-41BF-A256-EDD4018A1340}"/>
    </a:ext>
  </a:extLst>
</a:theme>
</file>

<file path=ppt/theme/theme2.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nvisionWare Circulation Presentation - Des Moines - 07072017" id="{13BE3CCC-92D5-4A1F-856C-41E04A1EB6C3}" vid="{A32D467B-B99F-41BF-A256-EDD4018A1340}"/>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EnvisionWare Circulation Presentation - Des Moines - 07072017</Template>
  <TotalTime>13478</TotalTime>
  <Words>681</Words>
  <Application>Microsoft Office PowerPoint</Application>
  <PresentationFormat>On-screen Show (4:3)</PresentationFormat>
  <Paragraphs>131</Paragraphs>
  <Slides>16</Slides>
  <Notes>12</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16</vt:i4>
      </vt:variant>
    </vt:vector>
  </HeadingPairs>
  <TitlesOfParts>
    <vt:vector size="21" baseType="lpstr">
      <vt:lpstr>Arial</vt:lpstr>
      <vt:lpstr>Calibri</vt:lpstr>
      <vt:lpstr>Open Sans</vt:lpstr>
      <vt:lpstr>Office Theme</vt:lpstr>
      <vt:lpstr>4_Office Theme</vt:lpstr>
      <vt:lpstr>Swan RFID Presentation</vt:lpstr>
      <vt:lpstr>About EnvisionWare</vt:lpstr>
      <vt:lpstr>PowerPoint Presentation</vt:lpstr>
      <vt:lpstr>EnvisionWare OneStop™</vt:lpstr>
      <vt:lpstr>OneStop™ Self-Service Circulation Solutions </vt:lpstr>
      <vt:lpstr>Plano Public Library</vt:lpstr>
      <vt:lpstr>Kent District Library</vt:lpstr>
      <vt:lpstr>PowerPoint Presentation</vt:lpstr>
      <vt:lpstr>Kent District Library – Make it your own</vt:lpstr>
      <vt:lpstr>Kent District Library – Make it your own</vt:lpstr>
      <vt:lpstr>Smart Shelves – Wall Mounted Self-Checks</vt:lpstr>
      <vt:lpstr>PowerPoint Presentation</vt:lpstr>
      <vt:lpstr>Holds Lockers – 24 Hour Library</vt:lpstr>
      <vt:lpstr>EnvisionWare RFID Solutions</vt:lpstr>
      <vt:lpstr>PowerPoint Presentation</vt:lpstr>
      <vt:lpstr>Why EnvisionWare &amp; Lyngsoe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 C. Dexter</dc:creator>
  <cp:lastModifiedBy>Peton Nielsen</cp:lastModifiedBy>
  <cp:revision>51</cp:revision>
  <dcterms:created xsi:type="dcterms:W3CDTF">2017-08-21T17:51:28Z</dcterms:created>
  <dcterms:modified xsi:type="dcterms:W3CDTF">2023-10-25T16:43:40Z</dcterms:modified>
</cp:coreProperties>
</file>