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1"/>
  </p:notesMasterIdLst>
  <p:sldIdLst>
    <p:sldId id="266" r:id="rId4"/>
    <p:sldId id="261" r:id="rId5"/>
    <p:sldId id="265" r:id="rId6"/>
    <p:sldId id="262" r:id="rId7"/>
    <p:sldId id="263" r:id="rId8"/>
    <p:sldId id="264"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B71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5F673-F4C7-4D77-BA80-9AB5D0CDEA9A}"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F86F6-410B-47C6-936D-CC011AE30B6C}" type="slidenum">
              <a:rPr lang="en-US" smtClean="0"/>
              <a:t>‹#›</a:t>
            </a:fld>
            <a:endParaRPr lang="en-US"/>
          </a:p>
        </p:txBody>
      </p:sp>
    </p:spTree>
    <p:extLst>
      <p:ext uri="{BB962C8B-B14F-4D97-AF65-F5344CB8AC3E}">
        <p14:creationId xmlns:p14="http://schemas.microsoft.com/office/powerpoint/2010/main" val="387923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holds pickup locker will streamline your curbside pickup and can also expand your reach across the community. </a:t>
            </a:r>
          </a:p>
          <a:p>
            <a:pPr algn="just"/>
            <a:r>
              <a:rPr lang="en-US" sz="1800" b="0" i="0" u="none" strike="noStrike" baseline="0" dirty="0" err="1">
                <a:solidFill>
                  <a:srgbClr val="221E1F"/>
                </a:solidFill>
                <a:latin typeface="AvenirNext LT Pro Regular" panose="020B0504020202020204" pitchFamily="34" charset="0"/>
              </a:rPr>
              <a:t>selfCIRC</a:t>
            </a:r>
            <a:r>
              <a:rPr lang="en-US" sz="1800" b="0" i="0" u="none" strike="noStrike" baseline="0" dirty="0">
                <a:solidFill>
                  <a:srgbClr val="221E1F"/>
                </a:solidFill>
                <a:latin typeface="AvenirNext LT Pro Regular" panose="020B0504020202020204" pitchFamily="34" charset="0"/>
              </a:rPr>
              <a:t> LOCKER offers a secure and efficient connection point between your library and your patrons.</a:t>
            </a:r>
          </a:p>
          <a:p>
            <a:pPr algn="just"/>
            <a:r>
              <a:rPr lang="en-US" sz="1800" b="0" i="0" u="none" strike="noStrike" baseline="0" dirty="0">
                <a:solidFill>
                  <a:srgbClr val="221E1F"/>
                </a:solidFill>
                <a:latin typeface="AvenirNext LT Pro Regular" panose="020B0504020202020204" pitchFamily="34" charset="0"/>
              </a:rPr>
              <a:t>Here to share about our holds pickup lockers and, also, at the end, share some tips and tricks for ensuring you get the most out of your locker investment.</a:t>
            </a:r>
            <a:endParaRPr lang="en-US" dirty="0"/>
          </a:p>
        </p:txBody>
      </p:sp>
      <p:sp>
        <p:nvSpPr>
          <p:cNvPr id="4" name="Slide Number Placeholder 3"/>
          <p:cNvSpPr>
            <a:spLocks noGrp="1"/>
          </p:cNvSpPr>
          <p:nvPr>
            <p:ph type="sldNum" sz="quarter" idx="5"/>
          </p:nvPr>
        </p:nvSpPr>
        <p:spPr/>
        <p:txBody>
          <a:bodyPr/>
          <a:lstStyle/>
          <a:p>
            <a:fld id="{188F86F6-410B-47C6-936D-CC011AE30B6C}" type="slidenum">
              <a:rPr lang="en-US" smtClean="0"/>
              <a:t>1</a:t>
            </a:fld>
            <a:endParaRPr lang="en-US"/>
          </a:p>
        </p:txBody>
      </p:sp>
    </p:spTree>
    <p:extLst>
      <p:ext uri="{BB962C8B-B14F-4D97-AF65-F5344CB8AC3E}">
        <p14:creationId xmlns:p14="http://schemas.microsoft.com/office/powerpoint/2010/main" val="56165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b="1" dirty="0">
                <a:effectLst>
                  <a:outerShdw blurRad="38100" dist="38100" dir="2700000" algn="tl">
                    <a:srgbClr val="000000">
                      <a:alpha val="43137"/>
                    </a:srgbClr>
                  </a:outerShdw>
                </a:effectLst>
                <a:latin typeface="Montserrat Medium" panose="00000600000000000000" pitchFamily="50" charset="0"/>
              </a:rPr>
              <a:t>Step 1—Hold Placement. </a:t>
            </a:r>
            <a:r>
              <a:rPr lang="en-US" sz="1200" dirty="0">
                <a:latin typeface="Montserrat Medium" panose="00000600000000000000" pitchFamily="50" charset="0"/>
              </a:rPr>
              <a:t>A patron reserves one or more hold items through the catalog and selects the locker as their pickup location. </a:t>
            </a:r>
          </a:p>
          <a:p>
            <a:pPr>
              <a:spcAft>
                <a:spcPts val="1200"/>
              </a:spcAft>
            </a:pPr>
            <a:r>
              <a:rPr lang="en-US" sz="1200" b="1" dirty="0">
                <a:effectLst>
                  <a:outerShdw blurRad="38100" dist="38100" dir="2700000" algn="tl">
                    <a:srgbClr val="000000">
                      <a:alpha val="43137"/>
                    </a:srgbClr>
                  </a:outerShdw>
                </a:effectLst>
                <a:latin typeface="Montserrat Medium" panose="00000600000000000000" pitchFamily="50" charset="0"/>
              </a:rPr>
              <a:t>Step 2—Hold Processing. </a:t>
            </a:r>
            <a:r>
              <a:rPr lang="en-US" sz="1200" dirty="0">
                <a:latin typeface="Montserrat Medium" panose="00000600000000000000" pitchFamily="50" charset="0"/>
              </a:rPr>
              <a:t>A staff member scans the hold items into </a:t>
            </a:r>
            <a:r>
              <a:rPr lang="en-US" sz="1200" dirty="0" err="1">
                <a:latin typeface="Montserrat Medium" panose="00000600000000000000" pitchFamily="50" charset="0"/>
              </a:rPr>
              <a:t>baseCAMP</a:t>
            </a:r>
            <a:r>
              <a:rPr lang="en-US" sz="1200" dirty="0">
                <a:latin typeface="Montserrat Medium" panose="00000600000000000000" pitchFamily="50" charset="0"/>
              </a:rPr>
              <a:t>. </a:t>
            </a:r>
            <a:r>
              <a:rPr lang="en-US" sz="1200" dirty="0" err="1">
                <a:latin typeface="Montserrat Medium" panose="00000600000000000000" pitchFamily="50" charset="0"/>
              </a:rPr>
              <a:t>baseCAMP</a:t>
            </a:r>
            <a:r>
              <a:rPr lang="en-US" sz="1200" dirty="0">
                <a:latin typeface="Montserrat Medium" panose="00000600000000000000" pitchFamily="50" charset="0"/>
              </a:rPr>
              <a:t> assigns the hold items to an available locker space. The ILS notes that the hold items are in a transit status.</a:t>
            </a:r>
          </a:p>
          <a:p>
            <a:pPr>
              <a:spcAft>
                <a:spcPts val="1200"/>
              </a:spcAft>
            </a:pPr>
            <a:r>
              <a:rPr lang="en-US" sz="1200" b="1" dirty="0">
                <a:effectLst>
                  <a:outerShdw blurRad="38100" dist="38100" dir="2700000" algn="tl">
                    <a:srgbClr val="000000">
                      <a:alpha val="43137"/>
                    </a:srgbClr>
                  </a:outerShdw>
                </a:effectLst>
                <a:latin typeface="Montserrat Medium" panose="00000600000000000000" pitchFamily="50" charset="0"/>
              </a:rPr>
              <a:t>Step 3—Hold Transit. </a:t>
            </a:r>
            <a:r>
              <a:rPr lang="en-US" sz="1200" dirty="0">
                <a:latin typeface="Montserrat Medium" panose="00000600000000000000" pitchFamily="50" charset="0"/>
              </a:rPr>
              <a:t>A staff member prints a manifest showing which hold items go to which locker space (including entry codes). The staff member uses each entry code to place hold items. Once the hold items are placed, the ILS notifies the patron that their hold items are available for pickup.</a:t>
            </a:r>
          </a:p>
          <a:p>
            <a:pPr>
              <a:spcAft>
                <a:spcPts val="1200"/>
              </a:spcAft>
            </a:pPr>
            <a:r>
              <a:rPr lang="en-US" sz="1200" b="1" dirty="0">
                <a:effectLst>
                  <a:outerShdw blurRad="38100" dist="38100" dir="2700000" algn="tl">
                    <a:srgbClr val="000000">
                      <a:alpha val="43137"/>
                    </a:srgbClr>
                  </a:outerShdw>
                </a:effectLst>
                <a:latin typeface="Montserrat Medium" panose="00000600000000000000" pitchFamily="50" charset="0"/>
              </a:rPr>
              <a:t>Step 4—Hold Pickup.</a:t>
            </a:r>
            <a:r>
              <a:rPr lang="en-US" sz="1200" dirty="0">
                <a:latin typeface="Montserrat Medium" panose="00000600000000000000" pitchFamily="50" charset="0"/>
              </a:rPr>
              <a:t> The patron uses their library card to open the locker space that contains their hold items. Once the patron retrieves their hold items from the locker, the ILS checks out the items to the patron.</a:t>
            </a:r>
          </a:p>
        </p:txBody>
      </p:sp>
      <p:sp>
        <p:nvSpPr>
          <p:cNvPr id="4" name="Slide Number Placeholder 3"/>
          <p:cNvSpPr>
            <a:spLocks noGrp="1"/>
          </p:cNvSpPr>
          <p:nvPr>
            <p:ph type="sldNum" sz="quarter" idx="5"/>
          </p:nvPr>
        </p:nvSpPr>
        <p:spPr/>
        <p:txBody>
          <a:bodyPr/>
          <a:lstStyle/>
          <a:p>
            <a:fld id="{188F86F6-410B-47C6-936D-CC011AE30B6C}" type="slidenum">
              <a:rPr lang="en-US" smtClean="0"/>
              <a:t>3</a:t>
            </a:fld>
            <a:endParaRPr lang="en-US"/>
          </a:p>
        </p:txBody>
      </p:sp>
    </p:spTree>
    <p:extLst>
      <p:ext uri="{BB962C8B-B14F-4D97-AF65-F5344CB8AC3E}">
        <p14:creationId xmlns:p14="http://schemas.microsoft.com/office/powerpoint/2010/main" val="494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F40FD3-0245-42A0-AD1F-3E17531E0873}"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119115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40FD3-0245-42A0-AD1F-3E17531E0873}"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31954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40FD3-0245-42A0-AD1F-3E17531E0873}"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26998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F40FD3-0245-42A0-AD1F-3E17531E0873}"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142027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F40FD3-0245-42A0-AD1F-3E17531E0873}" type="datetimeFigureOut">
              <a:rPr lang="en-US" smtClean="0"/>
              <a:t>10/27/2023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304053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F40FD3-0245-42A0-AD1F-3E17531E0873}"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8546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F40FD3-0245-42A0-AD1F-3E17531E0873}" type="datetimeFigureOut">
              <a:rPr lang="en-US" smtClean="0"/>
              <a:t>10/27/2023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257063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F40FD3-0245-42A0-AD1F-3E17531E0873}" type="datetimeFigureOut">
              <a:rPr lang="en-US" smtClean="0"/>
              <a:t>10/27/2023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421391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0FD3-0245-42A0-AD1F-3E17531E0873}" type="datetimeFigureOut">
              <a:rPr lang="en-US" smtClean="0"/>
              <a:t>10/27/2023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317330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40FD3-0245-42A0-AD1F-3E17531E0873}"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37415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F40FD3-0245-42A0-AD1F-3E17531E0873}" type="datetimeFigureOut">
              <a:rPr lang="en-US" smtClean="0"/>
              <a:t>10/27/2023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3357CB-32B2-4AD9-8527-5BEF6886DC7A}" type="slidenum">
              <a:rPr lang="en-US" smtClean="0"/>
              <a:t>‹#›</a:t>
            </a:fld>
            <a:endParaRPr lang="en-US"/>
          </a:p>
        </p:txBody>
      </p:sp>
    </p:spTree>
    <p:extLst>
      <p:ext uri="{BB962C8B-B14F-4D97-AF65-F5344CB8AC3E}">
        <p14:creationId xmlns:p14="http://schemas.microsoft.com/office/powerpoint/2010/main" val="4621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40FD3-0245-42A0-AD1F-3E17531E0873}" type="datetimeFigureOut">
              <a:rPr lang="en-US" smtClean="0"/>
              <a:t>10/27/2023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357CB-32B2-4AD9-8527-5BEF6886DC7A}" type="slidenum">
              <a:rPr lang="en-US" smtClean="0"/>
              <a:t>‹#›</a:t>
            </a:fld>
            <a:endParaRPr lang="en-US"/>
          </a:p>
        </p:txBody>
      </p:sp>
    </p:spTree>
    <p:extLst>
      <p:ext uri="{BB962C8B-B14F-4D97-AF65-F5344CB8AC3E}">
        <p14:creationId xmlns:p14="http://schemas.microsoft.com/office/powerpoint/2010/main" val="3459648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mailto:mheitzman@tech-logic.com"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www.tech-logic.com/download-product-cata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3139126"/>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a:extLst>
              <a:ext uri="{FF2B5EF4-FFF2-40B4-BE49-F238E27FC236}">
                <a16:creationId xmlns:a16="http://schemas.microsoft.com/office/drawing/2014/main" id="{599B270A-ED2A-4A07-2436-5B4300A72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9435" y="3679458"/>
            <a:ext cx="1820930" cy="2731395"/>
          </a:xfrm>
          <a:prstGeom prst="rect">
            <a:avLst/>
          </a:prstGeom>
        </p:spPr>
      </p:pic>
      <p:pic>
        <p:nvPicPr>
          <p:cNvPr id="5" name="Picture 4">
            <a:extLst>
              <a:ext uri="{FF2B5EF4-FFF2-40B4-BE49-F238E27FC236}">
                <a16:creationId xmlns:a16="http://schemas.microsoft.com/office/drawing/2014/main" id="{4F0AC56E-1422-BAB8-2E20-6477572424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3790" y="3687768"/>
            <a:ext cx="1815390" cy="2723085"/>
          </a:xfrm>
          <a:prstGeom prst="rect">
            <a:avLst/>
          </a:prstGeom>
        </p:spPr>
      </p:pic>
      <p:pic>
        <p:nvPicPr>
          <p:cNvPr id="6" name="Picture 5">
            <a:extLst>
              <a:ext uri="{FF2B5EF4-FFF2-40B4-BE49-F238E27FC236}">
                <a16:creationId xmlns:a16="http://schemas.microsoft.com/office/drawing/2014/main" id="{EDA4B567-EAD7-98D8-DF65-3BDFBE78FF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942" y="3662313"/>
            <a:ext cx="1830184" cy="2745276"/>
          </a:xfrm>
          <a:prstGeom prst="rect">
            <a:avLst/>
          </a:prstGeom>
        </p:spPr>
      </p:pic>
      <p:pic>
        <p:nvPicPr>
          <p:cNvPr id="9" name="Picture 8">
            <a:extLst>
              <a:ext uri="{FF2B5EF4-FFF2-40B4-BE49-F238E27FC236}">
                <a16:creationId xmlns:a16="http://schemas.microsoft.com/office/drawing/2014/main" id="{3E20E01A-003F-B340-BB36-B6BA01456B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1127" y="3662313"/>
            <a:ext cx="1832360" cy="2748540"/>
          </a:xfrm>
          <a:prstGeom prst="rect">
            <a:avLst/>
          </a:prstGeom>
        </p:spPr>
      </p:pic>
      <p:pic>
        <p:nvPicPr>
          <p:cNvPr id="16" name="Picture 15" descr="A logo with blue text&#10;&#10;Description automatically generated">
            <a:extLst>
              <a:ext uri="{FF2B5EF4-FFF2-40B4-BE49-F238E27FC236}">
                <a16:creationId xmlns:a16="http://schemas.microsoft.com/office/drawing/2014/main" id="{3310C0D0-052B-BB53-E9AF-9B74354E4E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629" b="27973"/>
          <a:stretch/>
        </p:blipFill>
        <p:spPr>
          <a:xfrm>
            <a:off x="427474" y="4094523"/>
            <a:ext cx="4182234" cy="1856854"/>
          </a:xfrm>
          <a:prstGeom prst="rect">
            <a:avLst/>
          </a:prstGeom>
        </p:spPr>
      </p:pic>
      <p:sp>
        <p:nvSpPr>
          <p:cNvPr id="3" name="Title 1">
            <a:extLst>
              <a:ext uri="{FF2B5EF4-FFF2-40B4-BE49-F238E27FC236}">
                <a16:creationId xmlns:a16="http://schemas.microsoft.com/office/drawing/2014/main" id="{99E09B71-DE95-B91E-54BC-1C85B86BCC51}"/>
              </a:ext>
            </a:extLst>
          </p:cNvPr>
          <p:cNvSpPr txBox="1">
            <a:spLocks/>
          </p:cNvSpPr>
          <p:nvPr/>
        </p:nvSpPr>
        <p:spPr>
          <a:xfrm>
            <a:off x="1189197" y="1569563"/>
            <a:ext cx="9813606" cy="9464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bg1"/>
                </a:solidFill>
                <a:latin typeface="Montserrat Medium" panose="00000600000000000000" pitchFamily="50" charset="0"/>
              </a:rPr>
              <a:t>Streamline Holds Pickup with </a:t>
            </a:r>
            <a:r>
              <a:rPr lang="en-US" sz="6600" dirty="0" err="1">
                <a:solidFill>
                  <a:schemeClr val="bg1"/>
                </a:solidFill>
                <a:latin typeface="Montserrat ExtraBold" panose="00000900000000000000" pitchFamily="50" charset="0"/>
              </a:rPr>
              <a:t>selfCIRC</a:t>
            </a:r>
            <a:r>
              <a:rPr lang="en-US" sz="6600" dirty="0">
                <a:solidFill>
                  <a:schemeClr val="bg1"/>
                </a:solidFill>
                <a:latin typeface="Montserrat ExtraBold" panose="00000900000000000000" pitchFamily="50" charset="0"/>
              </a:rPr>
              <a:t> LOCKER</a:t>
            </a:r>
          </a:p>
        </p:txBody>
      </p:sp>
    </p:spTree>
    <p:extLst>
      <p:ext uri="{BB962C8B-B14F-4D97-AF65-F5344CB8AC3E}">
        <p14:creationId xmlns:p14="http://schemas.microsoft.com/office/powerpoint/2010/main" val="31195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312068"/>
            <a:ext cx="9364587" cy="946485"/>
          </a:xfrm>
        </p:spPr>
        <p:txBody>
          <a:bodyPr>
            <a:noAutofit/>
          </a:bodyPr>
          <a:lstStyle/>
          <a:p>
            <a:pPr algn="l"/>
            <a:r>
              <a:rPr lang="en-US" sz="5400" dirty="0">
                <a:solidFill>
                  <a:srgbClr val="2B71B8"/>
                </a:solidFill>
                <a:latin typeface="Montserrat ExtraBold" panose="00000900000000000000" pitchFamily="50" charset="0"/>
              </a:rPr>
              <a:t>selfCIRC LOCKER</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9" name="TextBox 8"/>
          <p:cNvSpPr txBox="1"/>
          <p:nvPr/>
        </p:nvSpPr>
        <p:spPr>
          <a:xfrm>
            <a:off x="609600" y="1395305"/>
            <a:ext cx="6239256" cy="523220"/>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ILS Integrated</a:t>
            </a:r>
          </a:p>
        </p:txBody>
      </p:sp>
      <p:sp>
        <p:nvSpPr>
          <p:cNvPr id="11" name="TextBox 10"/>
          <p:cNvSpPr txBox="1"/>
          <p:nvPr/>
        </p:nvSpPr>
        <p:spPr>
          <a:xfrm>
            <a:off x="609600" y="2791561"/>
            <a:ext cx="6239256" cy="523220"/>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Inside and Outside</a:t>
            </a:r>
          </a:p>
        </p:txBody>
      </p:sp>
      <p:sp>
        <p:nvSpPr>
          <p:cNvPr id="12" name="TextBox 11"/>
          <p:cNvSpPr txBox="1"/>
          <p:nvPr/>
        </p:nvSpPr>
        <p:spPr>
          <a:xfrm>
            <a:off x="609600" y="4188549"/>
            <a:ext cx="6239256" cy="523220"/>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Web-Based Control</a:t>
            </a:r>
          </a:p>
        </p:txBody>
      </p:sp>
      <p:sp>
        <p:nvSpPr>
          <p:cNvPr id="14" name="TextBox 13"/>
          <p:cNvSpPr txBox="1"/>
          <p:nvPr/>
        </p:nvSpPr>
        <p:spPr>
          <a:xfrm>
            <a:off x="609600" y="1920017"/>
            <a:ext cx="6239256" cy="70788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ontserrat Medium" panose="00000600000000000000" pitchFamily="50" charset="0"/>
              </a:rPr>
              <a:t>Our lockers work </a:t>
            </a:r>
            <a:r>
              <a:rPr lang="en-US" sz="2000" i="1" u="sng" dirty="0">
                <a:latin typeface="Montserrat Medium" panose="00000600000000000000" pitchFamily="50" charset="0"/>
              </a:rPr>
              <a:t>within</a:t>
            </a:r>
            <a:r>
              <a:rPr lang="en-US" sz="2000" dirty="0">
                <a:latin typeface="Montserrat Medium" panose="00000600000000000000" pitchFamily="50" charset="0"/>
              </a:rPr>
              <a:t> your ILS holds pickup workflow. Ask us how!</a:t>
            </a:r>
          </a:p>
        </p:txBody>
      </p:sp>
      <p:sp>
        <p:nvSpPr>
          <p:cNvPr id="15" name="TextBox 14"/>
          <p:cNvSpPr txBox="1"/>
          <p:nvPr/>
        </p:nvSpPr>
        <p:spPr>
          <a:xfrm>
            <a:off x="609600" y="4718460"/>
            <a:ext cx="6531864" cy="70788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ontserrat Medium" panose="00000600000000000000" pitchFamily="50" charset="0"/>
              </a:rPr>
              <a:t>Manage lockers from any PC or tablet with access to the library network</a:t>
            </a:r>
          </a:p>
        </p:txBody>
      </p:sp>
      <p:sp>
        <p:nvSpPr>
          <p:cNvPr id="16" name="TextBox 15"/>
          <p:cNvSpPr txBox="1"/>
          <p:nvPr/>
        </p:nvSpPr>
        <p:spPr>
          <a:xfrm>
            <a:off x="609600" y="3317005"/>
            <a:ext cx="6531864" cy="70788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ontserrat Medium" panose="00000600000000000000" pitchFamily="50" charset="0"/>
              </a:rPr>
              <a:t>Powder-coated steel, IP67 touchscreen, optional exterior awning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2661" y="312068"/>
            <a:ext cx="3603633" cy="5405449"/>
          </a:xfrm>
          <a:prstGeom prst="rect">
            <a:avLst/>
          </a:prstGeom>
        </p:spPr>
      </p:pic>
    </p:spTree>
    <p:extLst>
      <p:ext uri="{BB962C8B-B14F-4D97-AF65-F5344CB8AC3E}">
        <p14:creationId xmlns:p14="http://schemas.microsoft.com/office/powerpoint/2010/main" val="409190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312068"/>
            <a:ext cx="9364587" cy="946485"/>
          </a:xfrm>
        </p:spPr>
        <p:txBody>
          <a:bodyPr>
            <a:noAutofit/>
          </a:bodyPr>
          <a:lstStyle/>
          <a:p>
            <a:pPr algn="l"/>
            <a:r>
              <a:rPr lang="en-US" sz="5400" dirty="0">
                <a:solidFill>
                  <a:srgbClr val="2B71B8"/>
                </a:solidFill>
                <a:latin typeface="Montserrat ExtraBold" panose="00000900000000000000" pitchFamily="50" charset="0"/>
              </a:rPr>
              <a:t>selfCIRC LOCKER</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9" name="TextBox 8"/>
          <p:cNvSpPr txBox="1"/>
          <p:nvPr/>
        </p:nvSpPr>
        <p:spPr>
          <a:xfrm>
            <a:off x="609600" y="1395305"/>
            <a:ext cx="4632960" cy="954107"/>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Intuitive Management, Streamlined Fulfillment</a:t>
            </a:r>
          </a:p>
        </p:txBody>
      </p:sp>
      <p:sp>
        <p:nvSpPr>
          <p:cNvPr id="14" name="TextBox 13"/>
          <p:cNvSpPr txBox="1"/>
          <p:nvPr/>
        </p:nvSpPr>
        <p:spPr>
          <a:xfrm>
            <a:off x="609600" y="2486164"/>
            <a:ext cx="4632960" cy="1015663"/>
          </a:xfrm>
          <a:prstGeom prst="rect">
            <a:avLst/>
          </a:prstGeom>
          <a:noFill/>
        </p:spPr>
        <p:txBody>
          <a:bodyPr wrap="square" rtlCol="0">
            <a:spAutoFit/>
          </a:bodyPr>
          <a:lstStyle/>
          <a:p>
            <a:pPr>
              <a:spcAft>
                <a:spcPts val="600"/>
              </a:spcAft>
            </a:pPr>
            <a:r>
              <a:rPr lang="en-US" sz="2000" dirty="0">
                <a:latin typeface="Montserrat Medium" panose="00000600000000000000" pitchFamily="50" charset="0"/>
              </a:rPr>
              <a:t>Tech Logic’s software integrates with the ILS, making it </a:t>
            </a:r>
            <a:r>
              <a:rPr lang="en-US" sz="2000" u="sng" dirty="0">
                <a:latin typeface="Montserrat Medium" panose="00000600000000000000" pitchFamily="50" charset="0"/>
              </a:rPr>
              <a:t>EASY</a:t>
            </a:r>
            <a:r>
              <a:rPr lang="en-US" sz="2000" dirty="0">
                <a:latin typeface="Montserrat Medium" panose="00000600000000000000" pitchFamily="50" charset="0"/>
              </a:rPr>
              <a:t> for library staff to fulfill hold requests.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30250"/>
          <a:stretch/>
        </p:blipFill>
        <p:spPr>
          <a:xfrm>
            <a:off x="5506720" y="1491473"/>
            <a:ext cx="5943600" cy="4005318"/>
          </a:xfrm>
          <a:prstGeom prst="rect">
            <a:avLst/>
          </a:prstGeom>
          <a:ln w="12700">
            <a:solidFill>
              <a:schemeClr val="tx1"/>
            </a:solidFill>
          </a:ln>
        </p:spPr>
      </p:pic>
      <p:sp>
        <p:nvSpPr>
          <p:cNvPr id="4" name="TextBox 3">
            <a:extLst>
              <a:ext uri="{FF2B5EF4-FFF2-40B4-BE49-F238E27FC236}">
                <a16:creationId xmlns:a16="http://schemas.microsoft.com/office/drawing/2014/main" id="{58801B04-377A-1B2C-F289-D13D6E0EABE8}"/>
              </a:ext>
            </a:extLst>
          </p:cNvPr>
          <p:cNvSpPr txBox="1"/>
          <p:nvPr/>
        </p:nvSpPr>
        <p:spPr>
          <a:xfrm>
            <a:off x="609599" y="3734747"/>
            <a:ext cx="4047241" cy="1785104"/>
          </a:xfrm>
          <a:prstGeom prst="rect">
            <a:avLst/>
          </a:prstGeom>
          <a:noFill/>
        </p:spPr>
        <p:txBody>
          <a:bodyPr wrap="square" rtlCol="0">
            <a:spAutoFit/>
          </a:bodyPr>
          <a:lstStyle/>
          <a:p>
            <a:pPr>
              <a:spcAft>
                <a:spcPts val="1200"/>
              </a:spcAft>
            </a:pPr>
            <a:r>
              <a:rPr lang="en-US" sz="2000" b="1" dirty="0">
                <a:effectLst>
                  <a:outerShdw blurRad="38100" dist="38100" dir="2700000" algn="tl">
                    <a:srgbClr val="000000">
                      <a:alpha val="43137"/>
                    </a:srgbClr>
                  </a:outerShdw>
                </a:effectLst>
                <a:latin typeface="Montserrat Medium" panose="00000600000000000000" pitchFamily="50" charset="0"/>
              </a:rPr>
              <a:t>Step 1 — Hold Placement</a:t>
            </a:r>
            <a:endParaRPr lang="en-US" sz="2000" dirty="0">
              <a:latin typeface="Montserrat Medium" panose="00000600000000000000" pitchFamily="50" charset="0"/>
            </a:endParaRPr>
          </a:p>
          <a:p>
            <a:pPr>
              <a:spcAft>
                <a:spcPts val="1200"/>
              </a:spcAft>
            </a:pPr>
            <a:r>
              <a:rPr lang="en-US" sz="2000" b="1" dirty="0">
                <a:effectLst>
                  <a:outerShdw blurRad="38100" dist="38100" dir="2700000" algn="tl">
                    <a:srgbClr val="000000">
                      <a:alpha val="43137"/>
                    </a:srgbClr>
                  </a:outerShdw>
                </a:effectLst>
                <a:latin typeface="Montserrat Medium" panose="00000600000000000000" pitchFamily="50" charset="0"/>
              </a:rPr>
              <a:t>Step 2 — Hold Processing </a:t>
            </a:r>
          </a:p>
          <a:p>
            <a:pPr>
              <a:spcAft>
                <a:spcPts val="1200"/>
              </a:spcAft>
            </a:pPr>
            <a:r>
              <a:rPr lang="en-US" sz="2000" b="1" dirty="0">
                <a:effectLst>
                  <a:outerShdw blurRad="38100" dist="38100" dir="2700000" algn="tl">
                    <a:srgbClr val="000000">
                      <a:alpha val="43137"/>
                    </a:srgbClr>
                  </a:outerShdw>
                </a:effectLst>
                <a:latin typeface="Montserrat Medium" panose="00000600000000000000" pitchFamily="50" charset="0"/>
              </a:rPr>
              <a:t>Step 3 — Hold Transit</a:t>
            </a:r>
          </a:p>
          <a:p>
            <a:pPr>
              <a:spcAft>
                <a:spcPts val="1200"/>
              </a:spcAft>
            </a:pPr>
            <a:r>
              <a:rPr lang="en-US" sz="2000" b="1" dirty="0">
                <a:effectLst>
                  <a:outerShdw blurRad="38100" dist="38100" dir="2700000" algn="tl">
                    <a:srgbClr val="000000">
                      <a:alpha val="43137"/>
                    </a:srgbClr>
                  </a:outerShdw>
                </a:effectLst>
                <a:latin typeface="Montserrat Medium" panose="00000600000000000000" pitchFamily="50" charset="0"/>
              </a:rPr>
              <a:t>Step 4 — Hold Pickup</a:t>
            </a:r>
            <a:endParaRPr lang="en-US" sz="2000" dirty="0">
              <a:latin typeface="Montserrat Medium" panose="00000600000000000000" pitchFamily="50" charset="0"/>
            </a:endParaRPr>
          </a:p>
        </p:txBody>
      </p:sp>
    </p:spTree>
    <p:extLst>
      <p:ext uri="{BB962C8B-B14F-4D97-AF65-F5344CB8AC3E}">
        <p14:creationId xmlns:p14="http://schemas.microsoft.com/office/powerpoint/2010/main" val="370701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312068"/>
            <a:ext cx="9364587" cy="946485"/>
          </a:xfrm>
        </p:spPr>
        <p:txBody>
          <a:bodyPr>
            <a:noAutofit/>
          </a:bodyPr>
          <a:lstStyle/>
          <a:p>
            <a:pPr algn="l"/>
            <a:r>
              <a:rPr lang="en-US" sz="5400" dirty="0">
                <a:solidFill>
                  <a:srgbClr val="2B71B8"/>
                </a:solidFill>
                <a:latin typeface="Montserrat ExtraBold" panose="00000900000000000000" pitchFamily="50" charset="0"/>
              </a:rPr>
              <a:t>selfCIRC LOCKER</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9" name="TextBox 8"/>
          <p:cNvSpPr txBox="1"/>
          <p:nvPr/>
        </p:nvSpPr>
        <p:spPr>
          <a:xfrm>
            <a:off x="609600" y="1395305"/>
            <a:ext cx="6239256" cy="523220"/>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Step 1: Choose Your Console</a:t>
            </a:r>
          </a:p>
        </p:txBody>
      </p:sp>
      <p:sp>
        <p:nvSpPr>
          <p:cNvPr id="14" name="TextBox 13"/>
          <p:cNvSpPr txBox="1"/>
          <p:nvPr/>
        </p:nvSpPr>
        <p:spPr>
          <a:xfrm>
            <a:off x="609600" y="1920017"/>
            <a:ext cx="6696456" cy="364715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ontserrat Medium" panose="00000600000000000000" pitchFamily="50" charset="0"/>
              </a:rPr>
              <a:t>Every selfCIRC LOCKER kiosk requires one CC-1 or CC-2 control console</a:t>
            </a:r>
          </a:p>
          <a:p>
            <a:pPr marL="342900" indent="-342900">
              <a:spcAft>
                <a:spcPts val="600"/>
              </a:spcAft>
              <a:buFont typeface="Arial" panose="020B0604020202020204" pitchFamily="34" charset="0"/>
              <a:buChar char="•"/>
            </a:pPr>
            <a:r>
              <a:rPr lang="en-US" sz="2000" dirty="0">
                <a:latin typeface="Montserrat Medium" panose="00000600000000000000" pitchFamily="50" charset="0"/>
              </a:rPr>
              <a:t>Each CC-1 or CC-2 control console can support up to 144 locker reservation spaces and include the following:</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A-size and B-size lockers with tamper-proof doors</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Touchscreen (PCAP, waterproof, outdoor-approved</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Windows </a:t>
            </a:r>
            <a:r>
              <a:rPr lang="en-US" sz="1600" dirty="0" err="1">
                <a:latin typeface="Montserrat Medium" panose="00000600000000000000" pitchFamily="50" charset="0"/>
              </a:rPr>
              <a:t>IoT</a:t>
            </a:r>
            <a:r>
              <a:rPr lang="en-US" sz="1600" dirty="0">
                <a:latin typeface="Montserrat Medium" panose="00000600000000000000" pitchFamily="50" charset="0"/>
              </a:rPr>
              <a:t> Enterprise LTSC</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2-D barcode imager for print or digital (e.g. cell phones)</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Security camera (if the library decides to enable)</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Returns bin (CC-2 only)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0729" y="792386"/>
            <a:ext cx="1247462" cy="41800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5186" y="812706"/>
            <a:ext cx="1175398" cy="4122242"/>
          </a:xfrm>
          <a:prstGeom prst="rect">
            <a:avLst/>
          </a:prstGeom>
        </p:spPr>
      </p:pic>
      <p:sp>
        <p:nvSpPr>
          <p:cNvPr id="10" name="Rectangle 9"/>
          <p:cNvSpPr/>
          <p:nvPr/>
        </p:nvSpPr>
        <p:spPr>
          <a:xfrm>
            <a:off x="8416103" y="4916137"/>
            <a:ext cx="636713" cy="338554"/>
          </a:xfrm>
          <a:prstGeom prst="rect">
            <a:avLst/>
          </a:prstGeom>
        </p:spPr>
        <p:txBody>
          <a:bodyPr wrap="none">
            <a:spAutoFit/>
          </a:bodyPr>
          <a:lstStyle/>
          <a:p>
            <a:r>
              <a:rPr lang="en-US" sz="1600" dirty="0">
                <a:latin typeface="Montserrat Medium" panose="00000600000000000000" pitchFamily="50" charset="0"/>
              </a:rPr>
              <a:t>CC-1</a:t>
            </a:r>
            <a:endParaRPr lang="en-US" sz="1600" dirty="0"/>
          </a:p>
        </p:txBody>
      </p:sp>
      <p:sp>
        <p:nvSpPr>
          <p:cNvPr id="17" name="Rectangle 16"/>
          <p:cNvSpPr/>
          <p:nvPr/>
        </p:nvSpPr>
        <p:spPr>
          <a:xfrm>
            <a:off x="9952551" y="4912913"/>
            <a:ext cx="678391" cy="338554"/>
          </a:xfrm>
          <a:prstGeom prst="rect">
            <a:avLst/>
          </a:prstGeom>
        </p:spPr>
        <p:txBody>
          <a:bodyPr wrap="none">
            <a:spAutoFit/>
          </a:bodyPr>
          <a:lstStyle/>
          <a:p>
            <a:r>
              <a:rPr lang="en-US" sz="1600" dirty="0">
                <a:latin typeface="Montserrat Medium" panose="00000600000000000000" pitchFamily="50" charset="0"/>
              </a:rPr>
              <a:t>CC-2</a:t>
            </a:r>
            <a:endParaRPr lang="en-US" sz="1600" dirty="0"/>
          </a:p>
        </p:txBody>
      </p:sp>
    </p:spTree>
    <p:extLst>
      <p:ext uri="{BB962C8B-B14F-4D97-AF65-F5344CB8AC3E}">
        <p14:creationId xmlns:p14="http://schemas.microsoft.com/office/powerpoint/2010/main" val="102779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312068"/>
            <a:ext cx="9364587" cy="946485"/>
          </a:xfrm>
        </p:spPr>
        <p:txBody>
          <a:bodyPr>
            <a:noAutofit/>
          </a:bodyPr>
          <a:lstStyle/>
          <a:p>
            <a:pPr algn="l"/>
            <a:r>
              <a:rPr lang="en-US" sz="5400" dirty="0">
                <a:solidFill>
                  <a:srgbClr val="2B71B8"/>
                </a:solidFill>
                <a:latin typeface="Montserrat ExtraBold" panose="00000900000000000000" pitchFamily="50" charset="0"/>
              </a:rPr>
              <a:t>selfCIRC LOCKER</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9" name="TextBox 8"/>
          <p:cNvSpPr txBox="1"/>
          <p:nvPr/>
        </p:nvSpPr>
        <p:spPr>
          <a:xfrm>
            <a:off x="609600" y="1395305"/>
            <a:ext cx="6239256" cy="954107"/>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Step 2: Add Locker-Only Consoles As Needed</a:t>
            </a:r>
          </a:p>
        </p:txBody>
      </p:sp>
      <p:sp>
        <p:nvSpPr>
          <p:cNvPr id="14" name="TextBox 13"/>
          <p:cNvSpPr txBox="1"/>
          <p:nvPr/>
        </p:nvSpPr>
        <p:spPr>
          <a:xfrm>
            <a:off x="609600" y="2486164"/>
            <a:ext cx="6696456" cy="235449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latin typeface="Montserrat Medium" panose="00000600000000000000" pitchFamily="50" charset="0"/>
              </a:rPr>
              <a:t>Tech Logic can install additional LO-1 and LO-2 consoles onto the library’s selfCIRC LOCKER kiosks at any time, to fit the library’s evolving needs and strategies.</a:t>
            </a:r>
          </a:p>
          <a:p>
            <a:pPr marL="342900" indent="-342900">
              <a:spcAft>
                <a:spcPts val="600"/>
              </a:spcAft>
              <a:buFont typeface="Arial" panose="020B0604020202020204" pitchFamily="34" charset="0"/>
              <a:buChar char="•"/>
            </a:pPr>
            <a:r>
              <a:rPr lang="en-US" sz="2000" dirty="0">
                <a:latin typeface="Montserrat Medium" panose="00000600000000000000" pitchFamily="50" charset="0"/>
              </a:rPr>
              <a:t>LO-1 and LO-2 consoles include the following:</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A-size and B-size lockers with tamper-proof doors</a:t>
            </a:r>
          </a:p>
          <a:p>
            <a:pPr marL="800100" lvl="1" indent="-342900">
              <a:spcAft>
                <a:spcPts val="600"/>
              </a:spcAft>
              <a:buFont typeface="Arial" panose="020B0604020202020204" pitchFamily="34" charset="0"/>
              <a:buChar char="•"/>
            </a:pPr>
            <a:r>
              <a:rPr lang="en-US" sz="1600" dirty="0">
                <a:latin typeface="Montserrat Medium" panose="00000600000000000000" pitchFamily="50" charset="0"/>
              </a:rPr>
              <a:t>C-size lockers with tamper-proof doors (LO-2 only)</a:t>
            </a:r>
          </a:p>
        </p:txBody>
      </p:sp>
      <p:sp>
        <p:nvSpPr>
          <p:cNvPr id="10" name="Rectangle 9"/>
          <p:cNvSpPr/>
          <p:nvPr/>
        </p:nvSpPr>
        <p:spPr>
          <a:xfrm>
            <a:off x="8416103" y="4916137"/>
            <a:ext cx="633507" cy="338554"/>
          </a:xfrm>
          <a:prstGeom prst="rect">
            <a:avLst/>
          </a:prstGeom>
        </p:spPr>
        <p:txBody>
          <a:bodyPr wrap="none">
            <a:spAutoFit/>
          </a:bodyPr>
          <a:lstStyle/>
          <a:p>
            <a:r>
              <a:rPr lang="en-US" sz="1600" dirty="0">
                <a:latin typeface="Montserrat Medium" panose="00000600000000000000" pitchFamily="50" charset="0"/>
              </a:rPr>
              <a:t>LO-1</a:t>
            </a:r>
            <a:endParaRPr lang="en-US" sz="1600" dirty="0"/>
          </a:p>
        </p:txBody>
      </p:sp>
      <p:sp>
        <p:nvSpPr>
          <p:cNvPr id="17" name="Rectangle 16"/>
          <p:cNvSpPr/>
          <p:nvPr/>
        </p:nvSpPr>
        <p:spPr>
          <a:xfrm>
            <a:off x="9952551" y="4912913"/>
            <a:ext cx="675185" cy="338554"/>
          </a:xfrm>
          <a:prstGeom prst="rect">
            <a:avLst/>
          </a:prstGeom>
        </p:spPr>
        <p:txBody>
          <a:bodyPr wrap="none">
            <a:spAutoFit/>
          </a:bodyPr>
          <a:lstStyle/>
          <a:p>
            <a:r>
              <a:rPr lang="en-US" sz="1600" dirty="0">
                <a:latin typeface="Montserrat Medium" panose="00000600000000000000" pitchFamily="50" charset="0"/>
              </a:rPr>
              <a:t>LO-2</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0297" y="778193"/>
            <a:ext cx="1168324" cy="41347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7926" y="778193"/>
            <a:ext cx="1208309" cy="4190047"/>
          </a:xfrm>
          <a:prstGeom prst="rect">
            <a:avLst/>
          </a:prstGeom>
        </p:spPr>
      </p:pic>
    </p:spTree>
    <p:extLst>
      <p:ext uri="{BB962C8B-B14F-4D97-AF65-F5344CB8AC3E}">
        <p14:creationId xmlns:p14="http://schemas.microsoft.com/office/powerpoint/2010/main" val="392619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312068"/>
            <a:ext cx="9364587" cy="946485"/>
          </a:xfrm>
        </p:spPr>
        <p:txBody>
          <a:bodyPr>
            <a:noAutofit/>
          </a:bodyPr>
          <a:lstStyle/>
          <a:p>
            <a:pPr algn="l"/>
            <a:r>
              <a:rPr lang="en-US" sz="5400" dirty="0">
                <a:solidFill>
                  <a:srgbClr val="2B71B8"/>
                </a:solidFill>
                <a:latin typeface="Montserrat ExtraBold" panose="00000900000000000000" pitchFamily="50" charset="0"/>
              </a:rPr>
              <a:t>selfCIRC LOCKER</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9" name="TextBox 8"/>
          <p:cNvSpPr txBox="1"/>
          <p:nvPr/>
        </p:nvSpPr>
        <p:spPr>
          <a:xfrm>
            <a:off x="609600" y="1395305"/>
            <a:ext cx="6239256" cy="523220"/>
          </a:xfrm>
          <a:prstGeom prst="rect">
            <a:avLst/>
          </a:prstGeom>
          <a:noFill/>
        </p:spPr>
        <p:txBody>
          <a:bodyPr wrap="square" rtlCol="0">
            <a:spAutoFit/>
          </a:bodyPr>
          <a:lstStyle/>
          <a:p>
            <a:pPr>
              <a:spcAft>
                <a:spcPts val="600"/>
              </a:spcAft>
            </a:pPr>
            <a:r>
              <a:rPr lang="en-US" sz="2800" dirty="0">
                <a:latin typeface="Montserrat SemiBold" panose="00000700000000000000" pitchFamily="50" charset="0"/>
              </a:rPr>
              <a:t>Step 3: Personalize Your Lockers</a:t>
            </a:r>
          </a:p>
        </p:txBody>
      </p:sp>
      <p:sp>
        <p:nvSpPr>
          <p:cNvPr id="14" name="TextBox 13"/>
          <p:cNvSpPr txBox="1"/>
          <p:nvPr/>
        </p:nvSpPr>
        <p:spPr>
          <a:xfrm>
            <a:off x="609600" y="1918525"/>
            <a:ext cx="5721752" cy="3016210"/>
          </a:xfrm>
          <a:prstGeom prst="rect">
            <a:avLst/>
          </a:prstGeom>
          <a:noFill/>
        </p:spPr>
        <p:txBody>
          <a:bodyPr wrap="square" rtlCol="0">
            <a:spAutoFit/>
          </a:bodyPr>
          <a:lstStyle/>
          <a:p>
            <a:pPr>
              <a:spcAft>
                <a:spcPts val="600"/>
              </a:spcAft>
            </a:pPr>
            <a:r>
              <a:rPr lang="en-US" sz="2000" dirty="0">
                <a:latin typeface="Montserrat Medium" panose="00000600000000000000" pitchFamily="50" charset="0"/>
              </a:rPr>
              <a:t>Showcase your library’s personality, build engagement throughout your community, and raise awareness for your services</a:t>
            </a:r>
          </a:p>
          <a:p>
            <a:pPr marL="342900" indent="-342900">
              <a:spcAft>
                <a:spcPts val="600"/>
              </a:spcAft>
              <a:buFont typeface="Arial" panose="020B0604020202020204" pitchFamily="34" charset="0"/>
              <a:buChar char="•"/>
            </a:pPr>
            <a:r>
              <a:rPr lang="en-US" sz="2000" dirty="0">
                <a:latin typeface="Montserrat Medium" panose="00000600000000000000" pitchFamily="50" charset="0"/>
              </a:rPr>
              <a:t>A selection of various standard paint colors are already included with our lockers. </a:t>
            </a:r>
          </a:p>
          <a:p>
            <a:pPr marL="342900" indent="-342900">
              <a:spcAft>
                <a:spcPts val="600"/>
              </a:spcAft>
              <a:buFont typeface="Arial" panose="020B0604020202020204" pitchFamily="34" charset="0"/>
              <a:buChar char="•"/>
            </a:pPr>
            <a:r>
              <a:rPr lang="en-US" sz="2000" dirty="0">
                <a:latin typeface="Montserrat Medium" panose="00000600000000000000" pitchFamily="50" charset="0"/>
              </a:rPr>
              <a:t>Or, we can apply custom colors or vinyl wrapping according to your custom design (quoted).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8665" y="312068"/>
            <a:ext cx="1820930" cy="273139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9555" y="320378"/>
            <a:ext cx="1815390" cy="2723085"/>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9555" y="2891199"/>
            <a:ext cx="1830184" cy="274527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3871" y="2887935"/>
            <a:ext cx="1832360" cy="2748540"/>
          </a:xfrm>
          <a:prstGeom prst="rect">
            <a:avLst/>
          </a:prstGeom>
        </p:spPr>
      </p:pic>
    </p:spTree>
    <p:extLst>
      <p:ext uri="{BB962C8B-B14F-4D97-AF65-F5344CB8AC3E}">
        <p14:creationId xmlns:p14="http://schemas.microsoft.com/office/powerpoint/2010/main" val="63644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46" y="478202"/>
            <a:ext cx="11266725" cy="841551"/>
          </a:xfrm>
        </p:spPr>
        <p:txBody>
          <a:bodyPr>
            <a:noAutofit/>
          </a:bodyPr>
          <a:lstStyle/>
          <a:p>
            <a:pPr algn="l"/>
            <a:r>
              <a:rPr lang="en-US" sz="5400" dirty="0">
                <a:solidFill>
                  <a:srgbClr val="2B71B8"/>
                </a:solidFill>
                <a:latin typeface="Montserrat ExtraBold" panose="00000900000000000000" pitchFamily="50" charset="0"/>
              </a:rPr>
              <a:t>We’d love to talk with you!</a:t>
            </a:r>
          </a:p>
        </p:txBody>
      </p:sp>
      <p:sp>
        <p:nvSpPr>
          <p:cNvPr id="7" name="Rectangle 6"/>
          <p:cNvSpPr/>
          <p:nvPr/>
        </p:nvSpPr>
        <p:spPr>
          <a:xfrm>
            <a:off x="0" y="5914663"/>
            <a:ext cx="12192000" cy="943337"/>
          </a:xfrm>
          <a:prstGeom prst="rect">
            <a:avLst/>
          </a:prstGeom>
          <a:solidFill>
            <a:srgbClr val="2B71B8"/>
          </a:solidFill>
          <a:ln>
            <a:solidFill>
              <a:srgbClr val="2B7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2978" y="6053497"/>
            <a:ext cx="2824222" cy="665668"/>
          </a:xfrm>
          <a:prstGeom prst="rect">
            <a:avLst/>
          </a:prstGeom>
        </p:spPr>
      </p:pic>
      <p:sp>
        <p:nvSpPr>
          <p:cNvPr id="3" name="TextBox 2">
            <a:extLst>
              <a:ext uri="{FF2B5EF4-FFF2-40B4-BE49-F238E27FC236}">
                <a16:creationId xmlns:a16="http://schemas.microsoft.com/office/drawing/2014/main" id="{7F5D06AE-820A-72E4-7FF1-3BCC92C15E6D}"/>
              </a:ext>
            </a:extLst>
          </p:cNvPr>
          <p:cNvSpPr txBox="1"/>
          <p:nvPr/>
        </p:nvSpPr>
        <p:spPr>
          <a:xfrm>
            <a:off x="609599" y="1690611"/>
            <a:ext cx="10165237" cy="1031051"/>
          </a:xfrm>
          <a:prstGeom prst="rect">
            <a:avLst/>
          </a:prstGeom>
          <a:noFill/>
        </p:spPr>
        <p:txBody>
          <a:bodyPr wrap="square" rtlCol="0">
            <a:spAutoFit/>
          </a:bodyPr>
          <a:lstStyle/>
          <a:p>
            <a:pPr>
              <a:spcAft>
                <a:spcPts val="600"/>
              </a:spcAft>
            </a:pPr>
            <a:r>
              <a:rPr lang="en-US" sz="2800" dirty="0">
                <a:latin typeface="Montserrat ExtraBold" panose="00000900000000000000" pitchFamily="50" charset="0"/>
              </a:rPr>
              <a:t>Mike Heitzman, Sr. Solution Specialist, Tech Logic</a:t>
            </a:r>
          </a:p>
          <a:p>
            <a:pPr>
              <a:spcAft>
                <a:spcPts val="600"/>
              </a:spcAft>
            </a:pPr>
            <a:r>
              <a:rPr lang="en-US" sz="2800" dirty="0">
                <a:latin typeface="Montserrat SemiBold" panose="00000700000000000000" pitchFamily="50" charset="0"/>
                <a:hlinkClick r:id="rId3"/>
              </a:rPr>
              <a:t>mheitzman@tech-logic.com</a:t>
            </a:r>
            <a:r>
              <a:rPr lang="en-US" sz="2800" dirty="0">
                <a:latin typeface="Montserrat SemiBold" panose="00000700000000000000" pitchFamily="50" charset="0"/>
              </a:rPr>
              <a:t> | 651-208-9504</a:t>
            </a:r>
          </a:p>
        </p:txBody>
      </p:sp>
      <p:pic>
        <p:nvPicPr>
          <p:cNvPr id="5" name="Picture 4" descr="A red circle with white text and a qr code&#10;&#10;Description automatically generated">
            <a:hlinkClick r:id="rId4"/>
            <a:extLst>
              <a:ext uri="{FF2B5EF4-FFF2-40B4-BE49-F238E27FC236}">
                <a16:creationId xmlns:a16="http://schemas.microsoft.com/office/drawing/2014/main" id="{2D88C908-E33B-FF51-3662-20C0406D0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5" y="2903789"/>
            <a:ext cx="3706429" cy="3706429"/>
          </a:xfrm>
          <a:prstGeom prst="rect">
            <a:avLst/>
          </a:prstGeom>
        </p:spPr>
      </p:pic>
      <p:sp>
        <p:nvSpPr>
          <p:cNvPr id="6" name="TextBox 5">
            <a:extLst>
              <a:ext uri="{FF2B5EF4-FFF2-40B4-BE49-F238E27FC236}">
                <a16:creationId xmlns:a16="http://schemas.microsoft.com/office/drawing/2014/main" id="{0E9E0538-FBEC-070A-2237-3128A9D73FFB}"/>
              </a:ext>
            </a:extLst>
          </p:cNvPr>
          <p:cNvSpPr txBox="1"/>
          <p:nvPr/>
        </p:nvSpPr>
        <p:spPr>
          <a:xfrm>
            <a:off x="4176074" y="5223435"/>
            <a:ext cx="6598762" cy="400110"/>
          </a:xfrm>
          <a:prstGeom prst="rect">
            <a:avLst/>
          </a:prstGeom>
          <a:noFill/>
        </p:spPr>
        <p:txBody>
          <a:bodyPr wrap="square" rtlCol="0">
            <a:spAutoFit/>
          </a:bodyPr>
          <a:lstStyle/>
          <a:p>
            <a:pPr>
              <a:spcAft>
                <a:spcPts val="600"/>
              </a:spcAft>
            </a:pPr>
            <a:r>
              <a:rPr lang="en-US" sz="2000" dirty="0">
                <a:latin typeface="Montserrat SemiBold" panose="00000700000000000000" pitchFamily="50" charset="0"/>
                <a:hlinkClick r:id="rId4"/>
              </a:rPr>
              <a:t>www.tech-logic.com/download-product-catalog</a:t>
            </a:r>
            <a:endParaRPr lang="en-US" sz="2000" dirty="0">
              <a:latin typeface="Montserrat SemiBold" panose="00000700000000000000" pitchFamily="50" charset="0"/>
            </a:endParaRPr>
          </a:p>
        </p:txBody>
      </p:sp>
    </p:spTree>
    <p:extLst>
      <p:ext uri="{BB962C8B-B14F-4D97-AF65-F5344CB8AC3E}">
        <p14:creationId xmlns:p14="http://schemas.microsoft.com/office/powerpoint/2010/main" val="174717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27.23_selfCIRC_LOCKERS.potx" id="{8DF66DB2-E7F6-4594-ACDB-508BD61C4BEF}" vid="{4AD3799A-4F56-4FEF-BB9D-263F17B94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ADA28741146A4C949B42B782129FEE" ma:contentTypeVersion="19" ma:contentTypeDescription="Create a new document." ma:contentTypeScope="" ma:versionID="1be10bb5f041f5839f136e1011bfda01">
  <xsd:schema xmlns:xsd="http://www.w3.org/2001/XMLSchema" xmlns:xs="http://www.w3.org/2001/XMLSchema" xmlns:p="http://schemas.microsoft.com/office/2006/metadata/properties" xmlns:ns2="b65968bf-d1f1-4a5a-ac3c-0f7b2ce965a0" xmlns:ns3="ba829ca2-1ab0-4e7f-9486-603c2bf6b6b5" targetNamespace="http://schemas.microsoft.com/office/2006/metadata/properties" ma:root="true" ma:fieldsID="85e4f65bbc651801e4d75b0cfd852a4d" ns2:_="" ns3:_="">
    <xsd:import namespace="b65968bf-d1f1-4a5a-ac3c-0f7b2ce965a0"/>
    <xsd:import namespace="ba829ca2-1ab0-4e7f-9486-603c2bf6b6b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DocumentType"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968bf-d1f1-4a5a-ac3c-0f7b2ce96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DocumentType" ma:index="20" nillable="true" ma:displayName="Resource Type" ma:format="Dropdown" ma:internalName="DocumentType">
      <xsd:simpleType>
        <xsd:restriction base="dms:Choice">
          <xsd:enumeration value="Datasheet"/>
          <xsd:enumeration value="Datasheet Supplement"/>
          <xsd:enumeration value="Short Article"/>
          <xsd:enumeration value="Long Article"/>
          <xsd:enumeration value="Press Release"/>
          <xsd:enumeration value="Video"/>
          <xsd:enumeration value="Image"/>
          <xsd:enumeration value="Graphic/Illustration"/>
          <xsd:enumeration value="Email Template"/>
          <xsd:enumeration value="Customer Testimonial"/>
          <xsd:enumeration value="Technical/Training"/>
          <xsd:enumeration value="Internal Resource"/>
          <xsd:enumeration value="Product Resource (Other)"/>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69141e5-29af-4e70-82a5-b5b13f6805d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829ca2-1ab0-4e7f-9486-603c2bf6b6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cbe585a-0c95-4aec-801f-f1211c09d627}" ma:internalName="TaxCatchAll" ma:showField="CatchAllData" ma:web="ba829ca2-1ab0-4e7f-9486-603c2bf6b6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897CB7-F727-4313-B465-7553E807D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968bf-d1f1-4a5a-ac3c-0f7b2ce965a0"/>
    <ds:schemaRef ds:uri="ba829ca2-1ab0-4e7f-9486-603c2bf6b6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C601EB-9B7B-46EF-AF01-26FC0DA02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7389</TotalTime>
  <Words>577</Words>
  <Application>Microsoft Office PowerPoint</Application>
  <PresentationFormat>Widescreen</PresentationFormat>
  <Paragraphs>53</Paragraphs>
  <Slides>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AvenirNext LT Pro Regular</vt:lpstr>
      <vt:lpstr>Calibri</vt:lpstr>
      <vt:lpstr>Calibri Light</vt:lpstr>
      <vt:lpstr>Montserrat ExtraBold</vt:lpstr>
      <vt:lpstr>Montserrat Medium</vt:lpstr>
      <vt:lpstr>Montserrat SemiBold</vt:lpstr>
      <vt:lpstr>Office Theme</vt:lpstr>
      <vt:lpstr>PowerPoint Presentation</vt:lpstr>
      <vt:lpstr>selfCIRC LOCKER</vt:lpstr>
      <vt:lpstr>selfCIRC LOCKER</vt:lpstr>
      <vt:lpstr>selfCIRC LOCKER</vt:lpstr>
      <vt:lpstr>selfCIRC LOCKER</vt:lpstr>
      <vt:lpstr>selfCIRC LOCKER</vt:lpstr>
      <vt:lpstr>We’d love to talk with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RFID Solution Presentation and Demonstration</dc:title>
  <dc:creator>Michael Finnern</dc:creator>
  <cp:lastModifiedBy>Mike Heitzman</cp:lastModifiedBy>
  <cp:revision>19</cp:revision>
  <dcterms:created xsi:type="dcterms:W3CDTF">2023-03-29T21:27:55Z</dcterms:created>
  <dcterms:modified xsi:type="dcterms:W3CDTF">2023-11-01T21:47:45Z</dcterms:modified>
</cp:coreProperties>
</file>