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83" r:id="rId4"/>
  </p:sldMasterIdLst>
  <p:notesMasterIdLst>
    <p:notesMasterId r:id="rId49"/>
  </p:notesMasterIdLst>
  <p:sldIdLst>
    <p:sldId id="256" r:id="rId5"/>
    <p:sldId id="470" r:id="rId6"/>
    <p:sldId id="3187" r:id="rId7"/>
    <p:sldId id="3183" r:id="rId8"/>
    <p:sldId id="3193" r:id="rId9"/>
    <p:sldId id="3189" r:id="rId10"/>
    <p:sldId id="3186" r:id="rId11"/>
    <p:sldId id="3195" r:id="rId12"/>
    <p:sldId id="3194" r:id="rId13"/>
    <p:sldId id="3201" r:id="rId14"/>
    <p:sldId id="3191" r:id="rId15"/>
    <p:sldId id="3192" r:id="rId16"/>
    <p:sldId id="3198" r:id="rId17"/>
    <p:sldId id="3188" r:id="rId18"/>
    <p:sldId id="3200" r:id="rId19"/>
    <p:sldId id="3199" r:id="rId20"/>
    <p:sldId id="3002" r:id="rId21"/>
    <p:sldId id="3001" r:id="rId22"/>
    <p:sldId id="3205" r:id="rId23"/>
    <p:sldId id="3208" r:id="rId24"/>
    <p:sldId id="3206" r:id="rId25"/>
    <p:sldId id="3207" r:id="rId26"/>
    <p:sldId id="2998" r:id="rId27"/>
    <p:sldId id="3006" r:id="rId28"/>
    <p:sldId id="3202" r:id="rId29"/>
    <p:sldId id="3211" r:id="rId30"/>
    <p:sldId id="3212" r:id="rId31"/>
    <p:sldId id="3184" r:id="rId32"/>
    <p:sldId id="3213" r:id="rId33"/>
    <p:sldId id="3196" r:id="rId34"/>
    <p:sldId id="3000" r:id="rId35"/>
    <p:sldId id="3197" r:id="rId36"/>
    <p:sldId id="3209" r:id="rId37"/>
    <p:sldId id="3008" r:id="rId38"/>
    <p:sldId id="3003" r:id="rId39"/>
    <p:sldId id="3204" r:id="rId40"/>
    <p:sldId id="3214" r:id="rId41"/>
    <p:sldId id="3203" r:id="rId42"/>
    <p:sldId id="2839" r:id="rId43"/>
    <p:sldId id="3010" r:id="rId44"/>
    <p:sldId id="3004" r:id="rId45"/>
    <p:sldId id="3182" r:id="rId46"/>
    <p:sldId id="3009" r:id="rId47"/>
    <p:sldId id="270"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1DCF3DE-72A3-4C80-9CCE-D6A154286148}">
          <p14:sldIdLst>
            <p14:sldId id="256"/>
            <p14:sldId id="470"/>
          </p14:sldIdLst>
        </p14:section>
        <p14:section name="SWAN Mobile App" id="{DA6558AC-9362-4FCE-AC58-5FC4469CC3CF}">
          <p14:sldIdLst>
            <p14:sldId id="3187"/>
            <p14:sldId id="3183"/>
            <p14:sldId id="3193"/>
            <p14:sldId id="3189"/>
            <p14:sldId id="3186"/>
            <p14:sldId id="3195"/>
            <p14:sldId id="3194"/>
            <p14:sldId id="3201"/>
            <p14:sldId id="3191"/>
            <p14:sldId id="3192"/>
            <p14:sldId id="3198"/>
            <p14:sldId id="3188"/>
            <p14:sldId id="3200"/>
            <p14:sldId id="3199"/>
          </p14:sldIdLst>
        </p14:section>
        <p14:section name="Membership Satisfaction Survey" id="{5DEBBD93-7F3D-40BA-A8E1-644398F33A9C}">
          <p14:sldIdLst>
            <p14:sldId id="3002"/>
            <p14:sldId id="3001"/>
            <p14:sldId id="3205"/>
            <p14:sldId id="3208"/>
            <p14:sldId id="3206"/>
            <p14:sldId id="3207"/>
          </p14:sldIdLst>
        </p14:section>
        <p14:section name="OCLC presentation" id="{DC943EA7-1D41-4F1B-A0F8-F14BE38A9AC9}">
          <p14:sldIdLst>
            <p14:sldId id="2998"/>
            <p14:sldId id="3006"/>
            <p14:sldId id="3202"/>
            <p14:sldId id="3211"/>
            <p14:sldId id="3212"/>
            <p14:sldId id="3184"/>
            <p14:sldId id="3213"/>
            <p14:sldId id="3196"/>
            <p14:sldId id="3000"/>
            <p14:sldId id="3197"/>
            <p14:sldId id="3209"/>
            <p14:sldId id="3008"/>
            <p14:sldId id="3003"/>
            <p14:sldId id="3204"/>
            <p14:sldId id="3214"/>
            <p14:sldId id="3203"/>
          </p14:sldIdLst>
        </p14:section>
        <p14:section name="SWAN Projects" id="{D03C1960-7625-4823-B800-022D4AE8E2D0}">
          <p14:sldIdLst>
            <p14:sldId id="2839"/>
            <p14:sldId id="3010"/>
          </p14:sldIdLst>
        </p14:section>
        <p14:section name="Budget" id="{A5433022-86E8-4D43-9140-9D5D9CC6A93D}">
          <p14:sldIdLst>
            <p14:sldId id="3004"/>
            <p14:sldId id="3182"/>
          </p14:sldIdLst>
        </p14:section>
        <p14:section name="End" id="{A9A3321D-5B1D-4247-A264-F1F28D2A36BA}">
          <p14:sldIdLst>
            <p14:sldId id="3009"/>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38E"/>
    <a:srgbClr val="D0DDDF"/>
    <a:srgbClr val="AD1457"/>
    <a:srgbClr val="F9C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3FA8B-0CFB-7804-7D1F-5115F7B4C9FE}" v="2" dt="2023-12-08T17:13:28.290"/>
    <p1510:client id="{5C24B14A-44A6-4E11-9402-3CE8DCE528AC}" v="2741" dt="2023-12-06T22:15:24.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21" autoAdjust="0"/>
    <p:restoredTop sz="96247" autoAdjust="0"/>
  </p:normalViewPr>
  <p:slideViewPr>
    <p:cSldViewPr snapToGrid="0">
      <p:cViewPr varScale="1">
        <p:scale>
          <a:sx n="107" d="100"/>
          <a:sy n="107" d="100"/>
        </p:scale>
        <p:origin x="4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80255-E500-4F14-AB35-DDF67DF696D7}" type="doc">
      <dgm:prSet loTypeId="urn:microsoft.com/office/officeart/2016/7/layout/RoundedRectangleTimeline" loCatId="process" qsTypeId="urn:microsoft.com/office/officeart/2005/8/quickstyle/simple1" qsCatId="simple" csTypeId="urn:microsoft.com/office/officeart/2005/8/colors/accent4_5" csCatId="accent4" phldr="1"/>
      <dgm:spPr/>
      <dgm:t>
        <a:bodyPr/>
        <a:lstStyle/>
        <a:p>
          <a:endParaRPr lang="en-US"/>
        </a:p>
      </dgm:t>
    </dgm:pt>
    <dgm:pt modelId="{865B8976-7DD9-4BEF-948B-626847D6C488}">
      <dgm:prSet/>
      <dgm:spPr/>
      <dgm:t>
        <a:bodyPr/>
        <a:lstStyle/>
        <a:p>
          <a:r>
            <a:rPr lang="en-US" dirty="0"/>
            <a:t>26 Nov.</a:t>
          </a:r>
        </a:p>
      </dgm:t>
    </dgm:pt>
    <dgm:pt modelId="{79CC2BB2-C29D-4159-99C2-DFAB402F0F6E}" type="parTrans" cxnId="{75C4595D-3D35-48AE-8705-8A24A2716F54}">
      <dgm:prSet/>
      <dgm:spPr/>
      <dgm:t>
        <a:bodyPr/>
        <a:lstStyle/>
        <a:p>
          <a:endParaRPr lang="en-US"/>
        </a:p>
      </dgm:t>
    </dgm:pt>
    <dgm:pt modelId="{F4E1CBF8-A846-46B3-86AE-57A21C60C48E}" type="sibTrans" cxnId="{75C4595D-3D35-48AE-8705-8A24A2716F54}">
      <dgm:prSet/>
      <dgm:spPr/>
      <dgm:t>
        <a:bodyPr/>
        <a:lstStyle/>
        <a:p>
          <a:endParaRPr lang="en-US"/>
        </a:p>
      </dgm:t>
    </dgm:pt>
    <dgm:pt modelId="{0AB54755-DAA2-4009-9426-B43471C7C1FD}">
      <dgm:prSet/>
      <dgm:spPr/>
      <dgm:t>
        <a:bodyPr/>
        <a:lstStyle/>
        <a:p>
          <a:r>
            <a:rPr lang="en-US" dirty="0"/>
            <a:t>Solus shut down the backend of </a:t>
          </a:r>
          <a:r>
            <a:rPr lang="en-US" dirty="0" err="1"/>
            <a:t>BLUEcloud</a:t>
          </a:r>
          <a:r>
            <a:rPr lang="en-US" dirty="0"/>
            <a:t> Mobile on Nov. 26</a:t>
          </a:r>
        </a:p>
      </dgm:t>
    </dgm:pt>
    <dgm:pt modelId="{E3795D07-F6CC-4F75-BBDD-9FF57E0CDFD3}" type="parTrans" cxnId="{2838B650-13C7-49B0-8A92-E34792E686BE}">
      <dgm:prSet/>
      <dgm:spPr/>
      <dgm:t>
        <a:bodyPr/>
        <a:lstStyle/>
        <a:p>
          <a:endParaRPr lang="en-US"/>
        </a:p>
      </dgm:t>
    </dgm:pt>
    <dgm:pt modelId="{F96585A9-D650-4CCF-ABA8-E13010C2DAAC}" type="sibTrans" cxnId="{2838B650-13C7-49B0-8A92-E34792E686BE}">
      <dgm:prSet/>
      <dgm:spPr/>
      <dgm:t>
        <a:bodyPr/>
        <a:lstStyle/>
        <a:p>
          <a:endParaRPr lang="en-US"/>
        </a:p>
      </dgm:t>
    </dgm:pt>
    <dgm:pt modelId="{F965EC7C-E570-473F-946B-E95187D732B5}">
      <dgm:prSet/>
      <dgm:spPr/>
      <dgm:t>
        <a:bodyPr/>
        <a:lstStyle/>
        <a:p>
          <a:r>
            <a:rPr lang="en-US" dirty="0"/>
            <a:t>27 Nov.</a:t>
          </a:r>
        </a:p>
      </dgm:t>
    </dgm:pt>
    <dgm:pt modelId="{F8C8E117-240C-4402-BD52-B1A4AA4A8BC8}" type="parTrans" cxnId="{1CD6BA50-12D8-4732-BAE6-FAA16864267D}">
      <dgm:prSet/>
      <dgm:spPr/>
      <dgm:t>
        <a:bodyPr/>
        <a:lstStyle/>
        <a:p>
          <a:endParaRPr lang="en-US"/>
        </a:p>
      </dgm:t>
    </dgm:pt>
    <dgm:pt modelId="{78631D47-09CC-4D12-904A-13DED20296EC}" type="sibTrans" cxnId="{1CD6BA50-12D8-4732-BAE6-FAA16864267D}">
      <dgm:prSet/>
      <dgm:spPr/>
      <dgm:t>
        <a:bodyPr/>
        <a:lstStyle/>
        <a:p>
          <a:endParaRPr lang="en-US"/>
        </a:p>
      </dgm:t>
    </dgm:pt>
    <dgm:pt modelId="{070CF326-2D4F-43D4-9030-A0EA96863D76}">
      <dgm:prSet/>
      <dgm:spPr/>
      <dgm:t>
        <a:bodyPr/>
        <a:lstStyle/>
        <a:p>
          <a:r>
            <a:rPr lang="en-US" dirty="0"/>
            <a:t>Announcement of outage</a:t>
          </a:r>
        </a:p>
      </dgm:t>
    </dgm:pt>
    <dgm:pt modelId="{405D24DC-38EF-4A11-BE53-21B724C77C88}" type="parTrans" cxnId="{C6A1E245-5EAC-4522-B58D-B3BD78EFF3B1}">
      <dgm:prSet/>
      <dgm:spPr/>
      <dgm:t>
        <a:bodyPr/>
        <a:lstStyle/>
        <a:p>
          <a:endParaRPr lang="en-US"/>
        </a:p>
      </dgm:t>
    </dgm:pt>
    <dgm:pt modelId="{99C59A96-A2B2-45DC-B7C1-6893AE98FF16}" type="sibTrans" cxnId="{C6A1E245-5EAC-4522-B58D-B3BD78EFF3B1}">
      <dgm:prSet/>
      <dgm:spPr/>
      <dgm:t>
        <a:bodyPr/>
        <a:lstStyle/>
        <a:p>
          <a:endParaRPr lang="en-US"/>
        </a:p>
      </dgm:t>
    </dgm:pt>
    <dgm:pt modelId="{E2298D23-665A-4231-80D6-71A9F3F63CC9}">
      <dgm:prSet/>
      <dgm:spPr/>
      <dgm:t>
        <a:bodyPr/>
        <a:lstStyle/>
        <a:p>
          <a:r>
            <a:rPr lang="en-US">
              <a:solidFill>
                <a:schemeClr val="tx1">
                  <a:lumMod val="85000"/>
                  <a:lumOff val="15000"/>
                </a:schemeClr>
              </a:solidFill>
            </a:rPr>
            <a:t>29 Nov.</a:t>
          </a:r>
          <a:endParaRPr lang="en-US" dirty="0">
            <a:solidFill>
              <a:schemeClr val="tx1">
                <a:lumMod val="85000"/>
                <a:lumOff val="15000"/>
              </a:schemeClr>
            </a:solidFill>
          </a:endParaRPr>
        </a:p>
      </dgm:t>
    </dgm:pt>
    <dgm:pt modelId="{E351B85D-7AC9-419C-BC0D-63C2D2AE0A81}" type="parTrans" cxnId="{E0644F75-6A81-4B12-AD73-2AFFE73DE19C}">
      <dgm:prSet/>
      <dgm:spPr/>
      <dgm:t>
        <a:bodyPr/>
        <a:lstStyle/>
        <a:p>
          <a:endParaRPr lang="en-US"/>
        </a:p>
      </dgm:t>
    </dgm:pt>
    <dgm:pt modelId="{5FEBD39C-0B81-424B-A07F-F1DEF0B94222}" type="sibTrans" cxnId="{E0644F75-6A81-4B12-AD73-2AFFE73DE19C}">
      <dgm:prSet/>
      <dgm:spPr/>
      <dgm:t>
        <a:bodyPr/>
        <a:lstStyle/>
        <a:p>
          <a:endParaRPr lang="en-US"/>
        </a:p>
      </dgm:t>
    </dgm:pt>
    <dgm:pt modelId="{0FE16BB8-F3AF-4134-BBC2-064A4C1458F9}">
      <dgm:prSet/>
      <dgm:spPr/>
      <dgm:t>
        <a:bodyPr/>
        <a:lstStyle/>
        <a:p>
          <a:pPr rtl="0"/>
          <a:r>
            <a:rPr lang="en-US" b="0">
              <a:latin typeface="+mn-lt"/>
            </a:rPr>
            <a:t>Announcement that SirsiDynix and Solus, the vendor that provided BLUEcloud Mobile support, were unable to come to an agreement. </a:t>
          </a:r>
          <a:endParaRPr lang="en-US" b="0" dirty="0">
            <a:latin typeface="+mn-lt"/>
          </a:endParaRPr>
        </a:p>
      </dgm:t>
    </dgm:pt>
    <dgm:pt modelId="{CF454D26-EE37-420A-85BE-E64A1E550748}" type="parTrans" cxnId="{52DF3B3E-F141-4FF9-9812-06AB076D83CB}">
      <dgm:prSet/>
      <dgm:spPr/>
      <dgm:t>
        <a:bodyPr/>
        <a:lstStyle/>
        <a:p>
          <a:endParaRPr lang="en-US"/>
        </a:p>
      </dgm:t>
    </dgm:pt>
    <dgm:pt modelId="{594F1E37-DA42-45BC-BF8D-2849C67DD849}" type="sibTrans" cxnId="{52DF3B3E-F141-4FF9-9812-06AB076D83CB}">
      <dgm:prSet/>
      <dgm:spPr/>
      <dgm:t>
        <a:bodyPr/>
        <a:lstStyle/>
        <a:p>
          <a:endParaRPr lang="en-US"/>
        </a:p>
      </dgm:t>
    </dgm:pt>
    <dgm:pt modelId="{A8F1081A-F1FB-4D87-B444-D5F47C7860AF}">
      <dgm:prSet/>
      <dgm:spPr/>
      <dgm:t>
        <a:bodyPr/>
        <a:lstStyle/>
        <a:p>
          <a:r>
            <a:rPr lang="en-US">
              <a:solidFill>
                <a:schemeClr val="tx1">
                  <a:lumMod val="85000"/>
                  <a:lumOff val="15000"/>
                </a:schemeClr>
              </a:solidFill>
            </a:rPr>
            <a:t>1 Dec.</a:t>
          </a:r>
          <a:endParaRPr lang="en-US" dirty="0">
            <a:solidFill>
              <a:schemeClr val="tx1">
                <a:lumMod val="85000"/>
                <a:lumOff val="15000"/>
              </a:schemeClr>
            </a:solidFill>
          </a:endParaRPr>
        </a:p>
      </dgm:t>
    </dgm:pt>
    <dgm:pt modelId="{06170689-96CB-4493-BB5A-0DC3FFD89D70}" type="parTrans" cxnId="{E11AED73-729A-4EED-BF3C-5B0947C9CACD}">
      <dgm:prSet/>
      <dgm:spPr/>
      <dgm:t>
        <a:bodyPr/>
        <a:lstStyle/>
        <a:p>
          <a:endParaRPr lang="en-US"/>
        </a:p>
      </dgm:t>
    </dgm:pt>
    <dgm:pt modelId="{9CD118B4-F0B8-4D8C-BF16-B82B6DE849B7}" type="sibTrans" cxnId="{E11AED73-729A-4EED-BF3C-5B0947C9CACD}">
      <dgm:prSet/>
      <dgm:spPr/>
      <dgm:t>
        <a:bodyPr/>
        <a:lstStyle/>
        <a:p>
          <a:endParaRPr lang="en-US"/>
        </a:p>
      </dgm:t>
    </dgm:pt>
    <dgm:pt modelId="{1496E221-0CEA-4178-BBBA-DA8F3B596437}">
      <dgm:prSet/>
      <dgm:spPr/>
      <dgm:t>
        <a:bodyPr/>
        <a:lstStyle/>
        <a:p>
          <a:pPr rtl="0"/>
          <a:r>
            <a:rPr lang="en-US">
              <a:latin typeface="+mn-lt"/>
            </a:rPr>
            <a:t>SWAN requested for the SWAN instance of BLUEcloud Mobile to be removed in app stores. </a:t>
          </a:r>
          <a:endParaRPr lang="en-US" dirty="0">
            <a:latin typeface="+mn-lt"/>
          </a:endParaRPr>
        </a:p>
      </dgm:t>
    </dgm:pt>
    <dgm:pt modelId="{1162609A-C61C-4E7D-950C-962BAC9F0BDF}" type="parTrans" cxnId="{FEB0A0B7-AE85-4027-B13E-10E289CF36E6}">
      <dgm:prSet/>
      <dgm:spPr/>
      <dgm:t>
        <a:bodyPr/>
        <a:lstStyle/>
        <a:p>
          <a:endParaRPr lang="en-US"/>
        </a:p>
      </dgm:t>
    </dgm:pt>
    <dgm:pt modelId="{6076F657-E9E7-4C45-B279-15958163E860}" type="sibTrans" cxnId="{FEB0A0B7-AE85-4027-B13E-10E289CF36E6}">
      <dgm:prSet/>
      <dgm:spPr/>
      <dgm:t>
        <a:bodyPr/>
        <a:lstStyle/>
        <a:p>
          <a:endParaRPr lang="en-US"/>
        </a:p>
      </dgm:t>
    </dgm:pt>
    <dgm:pt modelId="{60901407-F765-4E83-8B4D-71DA235EA74F}">
      <dgm:prSet/>
      <dgm:spPr/>
      <dgm:t>
        <a:bodyPr/>
        <a:lstStyle/>
        <a:p>
          <a:r>
            <a:rPr lang="en-US">
              <a:latin typeface="+mn-lt"/>
            </a:rPr>
            <a:t>Work began on SWAN instance of Aspen LiDA</a:t>
          </a:r>
          <a:r>
            <a:rPr lang="en-US">
              <a:latin typeface="Source Sans Pro SemiBold"/>
            </a:rPr>
            <a:t>.</a:t>
          </a:r>
          <a:endParaRPr lang="en-US" dirty="0"/>
        </a:p>
      </dgm:t>
    </dgm:pt>
    <dgm:pt modelId="{1932DD8A-EEB3-46C1-817F-F35B37919E55}" type="parTrans" cxnId="{3F45DBAE-B741-4FAA-AFA3-F7231F24348E}">
      <dgm:prSet/>
      <dgm:spPr/>
      <dgm:t>
        <a:bodyPr/>
        <a:lstStyle/>
        <a:p>
          <a:endParaRPr lang="en-US"/>
        </a:p>
      </dgm:t>
    </dgm:pt>
    <dgm:pt modelId="{89671E2C-050F-4985-9C1C-5270838137B7}" type="sibTrans" cxnId="{3F45DBAE-B741-4FAA-AFA3-F7231F24348E}">
      <dgm:prSet/>
      <dgm:spPr/>
      <dgm:t>
        <a:bodyPr/>
        <a:lstStyle/>
        <a:p>
          <a:endParaRPr lang="en-US"/>
        </a:p>
      </dgm:t>
    </dgm:pt>
    <dgm:pt modelId="{288111A9-F8C2-477F-A07B-752504990241}">
      <dgm:prSet phldr="0"/>
      <dgm:spPr/>
      <dgm:t>
        <a:bodyPr/>
        <a:lstStyle/>
        <a:p>
          <a:pPr rtl="0"/>
          <a:r>
            <a:rPr lang="en-US" b="0">
              <a:latin typeface="+mn-lt"/>
            </a:rPr>
            <a:t>BLUEcloud Mobile no longer operational.</a:t>
          </a:r>
          <a:endParaRPr lang="en-US" b="0" dirty="0">
            <a:latin typeface="+mn-lt"/>
          </a:endParaRPr>
        </a:p>
      </dgm:t>
    </dgm:pt>
    <dgm:pt modelId="{5FEACD09-61C5-4751-AA73-D8E22A098DB0}" type="parTrans" cxnId="{4F5CABCC-1602-4707-BB4A-CBDC9DD4F3B5}">
      <dgm:prSet/>
      <dgm:spPr/>
      <dgm:t>
        <a:bodyPr/>
        <a:lstStyle/>
        <a:p>
          <a:endParaRPr lang="en-US"/>
        </a:p>
      </dgm:t>
    </dgm:pt>
    <dgm:pt modelId="{888F4EF1-9B82-452E-ADB3-BE1B27A918CB}" type="sibTrans" cxnId="{4F5CABCC-1602-4707-BB4A-CBDC9DD4F3B5}">
      <dgm:prSet/>
      <dgm:spPr/>
      <dgm:t>
        <a:bodyPr/>
        <a:lstStyle/>
        <a:p>
          <a:endParaRPr lang="en-US"/>
        </a:p>
      </dgm:t>
    </dgm:pt>
    <dgm:pt modelId="{ADBA7201-85A1-498D-BBF0-E18D55F7C98A}">
      <dgm:prSet phldr="0"/>
      <dgm:spPr/>
      <dgm:t>
        <a:bodyPr/>
        <a:lstStyle/>
        <a:p>
          <a:pPr rtl="0"/>
          <a:r>
            <a:rPr lang="en-US" b="0">
              <a:latin typeface="+mn-lt"/>
            </a:rPr>
            <a:t>SWAN provided templates for patron announcements.</a:t>
          </a:r>
          <a:endParaRPr lang="en-US" b="0" dirty="0">
            <a:latin typeface="+mn-lt"/>
          </a:endParaRPr>
        </a:p>
      </dgm:t>
    </dgm:pt>
    <dgm:pt modelId="{D0969A3C-00BF-4505-B352-7844F0265B21}" type="parTrans" cxnId="{D191EABB-2A1C-48F3-B804-EEC7CDB4BA78}">
      <dgm:prSet/>
      <dgm:spPr/>
      <dgm:t>
        <a:bodyPr/>
        <a:lstStyle/>
        <a:p>
          <a:endParaRPr lang="en-US"/>
        </a:p>
      </dgm:t>
    </dgm:pt>
    <dgm:pt modelId="{EBF7794C-A478-4D80-A9B3-47E1A8DA2E5B}" type="sibTrans" cxnId="{D191EABB-2A1C-48F3-B804-EEC7CDB4BA78}">
      <dgm:prSet/>
      <dgm:spPr/>
      <dgm:t>
        <a:bodyPr/>
        <a:lstStyle/>
        <a:p>
          <a:endParaRPr lang="en-US"/>
        </a:p>
      </dgm:t>
    </dgm:pt>
    <dgm:pt modelId="{BDEA9BEF-AF76-4CBC-9B37-2D85EF4B640A}" type="pres">
      <dgm:prSet presAssocID="{19280255-E500-4F14-AB35-DDF67DF696D7}" presName="Name0" presStyleCnt="0">
        <dgm:presLayoutVars>
          <dgm:chMax/>
          <dgm:chPref/>
          <dgm:animLvl val="lvl"/>
        </dgm:presLayoutVars>
      </dgm:prSet>
      <dgm:spPr/>
    </dgm:pt>
    <dgm:pt modelId="{0135FCC2-8E63-40F6-861F-C593B5E608DE}" type="pres">
      <dgm:prSet presAssocID="{865B8976-7DD9-4BEF-948B-626847D6C488}" presName="composite1" presStyleCnt="0"/>
      <dgm:spPr/>
    </dgm:pt>
    <dgm:pt modelId="{D19270F9-A23B-4AC3-8950-752AD4E5BD13}" type="pres">
      <dgm:prSet presAssocID="{865B8976-7DD9-4BEF-948B-626847D6C488}" presName="parent1" presStyleLbl="alignNode1" presStyleIdx="0" presStyleCnt="4">
        <dgm:presLayoutVars>
          <dgm:chMax val="1"/>
          <dgm:chPref val="1"/>
          <dgm:bulletEnabled val="1"/>
        </dgm:presLayoutVars>
      </dgm:prSet>
      <dgm:spPr/>
    </dgm:pt>
    <dgm:pt modelId="{BAF5C23A-8D4C-47AA-9F5F-F2596320A792}" type="pres">
      <dgm:prSet presAssocID="{865B8976-7DD9-4BEF-948B-626847D6C488}" presName="Childtext1" presStyleLbl="revTx" presStyleIdx="0" presStyleCnt="4">
        <dgm:presLayoutVars>
          <dgm:bulletEnabled val="1"/>
        </dgm:presLayoutVars>
      </dgm:prSet>
      <dgm:spPr/>
    </dgm:pt>
    <dgm:pt modelId="{869BA0AC-37D3-4670-ADED-5F695A9E4332}" type="pres">
      <dgm:prSet presAssocID="{865B8976-7DD9-4BEF-948B-626847D6C488}" presName="ConnectLine1" presStyleLbl="sibTrans1D1" presStyleIdx="0" presStyleCnt="4"/>
      <dgm:spPr>
        <a:noFill/>
        <a:ln w="6350" cap="flat" cmpd="sng" algn="ctr">
          <a:solidFill>
            <a:schemeClr val="accent4">
              <a:shade val="90000"/>
              <a:hueOff val="0"/>
              <a:satOff val="0"/>
              <a:lumOff val="0"/>
              <a:alphaOff val="0"/>
            </a:schemeClr>
          </a:solidFill>
          <a:prstDash val="dash"/>
          <a:miter lim="800000"/>
        </a:ln>
        <a:effectLst/>
      </dgm:spPr>
    </dgm:pt>
    <dgm:pt modelId="{12A5F9F6-6059-4BB8-870E-DE83779F2066}" type="pres">
      <dgm:prSet presAssocID="{865B8976-7DD9-4BEF-948B-626847D6C488}" presName="ConnectLineEnd1" presStyleLbl="lnNode1" presStyleIdx="0" presStyleCnt="4"/>
      <dgm:spPr/>
    </dgm:pt>
    <dgm:pt modelId="{D5B398F4-8E35-44F2-97B0-BC9AA52CA62B}" type="pres">
      <dgm:prSet presAssocID="{865B8976-7DD9-4BEF-948B-626847D6C488}" presName="EmptyPane1" presStyleCnt="0"/>
      <dgm:spPr/>
    </dgm:pt>
    <dgm:pt modelId="{1D9A62BC-922C-4BC4-8F51-E22BC56B5556}" type="pres">
      <dgm:prSet presAssocID="{F4E1CBF8-A846-46B3-86AE-57A21C60C48E}" presName="spaceBetweenRectangles1" presStyleCnt="0"/>
      <dgm:spPr/>
    </dgm:pt>
    <dgm:pt modelId="{C953D56C-6CA5-4A2F-BFFE-1527F3E75B3A}" type="pres">
      <dgm:prSet presAssocID="{F965EC7C-E570-473F-946B-E95187D732B5}" presName="composite1" presStyleCnt="0"/>
      <dgm:spPr/>
    </dgm:pt>
    <dgm:pt modelId="{80F80A37-C1E6-47E8-9E22-6C6FB6205A2B}" type="pres">
      <dgm:prSet presAssocID="{F965EC7C-E570-473F-946B-E95187D732B5}" presName="parent1" presStyleLbl="alignNode1" presStyleIdx="1" presStyleCnt="4">
        <dgm:presLayoutVars>
          <dgm:chMax val="1"/>
          <dgm:chPref val="1"/>
          <dgm:bulletEnabled val="1"/>
        </dgm:presLayoutVars>
      </dgm:prSet>
      <dgm:spPr/>
    </dgm:pt>
    <dgm:pt modelId="{5A4B3FC5-6DCD-49D7-ADB2-D68EEBEE3D8B}" type="pres">
      <dgm:prSet presAssocID="{F965EC7C-E570-473F-946B-E95187D732B5}" presName="Childtext1" presStyleLbl="revTx" presStyleIdx="1" presStyleCnt="4">
        <dgm:presLayoutVars>
          <dgm:bulletEnabled val="1"/>
        </dgm:presLayoutVars>
      </dgm:prSet>
      <dgm:spPr/>
    </dgm:pt>
    <dgm:pt modelId="{DB90A4F1-2535-42D7-A136-93C9B16B2BB5}" type="pres">
      <dgm:prSet presAssocID="{F965EC7C-E570-473F-946B-E95187D732B5}" presName="ConnectLine1" presStyleLbl="sibTrans1D1" presStyleIdx="1" presStyleCnt="4"/>
      <dgm:spPr>
        <a:noFill/>
        <a:ln w="6350" cap="flat" cmpd="sng" algn="ctr">
          <a:solidFill>
            <a:schemeClr val="accent4">
              <a:shade val="90000"/>
              <a:hueOff val="122101"/>
              <a:satOff val="-30750"/>
              <a:lumOff val="19118"/>
              <a:alphaOff val="0"/>
            </a:schemeClr>
          </a:solidFill>
          <a:prstDash val="dash"/>
          <a:miter lim="800000"/>
        </a:ln>
        <a:effectLst/>
      </dgm:spPr>
    </dgm:pt>
    <dgm:pt modelId="{2A9BCD15-A13C-4FBD-9FA1-67B176AE0C7D}" type="pres">
      <dgm:prSet presAssocID="{F965EC7C-E570-473F-946B-E95187D732B5}" presName="ConnectLineEnd1" presStyleLbl="lnNode1" presStyleIdx="1" presStyleCnt="4"/>
      <dgm:spPr/>
    </dgm:pt>
    <dgm:pt modelId="{05224F14-FFDC-450D-9EE9-9D4B0D77DB64}" type="pres">
      <dgm:prSet presAssocID="{F965EC7C-E570-473F-946B-E95187D732B5}" presName="EmptyPane1" presStyleCnt="0"/>
      <dgm:spPr/>
    </dgm:pt>
    <dgm:pt modelId="{28FA3C67-0C0D-474E-99D2-ADAFF155C900}" type="pres">
      <dgm:prSet presAssocID="{78631D47-09CC-4D12-904A-13DED20296EC}" presName="spaceBetweenRectangles1" presStyleCnt="0"/>
      <dgm:spPr/>
    </dgm:pt>
    <dgm:pt modelId="{3B878DEA-5DFB-4BDE-BEE2-EFF0E3B42BEC}" type="pres">
      <dgm:prSet presAssocID="{E2298D23-665A-4231-80D6-71A9F3F63CC9}" presName="composite1" presStyleCnt="0"/>
      <dgm:spPr/>
    </dgm:pt>
    <dgm:pt modelId="{7385BABD-8F6D-4BDF-85B3-F07F4E71A091}" type="pres">
      <dgm:prSet presAssocID="{E2298D23-665A-4231-80D6-71A9F3F63CC9}" presName="parent1" presStyleLbl="alignNode1" presStyleIdx="2" presStyleCnt="4">
        <dgm:presLayoutVars>
          <dgm:chMax val="1"/>
          <dgm:chPref val="1"/>
          <dgm:bulletEnabled val="1"/>
        </dgm:presLayoutVars>
      </dgm:prSet>
      <dgm:spPr/>
    </dgm:pt>
    <dgm:pt modelId="{323BC535-3663-45AD-A976-EAEFFB9A2703}" type="pres">
      <dgm:prSet presAssocID="{E2298D23-665A-4231-80D6-71A9F3F63CC9}" presName="Childtext1" presStyleLbl="revTx" presStyleIdx="2" presStyleCnt="4">
        <dgm:presLayoutVars>
          <dgm:bulletEnabled val="1"/>
        </dgm:presLayoutVars>
      </dgm:prSet>
      <dgm:spPr/>
    </dgm:pt>
    <dgm:pt modelId="{D5E5120D-028C-4174-A95B-D5A01A5A316A}" type="pres">
      <dgm:prSet presAssocID="{E2298D23-665A-4231-80D6-71A9F3F63CC9}" presName="ConnectLine1" presStyleLbl="sibTrans1D1" presStyleIdx="2" presStyleCnt="4"/>
      <dgm:spPr>
        <a:noFill/>
        <a:ln w="6350" cap="flat" cmpd="sng" algn="ctr">
          <a:solidFill>
            <a:schemeClr val="accent4">
              <a:shade val="90000"/>
              <a:hueOff val="244202"/>
              <a:satOff val="-61499"/>
              <a:lumOff val="38236"/>
              <a:alphaOff val="0"/>
            </a:schemeClr>
          </a:solidFill>
          <a:prstDash val="dash"/>
          <a:miter lim="800000"/>
        </a:ln>
        <a:effectLst/>
      </dgm:spPr>
    </dgm:pt>
    <dgm:pt modelId="{17F875A7-5C07-4917-8223-9918D5186406}" type="pres">
      <dgm:prSet presAssocID="{E2298D23-665A-4231-80D6-71A9F3F63CC9}" presName="ConnectLineEnd1" presStyleLbl="lnNode1" presStyleIdx="2" presStyleCnt="4"/>
      <dgm:spPr/>
    </dgm:pt>
    <dgm:pt modelId="{E18206C1-F870-4460-80A4-106A4431DD16}" type="pres">
      <dgm:prSet presAssocID="{E2298D23-665A-4231-80D6-71A9F3F63CC9}" presName="EmptyPane1" presStyleCnt="0"/>
      <dgm:spPr/>
    </dgm:pt>
    <dgm:pt modelId="{E8AAC35F-117D-435C-B6B4-94E2F3AD1941}" type="pres">
      <dgm:prSet presAssocID="{5FEBD39C-0B81-424B-A07F-F1DEF0B94222}" presName="spaceBetweenRectangles1" presStyleCnt="0"/>
      <dgm:spPr/>
    </dgm:pt>
    <dgm:pt modelId="{EE989DC1-926D-48B7-9854-6DC1069DAC41}" type="pres">
      <dgm:prSet presAssocID="{A8F1081A-F1FB-4D87-B444-D5F47C7860AF}" presName="composite1" presStyleCnt="0"/>
      <dgm:spPr/>
    </dgm:pt>
    <dgm:pt modelId="{428990CA-3491-4593-ACE9-F2835DA23C8A}" type="pres">
      <dgm:prSet presAssocID="{A8F1081A-F1FB-4D87-B444-D5F47C7860AF}" presName="parent1" presStyleLbl="alignNode1" presStyleIdx="3" presStyleCnt="4">
        <dgm:presLayoutVars>
          <dgm:chMax val="1"/>
          <dgm:chPref val="1"/>
          <dgm:bulletEnabled val="1"/>
        </dgm:presLayoutVars>
      </dgm:prSet>
      <dgm:spPr/>
    </dgm:pt>
    <dgm:pt modelId="{4C1E8511-C129-40B6-B820-D7E86263D58A}" type="pres">
      <dgm:prSet presAssocID="{A8F1081A-F1FB-4D87-B444-D5F47C7860AF}" presName="Childtext1" presStyleLbl="revTx" presStyleIdx="3" presStyleCnt="4">
        <dgm:presLayoutVars>
          <dgm:bulletEnabled val="1"/>
        </dgm:presLayoutVars>
      </dgm:prSet>
      <dgm:spPr/>
    </dgm:pt>
    <dgm:pt modelId="{2769C46B-6D90-49A8-AB4A-A91D2C1F23A6}" type="pres">
      <dgm:prSet presAssocID="{A8F1081A-F1FB-4D87-B444-D5F47C7860AF}" presName="ConnectLine1" presStyleLbl="sibTrans1D1" presStyleIdx="3" presStyleCnt="4"/>
      <dgm:spPr>
        <a:noFill/>
        <a:ln w="6350" cap="flat" cmpd="sng" algn="ctr">
          <a:solidFill>
            <a:schemeClr val="accent4">
              <a:shade val="90000"/>
              <a:hueOff val="366302"/>
              <a:satOff val="-92249"/>
              <a:lumOff val="57354"/>
              <a:alphaOff val="0"/>
            </a:schemeClr>
          </a:solidFill>
          <a:prstDash val="dash"/>
          <a:miter lim="800000"/>
        </a:ln>
        <a:effectLst/>
      </dgm:spPr>
    </dgm:pt>
    <dgm:pt modelId="{25EF6028-CD92-427B-B90D-C32D212EE5BF}" type="pres">
      <dgm:prSet presAssocID="{A8F1081A-F1FB-4D87-B444-D5F47C7860AF}" presName="ConnectLineEnd1" presStyleLbl="lnNode1" presStyleIdx="3" presStyleCnt="4"/>
      <dgm:spPr/>
    </dgm:pt>
    <dgm:pt modelId="{80631104-DDD0-4902-8691-F0E76F797EBB}" type="pres">
      <dgm:prSet presAssocID="{A8F1081A-F1FB-4D87-B444-D5F47C7860AF}" presName="EmptyPane1" presStyleCnt="0"/>
      <dgm:spPr/>
    </dgm:pt>
  </dgm:ptLst>
  <dgm:cxnLst>
    <dgm:cxn modelId="{3919E907-741A-46EF-9527-2AD7BE76F09E}" type="presOf" srcId="{ADBA7201-85A1-498D-BBF0-E18D55F7C98A}" destId="{323BC535-3663-45AD-A976-EAEFFB9A2703}" srcOrd="0" destOrd="2" presId="urn:microsoft.com/office/officeart/2016/7/layout/RoundedRectangleTimeline"/>
    <dgm:cxn modelId="{ADE7252E-872E-4F89-AA40-E3742FFDF7BE}" type="presOf" srcId="{0AB54755-DAA2-4009-9426-B43471C7C1FD}" destId="{BAF5C23A-8D4C-47AA-9F5F-F2596320A792}" srcOrd="0" destOrd="0" presId="urn:microsoft.com/office/officeart/2016/7/layout/RoundedRectangleTimeline"/>
    <dgm:cxn modelId="{65DB3F2F-C339-42BB-80D4-3D1EF8A5F66F}" type="presOf" srcId="{1496E221-0CEA-4178-BBBA-DA8F3B596437}" destId="{4C1E8511-C129-40B6-B820-D7E86263D58A}" srcOrd="0" destOrd="0" presId="urn:microsoft.com/office/officeart/2016/7/layout/RoundedRectangleTimeline"/>
    <dgm:cxn modelId="{1292F231-3904-49FD-9007-AA135FC0358B}" type="presOf" srcId="{19280255-E500-4F14-AB35-DDF67DF696D7}" destId="{BDEA9BEF-AF76-4CBC-9B37-2D85EF4B640A}" srcOrd="0" destOrd="0" presId="urn:microsoft.com/office/officeart/2016/7/layout/RoundedRectangleTimeline"/>
    <dgm:cxn modelId="{DB918B37-993F-44B3-B595-0DFEBAE9BF64}" type="presOf" srcId="{0FE16BB8-F3AF-4134-BBC2-064A4C1458F9}" destId="{323BC535-3663-45AD-A976-EAEFFB9A2703}" srcOrd="0" destOrd="0" presId="urn:microsoft.com/office/officeart/2016/7/layout/RoundedRectangleTimeline"/>
    <dgm:cxn modelId="{51799C38-0623-4A03-918D-9991D5537AF7}" type="presOf" srcId="{60901407-F765-4E83-8B4D-71DA235EA74F}" destId="{4C1E8511-C129-40B6-B820-D7E86263D58A}" srcOrd="0" destOrd="1" presId="urn:microsoft.com/office/officeart/2016/7/layout/RoundedRectangleTimeline"/>
    <dgm:cxn modelId="{52DF3B3E-F141-4FF9-9812-06AB076D83CB}" srcId="{E2298D23-665A-4231-80D6-71A9F3F63CC9}" destId="{0FE16BB8-F3AF-4134-BBC2-064A4C1458F9}" srcOrd="0" destOrd="0" parTransId="{CF454D26-EE37-420A-85BE-E64A1E550748}" sibTransId="{594F1E37-DA42-45BC-BF8D-2849C67DD849}"/>
    <dgm:cxn modelId="{75C4595D-3D35-48AE-8705-8A24A2716F54}" srcId="{19280255-E500-4F14-AB35-DDF67DF696D7}" destId="{865B8976-7DD9-4BEF-948B-626847D6C488}" srcOrd="0" destOrd="0" parTransId="{79CC2BB2-C29D-4159-99C2-DFAB402F0F6E}" sibTransId="{F4E1CBF8-A846-46B3-86AE-57A21C60C48E}"/>
    <dgm:cxn modelId="{705B3E41-3380-421D-BA14-7B01E951A6F6}" type="presOf" srcId="{288111A9-F8C2-477F-A07B-752504990241}" destId="{323BC535-3663-45AD-A976-EAEFFB9A2703}" srcOrd="0" destOrd="1" presId="urn:microsoft.com/office/officeart/2016/7/layout/RoundedRectangleTimeline"/>
    <dgm:cxn modelId="{C6A1E245-5EAC-4522-B58D-B3BD78EFF3B1}" srcId="{F965EC7C-E570-473F-946B-E95187D732B5}" destId="{070CF326-2D4F-43D4-9030-A0EA96863D76}" srcOrd="0" destOrd="0" parTransId="{405D24DC-38EF-4A11-BE53-21B724C77C88}" sibTransId="{99C59A96-A2B2-45DC-B7C1-6893AE98FF16}"/>
    <dgm:cxn modelId="{2838B650-13C7-49B0-8A92-E34792E686BE}" srcId="{865B8976-7DD9-4BEF-948B-626847D6C488}" destId="{0AB54755-DAA2-4009-9426-B43471C7C1FD}" srcOrd="0" destOrd="0" parTransId="{E3795D07-F6CC-4F75-BBDD-9FF57E0CDFD3}" sibTransId="{F96585A9-D650-4CCF-ABA8-E13010C2DAAC}"/>
    <dgm:cxn modelId="{1CD6BA50-12D8-4732-BAE6-FAA16864267D}" srcId="{19280255-E500-4F14-AB35-DDF67DF696D7}" destId="{F965EC7C-E570-473F-946B-E95187D732B5}" srcOrd="1" destOrd="0" parTransId="{F8C8E117-240C-4402-BD52-B1A4AA4A8BC8}" sibTransId="{78631D47-09CC-4D12-904A-13DED20296EC}"/>
    <dgm:cxn modelId="{E11AED73-729A-4EED-BF3C-5B0947C9CACD}" srcId="{19280255-E500-4F14-AB35-DDF67DF696D7}" destId="{A8F1081A-F1FB-4D87-B444-D5F47C7860AF}" srcOrd="3" destOrd="0" parTransId="{06170689-96CB-4493-BB5A-0DC3FFD89D70}" sibTransId="{9CD118B4-F0B8-4D8C-BF16-B82B6DE849B7}"/>
    <dgm:cxn modelId="{E0644F75-6A81-4B12-AD73-2AFFE73DE19C}" srcId="{19280255-E500-4F14-AB35-DDF67DF696D7}" destId="{E2298D23-665A-4231-80D6-71A9F3F63CC9}" srcOrd="2" destOrd="0" parTransId="{E351B85D-7AC9-419C-BC0D-63C2D2AE0A81}" sibTransId="{5FEBD39C-0B81-424B-A07F-F1DEF0B94222}"/>
    <dgm:cxn modelId="{08352858-ACE3-4AFA-8051-7D7CFFBCCC5A}" type="presOf" srcId="{E2298D23-665A-4231-80D6-71A9F3F63CC9}" destId="{7385BABD-8F6D-4BDF-85B3-F07F4E71A091}" srcOrd="0" destOrd="0" presId="urn:microsoft.com/office/officeart/2016/7/layout/RoundedRectangleTimeline"/>
    <dgm:cxn modelId="{2222C07B-3FAA-4EA6-AEA0-72F85BE9C53B}" type="presOf" srcId="{F965EC7C-E570-473F-946B-E95187D732B5}" destId="{80F80A37-C1E6-47E8-9E22-6C6FB6205A2B}" srcOrd="0" destOrd="0" presId="urn:microsoft.com/office/officeart/2016/7/layout/RoundedRectangleTimeline"/>
    <dgm:cxn modelId="{CBB5EB90-8D60-45A7-95D5-B365449984BC}" type="presOf" srcId="{A8F1081A-F1FB-4D87-B444-D5F47C7860AF}" destId="{428990CA-3491-4593-ACE9-F2835DA23C8A}" srcOrd="0" destOrd="0" presId="urn:microsoft.com/office/officeart/2016/7/layout/RoundedRectangleTimeline"/>
    <dgm:cxn modelId="{3F45DBAE-B741-4FAA-AFA3-F7231F24348E}" srcId="{A8F1081A-F1FB-4D87-B444-D5F47C7860AF}" destId="{60901407-F765-4E83-8B4D-71DA235EA74F}" srcOrd="1" destOrd="0" parTransId="{1932DD8A-EEB3-46C1-817F-F35B37919E55}" sibTransId="{89671E2C-050F-4985-9C1C-5270838137B7}"/>
    <dgm:cxn modelId="{FEB0A0B7-AE85-4027-B13E-10E289CF36E6}" srcId="{A8F1081A-F1FB-4D87-B444-D5F47C7860AF}" destId="{1496E221-0CEA-4178-BBBA-DA8F3B596437}" srcOrd="0" destOrd="0" parTransId="{1162609A-C61C-4E7D-950C-962BAC9F0BDF}" sibTransId="{6076F657-E9E7-4C45-B279-15958163E860}"/>
    <dgm:cxn modelId="{D191EABB-2A1C-48F3-B804-EEC7CDB4BA78}" srcId="{E2298D23-665A-4231-80D6-71A9F3F63CC9}" destId="{ADBA7201-85A1-498D-BBF0-E18D55F7C98A}" srcOrd="2" destOrd="0" parTransId="{D0969A3C-00BF-4505-B352-7844F0265B21}" sibTransId="{EBF7794C-A478-4D80-A9B3-47E1A8DA2E5B}"/>
    <dgm:cxn modelId="{9A36DAC8-49C0-4165-BF19-C1EC56D87802}" type="presOf" srcId="{070CF326-2D4F-43D4-9030-A0EA96863D76}" destId="{5A4B3FC5-6DCD-49D7-ADB2-D68EEBEE3D8B}" srcOrd="0" destOrd="0" presId="urn:microsoft.com/office/officeart/2016/7/layout/RoundedRectangleTimeline"/>
    <dgm:cxn modelId="{4F5CABCC-1602-4707-BB4A-CBDC9DD4F3B5}" srcId="{E2298D23-665A-4231-80D6-71A9F3F63CC9}" destId="{288111A9-F8C2-477F-A07B-752504990241}" srcOrd="1" destOrd="0" parTransId="{5FEACD09-61C5-4751-AA73-D8E22A098DB0}" sibTransId="{888F4EF1-9B82-452E-ADB3-BE1B27A918CB}"/>
    <dgm:cxn modelId="{31219DEB-5AB5-46F2-B17C-BFC8A577AA8A}" type="presOf" srcId="{865B8976-7DD9-4BEF-948B-626847D6C488}" destId="{D19270F9-A23B-4AC3-8950-752AD4E5BD13}" srcOrd="0" destOrd="0" presId="urn:microsoft.com/office/officeart/2016/7/layout/RoundedRectangleTimeline"/>
    <dgm:cxn modelId="{309A46E9-DD00-4292-AA1A-1B542E2905C7}" type="presParOf" srcId="{BDEA9BEF-AF76-4CBC-9B37-2D85EF4B640A}" destId="{0135FCC2-8E63-40F6-861F-C593B5E608DE}" srcOrd="0" destOrd="0" presId="urn:microsoft.com/office/officeart/2016/7/layout/RoundedRectangleTimeline"/>
    <dgm:cxn modelId="{5EE518A2-977B-4898-819C-C75525E3E93B}" type="presParOf" srcId="{0135FCC2-8E63-40F6-861F-C593B5E608DE}" destId="{D19270F9-A23B-4AC3-8950-752AD4E5BD13}" srcOrd="0" destOrd="0" presId="urn:microsoft.com/office/officeart/2016/7/layout/RoundedRectangleTimeline"/>
    <dgm:cxn modelId="{B8B83863-4680-4FEB-84D7-BBFFD0EEB85B}" type="presParOf" srcId="{0135FCC2-8E63-40F6-861F-C593B5E608DE}" destId="{BAF5C23A-8D4C-47AA-9F5F-F2596320A792}" srcOrd="1" destOrd="0" presId="urn:microsoft.com/office/officeart/2016/7/layout/RoundedRectangleTimeline"/>
    <dgm:cxn modelId="{9BC4A92E-FAA6-489B-A849-7167FF0CE400}" type="presParOf" srcId="{0135FCC2-8E63-40F6-861F-C593B5E608DE}" destId="{869BA0AC-37D3-4670-ADED-5F695A9E4332}" srcOrd="2" destOrd="0" presId="urn:microsoft.com/office/officeart/2016/7/layout/RoundedRectangleTimeline"/>
    <dgm:cxn modelId="{09DB94B8-B145-4B1F-BC15-CD1E3EF88E23}" type="presParOf" srcId="{0135FCC2-8E63-40F6-861F-C593B5E608DE}" destId="{12A5F9F6-6059-4BB8-870E-DE83779F2066}" srcOrd="3" destOrd="0" presId="urn:microsoft.com/office/officeart/2016/7/layout/RoundedRectangleTimeline"/>
    <dgm:cxn modelId="{045BDE22-0F9D-4823-886B-2DFEBDEAA9A1}" type="presParOf" srcId="{0135FCC2-8E63-40F6-861F-C593B5E608DE}" destId="{D5B398F4-8E35-44F2-97B0-BC9AA52CA62B}" srcOrd="4" destOrd="0" presId="urn:microsoft.com/office/officeart/2016/7/layout/RoundedRectangleTimeline"/>
    <dgm:cxn modelId="{71F3F9AA-7E1A-4215-BBD9-90856585840B}" type="presParOf" srcId="{BDEA9BEF-AF76-4CBC-9B37-2D85EF4B640A}" destId="{1D9A62BC-922C-4BC4-8F51-E22BC56B5556}" srcOrd="1" destOrd="0" presId="urn:microsoft.com/office/officeart/2016/7/layout/RoundedRectangleTimeline"/>
    <dgm:cxn modelId="{AEDEF89F-36D9-4824-8E26-602C029E24F8}" type="presParOf" srcId="{BDEA9BEF-AF76-4CBC-9B37-2D85EF4B640A}" destId="{C953D56C-6CA5-4A2F-BFFE-1527F3E75B3A}" srcOrd="2" destOrd="0" presId="urn:microsoft.com/office/officeart/2016/7/layout/RoundedRectangleTimeline"/>
    <dgm:cxn modelId="{E021FEF1-206C-4C9F-AA69-E0C50C6580D7}" type="presParOf" srcId="{C953D56C-6CA5-4A2F-BFFE-1527F3E75B3A}" destId="{80F80A37-C1E6-47E8-9E22-6C6FB6205A2B}" srcOrd="0" destOrd="0" presId="urn:microsoft.com/office/officeart/2016/7/layout/RoundedRectangleTimeline"/>
    <dgm:cxn modelId="{2725E148-3643-4C61-8886-DBD701468A8E}" type="presParOf" srcId="{C953D56C-6CA5-4A2F-BFFE-1527F3E75B3A}" destId="{5A4B3FC5-6DCD-49D7-ADB2-D68EEBEE3D8B}" srcOrd="1" destOrd="0" presId="urn:microsoft.com/office/officeart/2016/7/layout/RoundedRectangleTimeline"/>
    <dgm:cxn modelId="{47058D06-023F-4187-B71E-B78711C4D98B}" type="presParOf" srcId="{C953D56C-6CA5-4A2F-BFFE-1527F3E75B3A}" destId="{DB90A4F1-2535-42D7-A136-93C9B16B2BB5}" srcOrd="2" destOrd="0" presId="urn:microsoft.com/office/officeart/2016/7/layout/RoundedRectangleTimeline"/>
    <dgm:cxn modelId="{E6014F9F-5587-42C8-9179-F52A8FF65A51}" type="presParOf" srcId="{C953D56C-6CA5-4A2F-BFFE-1527F3E75B3A}" destId="{2A9BCD15-A13C-4FBD-9FA1-67B176AE0C7D}" srcOrd="3" destOrd="0" presId="urn:microsoft.com/office/officeart/2016/7/layout/RoundedRectangleTimeline"/>
    <dgm:cxn modelId="{1C5527A9-52B6-4CD6-8D0F-EACAB8579805}" type="presParOf" srcId="{C953D56C-6CA5-4A2F-BFFE-1527F3E75B3A}" destId="{05224F14-FFDC-450D-9EE9-9D4B0D77DB64}" srcOrd="4" destOrd="0" presId="urn:microsoft.com/office/officeart/2016/7/layout/RoundedRectangleTimeline"/>
    <dgm:cxn modelId="{512DFB12-04F2-417D-9CDE-DF34507F27CD}" type="presParOf" srcId="{BDEA9BEF-AF76-4CBC-9B37-2D85EF4B640A}" destId="{28FA3C67-0C0D-474E-99D2-ADAFF155C900}" srcOrd="3" destOrd="0" presId="urn:microsoft.com/office/officeart/2016/7/layout/RoundedRectangleTimeline"/>
    <dgm:cxn modelId="{34C38349-E12F-4810-8FE5-1D33742BDB3F}" type="presParOf" srcId="{BDEA9BEF-AF76-4CBC-9B37-2D85EF4B640A}" destId="{3B878DEA-5DFB-4BDE-BEE2-EFF0E3B42BEC}" srcOrd="4" destOrd="0" presId="urn:microsoft.com/office/officeart/2016/7/layout/RoundedRectangleTimeline"/>
    <dgm:cxn modelId="{9A70E84E-71DD-4483-8B91-158C35F6C83B}" type="presParOf" srcId="{3B878DEA-5DFB-4BDE-BEE2-EFF0E3B42BEC}" destId="{7385BABD-8F6D-4BDF-85B3-F07F4E71A091}" srcOrd="0" destOrd="0" presId="urn:microsoft.com/office/officeart/2016/7/layout/RoundedRectangleTimeline"/>
    <dgm:cxn modelId="{8F7D95F1-8812-46A5-90EE-E75FADE77372}" type="presParOf" srcId="{3B878DEA-5DFB-4BDE-BEE2-EFF0E3B42BEC}" destId="{323BC535-3663-45AD-A976-EAEFFB9A2703}" srcOrd="1" destOrd="0" presId="urn:microsoft.com/office/officeart/2016/7/layout/RoundedRectangleTimeline"/>
    <dgm:cxn modelId="{3122BD21-1CD7-4152-893C-74986106BF1B}" type="presParOf" srcId="{3B878DEA-5DFB-4BDE-BEE2-EFF0E3B42BEC}" destId="{D5E5120D-028C-4174-A95B-D5A01A5A316A}" srcOrd="2" destOrd="0" presId="urn:microsoft.com/office/officeart/2016/7/layout/RoundedRectangleTimeline"/>
    <dgm:cxn modelId="{56AC9A21-F738-4400-9D4D-12D9DD1CDFBE}" type="presParOf" srcId="{3B878DEA-5DFB-4BDE-BEE2-EFF0E3B42BEC}" destId="{17F875A7-5C07-4917-8223-9918D5186406}" srcOrd="3" destOrd="0" presId="urn:microsoft.com/office/officeart/2016/7/layout/RoundedRectangleTimeline"/>
    <dgm:cxn modelId="{F7FAFECD-C837-4829-ACBC-D9285BC0BEC9}" type="presParOf" srcId="{3B878DEA-5DFB-4BDE-BEE2-EFF0E3B42BEC}" destId="{E18206C1-F870-4460-80A4-106A4431DD16}" srcOrd="4" destOrd="0" presId="urn:microsoft.com/office/officeart/2016/7/layout/RoundedRectangleTimeline"/>
    <dgm:cxn modelId="{89DDC405-1BBD-4713-9690-46B6D454AE82}" type="presParOf" srcId="{BDEA9BEF-AF76-4CBC-9B37-2D85EF4B640A}" destId="{E8AAC35F-117D-435C-B6B4-94E2F3AD1941}" srcOrd="5" destOrd="0" presId="urn:microsoft.com/office/officeart/2016/7/layout/RoundedRectangleTimeline"/>
    <dgm:cxn modelId="{5F6804EB-85E4-4A8B-804D-25C26F59666D}" type="presParOf" srcId="{BDEA9BEF-AF76-4CBC-9B37-2D85EF4B640A}" destId="{EE989DC1-926D-48B7-9854-6DC1069DAC41}" srcOrd="6" destOrd="0" presId="urn:microsoft.com/office/officeart/2016/7/layout/RoundedRectangleTimeline"/>
    <dgm:cxn modelId="{85C37FF1-A876-42B3-8A23-2783577E5695}" type="presParOf" srcId="{EE989DC1-926D-48B7-9854-6DC1069DAC41}" destId="{428990CA-3491-4593-ACE9-F2835DA23C8A}" srcOrd="0" destOrd="0" presId="urn:microsoft.com/office/officeart/2016/7/layout/RoundedRectangleTimeline"/>
    <dgm:cxn modelId="{44231898-CCCD-4612-891F-2B3319FFD2AF}" type="presParOf" srcId="{EE989DC1-926D-48B7-9854-6DC1069DAC41}" destId="{4C1E8511-C129-40B6-B820-D7E86263D58A}" srcOrd="1" destOrd="0" presId="urn:microsoft.com/office/officeart/2016/7/layout/RoundedRectangleTimeline"/>
    <dgm:cxn modelId="{045C6ECB-8975-46C7-B303-1EF332CEB1C0}" type="presParOf" srcId="{EE989DC1-926D-48B7-9854-6DC1069DAC41}" destId="{2769C46B-6D90-49A8-AB4A-A91D2C1F23A6}" srcOrd="2" destOrd="0" presId="urn:microsoft.com/office/officeart/2016/7/layout/RoundedRectangleTimeline"/>
    <dgm:cxn modelId="{4F44A147-27DF-4AC6-9FAF-682A0AFCE302}" type="presParOf" srcId="{EE989DC1-926D-48B7-9854-6DC1069DAC41}" destId="{25EF6028-CD92-427B-B90D-C32D212EE5BF}" srcOrd="3" destOrd="0" presId="urn:microsoft.com/office/officeart/2016/7/layout/RoundedRectangleTimeline"/>
    <dgm:cxn modelId="{73687C05-DC2E-4A80-AA1B-E12DA8EC64B8}" type="presParOf" srcId="{EE989DC1-926D-48B7-9854-6DC1069DAC41}" destId="{80631104-DDD0-4902-8691-F0E76F797EB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265BB-B855-42BA-AB3C-DE2A0E12D174}" type="doc">
      <dgm:prSet loTypeId="urn:microsoft.com/office/officeart/2016/7/layout/RepeatingBendingProcessNew" loCatId="process" qsTypeId="urn:microsoft.com/office/officeart/2005/8/quickstyle/simple2" qsCatId="simple" csTypeId="urn:microsoft.com/office/officeart/2005/8/colors/accent4_5" csCatId="accent4" phldr="1"/>
      <dgm:spPr/>
      <dgm:t>
        <a:bodyPr/>
        <a:lstStyle/>
        <a:p>
          <a:endParaRPr lang="en-US"/>
        </a:p>
      </dgm:t>
    </dgm:pt>
    <dgm:pt modelId="{96CE0142-6F84-43E2-92CD-601E46A48152}">
      <dgm:prSet/>
      <dgm:spPr/>
      <dgm:t>
        <a:bodyPr/>
        <a:lstStyle/>
        <a:p>
          <a:pPr rtl="0"/>
          <a:r>
            <a:rPr lang="en-US" dirty="0"/>
            <a:t>Dec. 7</a:t>
          </a:r>
          <a:r>
            <a:rPr lang="en-US" baseline="30000" dirty="0"/>
            <a:t>th</a:t>
          </a:r>
          <a:r>
            <a:rPr lang="en-US" dirty="0"/>
            <a:t> </a:t>
          </a:r>
          <a:br>
            <a:rPr lang="en-US" dirty="0">
              <a:latin typeface="Source Sans Pro SemiBold"/>
            </a:rPr>
          </a:br>
          <a:r>
            <a:rPr lang="en-US" dirty="0">
              <a:latin typeface="Source Sans Pro SemiBold"/>
            </a:rPr>
            <a:t>approval</a:t>
          </a:r>
          <a:endParaRPr lang="en-US" dirty="0"/>
        </a:p>
      </dgm:t>
    </dgm:pt>
    <dgm:pt modelId="{CDF354A8-70A0-4F9B-9E4A-8DFB43F426AB}" type="parTrans" cxnId="{CDFF9FCB-E074-48F9-8461-E0607E057242}">
      <dgm:prSet/>
      <dgm:spPr/>
      <dgm:t>
        <a:bodyPr/>
        <a:lstStyle/>
        <a:p>
          <a:endParaRPr lang="en-US"/>
        </a:p>
      </dgm:t>
    </dgm:pt>
    <dgm:pt modelId="{BEA6B4D4-FC94-4318-A8FC-CC8C5DA2D2C8}" type="sibTrans" cxnId="{CDFF9FCB-E074-48F9-8461-E0607E057242}">
      <dgm:prSet/>
      <dgm:spPr/>
      <dgm:t>
        <a:bodyPr/>
        <a:lstStyle/>
        <a:p>
          <a:endParaRPr lang="en-US"/>
        </a:p>
      </dgm:t>
    </dgm:pt>
    <dgm:pt modelId="{6632F0D2-D126-4907-8335-9A48107732D4}">
      <dgm:prSet/>
      <dgm:spPr/>
      <dgm:t>
        <a:bodyPr/>
        <a:lstStyle/>
        <a:p>
          <a:pPr rtl="0"/>
          <a:r>
            <a:rPr lang="en-US" dirty="0"/>
            <a:t>App store submission </a:t>
          </a:r>
          <a:br>
            <a:rPr lang="en-US" dirty="0">
              <a:latin typeface="Source Sans Pro SemiBold"/>
            </a:rPr>
          </a:br>
          <a:r>
            <a:rPr lang="en-US" dirty="0">
              <a:latin typeface="Source Sans Pro SemiBold"/>
            </a:rPr>
            <a:t>ASAP</a:t>
          </a:r>
          <a:endParaRPr lang="en-US" dirty="0"/>
        </a:p>
      </dgm:t>
    </dgm:pt>
    <dgm:pt modelId="{36F48E07-0613-4764-AB82-8F01E1CF9289}" type="parTrans" cxnId="{1ACED23F-5C1D-40E6-AA1F-7B6F258829AC}">
      <dgm:prSet/>
      <dgm:spPr/>
      <dgm:t>
        <a:bodyPr/>
        <a:lstStyle/>
        <a:p>
          <a:endParaRPr lang="en-US"/>
        </a:p>
      </dgm:t>
    </dgm:pt>
    <dgm:pt modelId="{39F5767D-E453-4FE3-9EEF-CD9CE1C63B38}" type="sibTrans" cxnId="{1ACED23F-5C1D-40E6-AA1F-7B6F258829AC}">
      <dgm:prSet/>
      <dgm:spPr/>
      <dgm:t>
        <a:bodyPr/>
        <a:lstStyle/>
        <a:p>
          <a:endParaRPr lang="en-US"/>
        </a:p>
      </dgm:t>
    </dgm:pt>
    <dgm:pt modelId="{CC7F28BF-50BA-4C38-BDB6-EA9B929E32B0}">
      <dgm:prSet/>
      <dgm:spPr/>
      <dgm:t>
        <a:bodyPr/>
        <a:lstStyle/>
        <a:p>
          <a:pPr rtl="0"/>
          <a:r>
            <a:rPr lang="en-US"/>
            <a:t>App appears in app store</a:t>
          </a:r>
          <a:br>
            <a:rPr lang="en-US">
              <a:latin typeface="Source Sans Pro SemiBold"/>
            </a:rPr>
          </a:br>
          <a:r>
            <a:rPr lang="en-US">
              <a:latin typeface="Source Sans Pro SemiBold"/>
            </a:rPr>
            <a:t>As soon as mid-December</a:t>
          </a:r>
          <a:endParaRPr lang="en-US" dirty="0"/>
        </a:p>
      </dgm:t>
    </dgm:pt>
    <dgm:pt modelId="{367B3F37-A88C-475E-9AB3-D7A9D1FD5122}" type="parTrans" cxnId="{F40C9D11-3C6A-41E4-BCED-1DA4FC784D92}">
      <dgm:prSet/>
      <dgm:spPr/>
      <dgm:t>
        <a:bodyPr/>
        <a:lstStyle/>
        <a:p>
          <a:endParaRPr lang="en-US"/>
        </a:p>
      </dgm:t>
    </dgm:pt>
    <dgm:pt modelId="{EDFC6DEE-732E-4438-8EB5-630E06F32050}" type="sibTrans" cxnId="{F40C9D11-3C6A-41E4-BCED-1DA4FC784D92}">
      <dgm:prSet/>
      <dgm:spPr/>
      <dgm:t>
        <a:bodyPr/>
        <a:lstStyle/>
        <a:p>
          <a:endParaRPr lang="en-US"/>
        </a:p>
      </dgm:t>
    </dgm:pt>
    <dgm:pt modelId="{FD085803-A91E-4A4D-82AB-DCD249958DAF}">
      <dgm:prSet/>
      <dgm:spPr/>
      <dgm:t>
        <a:bodyPr/>
        <a:lstStyle/>
        <a:p>
          <a:pPr rtl="0"/>
          <a:r>
            <a:rPr lang="en-US">
              <a:solidFill>
                <a:schemeClr val="bg1"/>
              </a:solidFill>
            </a:rPr>
            <a:t>Webinars for library staff </a:t>
          </a:r>
          <a:br>
            <a:rPr lang="en-US">
              <a:solidFill>
                <a:schemeClr val="bg1"/>
              </a:solidFill>
              <a:latin typeface="Source Sans Pro SemiBold"/>
            </a:rPr>
          </a:br>
          <a:r>
            <a:rPr lang="en-US">
              <a:solidFill>
                <a:schemeClr val="bg1"/>
              </a:solidFill>
              <a:latin typeface="Source Sans Pro SemiBold"/>
            </a:rPr>
            <a:t>December/January</a:t>
          </a:r>
          <a:endParaRPr lang="en-US" dirty="0">
            <a:solidFill>
              <a:schemeClr val="bg1"/>
            </a:solidFill>
          </a:endParaRPr>
        </a:p>
      </dgm:t>
    </dgm:pt>
    <dgm:pt modelId="{154C20CB-77A4-44EE-83C1-118ACCFB2228}" type="parTrans" cxnId="{4DF8ABE4-986D-46F4-945F-BB54F1D06E12}">
      <dgm:prSet/>
      <dgm:spPr/>
      <dgm:t>
        <a:bodyPr/>
        <a:lstStyle/>
        <a:p>
          <a:endParaRPr lang="en-US"/>
        </a:p>
      </dgm:t>
    </dgm:pt>
    <dgm:pt modelId="{7685B92A-0A7C-4134-AE1E-C12815A7476B}" type="sibTrans" cxnId="{4DF8ABE4-986D-46F4-945F-BB54F1D06E12}">
      <dgm:prSet/>
      <dgm:spPr/>
      <dgm:t>
        <a:bodyPr/>
        <a:lstStyle/>
        <a:p>
          <a:endParaRPr lang="en-US"/>
        </a:p>
      </dgm:t>
    </dgm:pt>
    <dgm:pt modelId="{3153012F-2EDF-4790-8701-2CD2A1E7D3DE}">
      <dgm:prSet/>
      <dgm:spPr/>
      <dgm:t>
        <a:bodyPr/>
        <a:lstStyle/>
        <a:p>
          <a:pPr rtl="0"/>
          <a:r>
            <a:rPr lang="en-US" dirty="0">
              <a:solidFill>
                <a:schemeClr val="bg1"/>
              </a:solidFill>
            </a:rPr>
            <a:t>Recommended go live/public announcement date</a:t>
          </a:r>
          <a:br>
            <a:rPr lang="en-US" dirty="0">
              <a:solidFill>
                <a:schemeClr val="bg1"/>
              </a:solidFill>
              <a:latin typeface="Source Sans Pro SemiBold"/>
            </a:rPr>
          </a:br>
          <a:r>
            <a:rPr lang="en-US" dirty="0">
              <a:solidFill>
                <a:schemeClr val="bg1"/>
              </a:solidFill>
              <a:latin typeface="Source Sans Pro SemiBold"/>
            </a:rPr>
            <a:t>January</a:t>
          </a:r>
          <a:endParaRPr lang="en-US" dirty="0">
            <a:solidFill>
              <a:schemeClr val="bg1"/>
            </a:solidFill>
          </a:endParaRPr>
        </a:p>
      </dgm:t>
    </dgm:pt>
    <dgm:pt modelId="{6AC43F91-2DBD-417B-8C06-6F163A935F55}" type="parTrans" cxnId="{0808A213-34DC-4245-9C0F-DF78135B56DE}">
      <dgm:prSet/>
      <dgm:spPr/>
      <dgm:t>
        <a:bodyPr/>
        <a:lstStyle/>
        <a:p>
          <a:endParaRPr lang="en-US"/>
        </a:p>
      </dgm:t>
    </dgm:pt>
    <dgm:pt modelId="{5B51CB71-3682-46EE-911A-A26364FB9116}" type="sibTrans" cxnId="{0808A213-34DC-4245-9C0F-DF78135B56DE}">
      <dgm:prSet/>
      <dgm:spPr/>
      <dgm:t>
        <a:bodyPr/>
        <a:lstStyle/>
        <a:p>
          <a:endParaRPr lang="en-US"/>
        </a:p>
      </dgm:t>
    </dgm:pt>
    <dgm:pt modelId="{767D3DF0-8838-4D2B-9EF7-6E6DC52B834E}">
      <dgm:prSet phldr="0"/>
      <dgm:spPr/>
      <dgm:t>
        <a:bodyPr/>
        <a:lstStyle/>
        <a:p>
          <a:pPr rtl="0"/>
          <a:r>
            <a:rPr lang="en-US" dirty="0">
              <a:latin typeface="Calibri"/>
              <a:ea typeface="Calibri"/>
              <a:cs typeface="Calibri"/>
            </a:rPr>
            <a:t>Libraries notified app is available to begin downloading and testing </a:t>
          </a:r>
          <a:br>
            <a:rPr lang="en-US" dirty="0">
              <a:latin typeface="Calibri"/>
              <a:ea typeface="Calibri"/>
              <a:cs typeface="Calibri"/>
            </a:rPr>
          </a:br>
          <a:r>
            <a:rPr lang="en-US" b="1" dirty="0">
              <a:latin typeface="Calibri"/>
              <a:cs typeface="Calibri"/>
            </a:rPr>
            <a:t>As soon as mid-December</a:t>
          </a:r>
          <a:endParaRPr lang="en-US" b="1" dirty="0">
            <a:latin typeface="Source Sans Pro SemiBold"/>
          </a:endParaRPr>
        </a:p>
      </dgm:t>
    </dgm:pt>
    <dgm:pt modelId="{E167FDC7-3E42-4B3A-9218-429C9030B6A8}" type="parTrans" cxnId="{14CAA95B-0A9F-43C8-B14E-7EDC2664711E}">
      <dgm:prSet/>
      <dgm:spPr/>
      <dgm:t>
        <a:bodyPr/>
        <a:lstStyle/>
        <a:p>
          <a:endParaRPr lang="en-US"/>
        </a:p>
      </dgm:t>
    </dgm:pt>
    <dgm:pt modelId="{B797C902-B43E-492F-83A8-AA2E8DEBCBF0}" type="sibTrans" cxnId="{14CAA95B-0A9F-43C8-B14E-7EDC2664711E}">
      <dgm:prSet/>
      <dgm:spPr/>
      <dgm:t>
        <a:bodyPr/>
        <a:lstStyle/>
        <a:p>
          <a:endParaRPr lang="en-US"/>
        </a:p>
      </dgm:t>
    </dgm:pt>
    <dgm:pt modelId="{9BE0FD46-6141-4D04-9C82-8FF091B9C772}" type="pres">
      <dgm:prSet presAssocID="{DF8265BB-B855-42BA-AB3C-DE2A0E12D174}" presName="Name0" presStyleCnt="0">
        <dgm:presLayoutVars>
          <dgm:dir/>
          <dgm:resizeHandles val="exact"/>
        </dgm:presLayoutVars>
      </dgm:prSet>
      <dgm:spPr/>
    </dgm:pt>
    <dgm:pt modelId="{E2DB1E5D-7024-497D-B421-1B7BF4CF486C}" type="pres">
      <dgm:prSet presAssocID="{96CE0142-6F84-43E2-92CD-601E46A48152}" presName="node" presStyleLbl="node1" presStyleIdx="0" presStyleCnt="6">
        <dgm:presLayoutVars>
          <dgm:bulletEnabled val="1"/>
        </dgm:presLayoutVars>
      </dgm:prSet>
      <dgm:spPr/>
    </dgm:pt>
    <dgm:pt modelId="{3688E080-2A15-4184-A674-E4A66655CD98}" type="pres">
      <dgm:prSet presAssocID="{BEA6B4D4-FC94-4318-A8FC-CC8C5DA2D2C8}" presName="sibTrans" presStyleLbl="sibTrans1D1" presStyleIdx="0" presStyleCnt="5"/>
      <dgm:spPr/>
    </dgm:pt>
    <dgm:pt modelId="{67D67874-F950-4FB4-A68B-F607279C62E2}" type="pres">
      <dgm:prSet presAssocID="{BEA6B4D4-FC94-4318-A8FC-CC8C5DA2D2C8}" presName="connectorText" presStyleLbl="sibTrans1D1" presStyleIdx="0" presStyleCnt="5"/>
      <dgm:spPr/>
    </dgm:pt>
    <dgm:pt modelId="{6B622726-9024-40A4-9AA1-4A7DB0B84366}" type="pres">
      <dgm:prSet presAssocID="{6632F0D2-D126-4907-8335-9A48107732D4}" presName="node" presStyleLbl="node1" presStyleIdx="1" presStyleCnt="6">
        <dgm:presLayoutVars>
          <dgm:bulletEnabled val="1"/>
        </dgm:presLayoutVars>
      </dgm:prSet>
      <dgm:spPr/>
    </dgm:pt>
    <dgm:pt modelId="{B541083D-07C7-47C6-ADD0-980CE41D0F73}" type="pres">
      <dgm:prSet presAssocID="{39F5767D-E453-4FE3-9EEF-CD9CE1C63B38}" presName="sibTrans" presStyleLbl="sibTrans1D1" presStyleIdx="1" presStyleCnt="5"/>
      <dgm:spPr/>
    </dgm:pt>
    <dgm:pt modelId="{3CD0BF22-9D28-448D-8267-ADC54A698B82}" type="pres">
      <dgm:prSet presAssocID="{39F5767D-E453-4FE3-9EEF-CD9CE1C63B38}" presName="connectorText" presStyleLbl="sibTrans1D1" presStyleIdx="1" presStyleCnt="5"/>
      <dgm:spPr/>
    </dgm:pt>
    <dgm:pt modelId="{0701E366-6887-40BB-B8A8-8C2C4B658741}" type="pres">
      <dgm:prSet presAssocID="{CC7F28BF-50BA-4C38-BDB6-EA9B929E32B0}" presName="node" presStyleLbl="node1" presStyleIdx="2" presStyleCnt="6">
        <dgm:presLayoutVars>
          <dgm:bulletEnabled val="1"/>
        </dgm:presLayoutVars>
      </dgm:prSet>
      <dgm:spPr/>
    </dgm:pt>
    <dgm:pt modelId="{41AC90B2-43D2-4AA2-AF68-E37BAA869AAE}" type="pres">
      <dgm:prSet presAssocID="{EDFC6DEE-732E-4438-8EB5-630E06F32050}" presName="sibTrans" presStyleLbl="sibTrans1D1" presStyleIdx="2" presStyleCnt="5"/>
      <dgm:spPr/>
    </dgm:pt>
    <dgm:pt modelId="{453A9387-5D52-42D7-A5D1-6119A5003FCA}" type="pres">
      <dgm:prSet presAssocID="{EDFC6DEE-732E-4438-8EB5-630E06F32050}" presName="connectorText" presStyleLbl="sibTrans1D1" presStyleIdx="2" presStyleCnt="5"/>
      <dgm:spPr/>
    </dgm:pt>
    <dgm:pt modelId="{9B9961A4-A36A-4A9F-83A1-39BBD9933F96}" type="pres">
      <dgm:prSet presAssocID="{767D3DF0-8838-4D2B-9EF7-6E6DC52B834E}" presName="node" presStyleLbl="node1" presStyleIdx="3" presStyleCnt="6">
        <dgm:presLayoutVars>
          <dgm:bulletEnabled val="1"/>
        </dgm:presLayoutVars>
      </dgm:prSet>
      <dgm:spPr/>
    </dgm:pt>
    <dgm:pt modelId="{0BFB359F-AB18-4368-B821-4575985515D4}" type="pres">
      <dgm:prSet presAssocID="{B797C902-B43E-492F-83A8-AA2E8DEBCBF0}" presName="sibTrans" presStyleLbl="sibTrans1D1" presStyleIdx="3" presStyleCnt="5"/>
      <dgm:spPr/>
    </dgm:pt>
    <dgm:pt modelId="{E6143C1A-3A94-4F57-A0DB-0CB81EB60729}" type="pres">
      <dgm:prSet presAssocID="{B797C902-B43E-492F-83A8-AA2E8DEBCBF0}" presName="connectorText" presStyleLbl="sibTrans1D1" presStyleIdx="3" presStyleCnt="5"/>
      <dgm:spPr/>
    </dgm:pt>
    <dgm:pt modelId="{19D4E341-9956-4EAE-A972-06DA27262162}" type="pres">
      <dgm:prSet presAssocID="{FD085803-A91E-4A4D-82AB-DCD249958DAF}" presName="node" presStyleLbl="node1" presStyleIdx="4" presStyleCnt="6">
        <dgm:presLayoutVars>
          <dgm:bulletEnabled val="1"/>
        </dgm:presLayoutVars>
      </dgm:prSet>
      <dgm:spPr/>
    </dgm:pt>
    <dgm:pt modelId="{64E91D32-BF92-4758-84B1-54A610927922}" type="pres">
      <dgm:prSet presAssocID="{7685B92A-0A7C-4134-AE1E-C12815A7476B}" presName="sibTrans" presStyleLbl="sibTrans1D1" presStyleIdx="4" presStyleCnt="5"/>
      <dgm:spPr/>
    </dgm:pt>
    <dgm:pt modelId="{3BFBEFF3-044A-4115-9409-DA5D45576B4F}" type="pres">
      <dgm:prSet presAssocID="{7685B92A-0A7C-4134-AE1E-C12815A7476B}" presName="connectorText" presStyleLbl="sibTrans1D1" presStyleIdx="4" presStyleCnt="5"/>
      <dgm:spPr/>
    </dgm:pt>
    <dgm:pt modelId="{B12A6131-39EB-4B3B-A46D-3FD1762A7D65}" type="pres">
      <dgm:prSet presAssocID="{3153012F-2EDF-4790-8701-2CD2A1E7D3DE}" presName="node" presStyleLbl="node1" presStyleIdx="5" presStyleCnt="6">
        <dgm:presLayoutVars>
          <dgm:bulletEnabled val="1"/>
        </dgm:presLayoutVars>
      </dgm:prSet>
      <dgm:spPr/>
    </dgm:pt>
  </dgm:ptLst>
  <dgm:cxnLst>
    <dgm:cxn modelId="{F40C9D11-3C6A-41E4-BCED-1DA4FC784D92}" srcId="{DF8265BB-B855-42BA-AB3C-DE2A0E12D174}" destId="{CC7F28BF-50BA-4C38-BDB6-EA9B929E32B0}" srcOrd="2" destOrd="0" parTransId="{367B3F37-A88C-475E-9AB3-D7A9D1FD5122}" sibTransId="{EDFC6DEE-732E-4438-8EB5-630E06F32050}"/>
    <dgm:cxn modelId="{0808A213-34DC-4245-9C0F-DF78135B56DE}" srcId="{DF8265BB-B855-42BA-AB3C-DE2A0E12D174}" destId="{3153012F-2EDF-4790-8701-2CD2A1E7D3DE}" srcOrd="5" destOrd="0" parTransId="{6AC43F91-2DBD-417B-8C06-6F163A935F55}" sibTransId="{5B51CB71-3682-46EE-911A-A26364FB9116}"/>
    <dgm:cxn modelId="{7D0C0130-DCBE-47A0-AAA0-02F29205B680}" type="presOf" srcId="{39F5767D-E453-4FE3-9EEF-CD9CE1C63B38}" destId="{3CD0BF22-9D28-448D-8267-ADC54A698B82}" srcOrd="1" destOrd="0" presId="urn:microsoft.com/office/officeart/2016/7/layout/RepeatingBendingProcessNew"/>
    <dgm:cxn modelId="{53419234-4892-4775-B9A6-993828E40AB9}" type="presOf" srcId="{EDFC6DEE-732E-4438-8EB5-630E06F32050}" destId="{453A9387-5D52-42D7-A5D1-6119A5003FCA}" srcOrd="1" destOrd="0" presId="urn:microsoft.com/office/officeart/2016/7/layout/RepeatingBendingProcessNew"/>
    <dgm:cxn modelId="{1ACED23F-5C1D-40E6-AA1F-7B6F258829AC}" srcId="{DF8265BB-B855-42BA-AB3C-DE2A0E12D174}" destId="{6632F0D2-D126-4907-8335-9A48107732D4}" srcOrd="1" destOrd="0" parTransId="{36F48E07-0613-4764-AB82-8F01E1CF9289}" sibTransId="{39F5767D-E453-4FE3-9EEF-CD9CE1C63B38}"/>
    <dgm:cxn modelId="{14CAA95B-0A9F-43C8-B14E-7EDC2664711E}" srcId="{DF8265BB-B855-42BA-AB3C-DE2A0E12D174}" destId="{767D3DF0-8838-4D2B-9EF7-6E6DC52B834E}" srcOrd="3" destOrd="0" parTransId="{E167FDC7-3E42-4B3A-9218-429C9030B6A8}" sibTransId="{B797C902-B43E-492F-83A8-AA2E8DEBCBF0}"/>
    <dgm:cxn modelId="{0F426F62-A763-4BE2-ADF1-FAAB8026D4E5}" type="presOf" srcId="{7685B92A-0A7C-4134-AE1E-C12815A7476B}" destId="{3BFBEFF3-044A-4115-9409-DA5D45576B4F}" srcOrd="1" destOrd="0" presId="urn:microsoft.com/office/officeart/2016/7/layout/RepeatingBendingProcessNew"/>
    <dgm:cxn modelId="{AA85C743-9A0E-45D5-B839-83FDDDAE6882}" type="presOf" srcId="{DF8265BB-B855-42BA-AB3C-DE2A0E12D174}" destId="{9BE0FD46-6141-4D04-9C82-8FF091B9C772}" srcOrd="0" destOrd="0" presId="urn:microsoft.com/office/officeart/2016/7/layout/RepeatingBendingProcessNew"/>
    <dgm:cxn modelId="{8D00286B-F1D3-4E4F-901D-8998903E5C43}" type="presOf" srcId="{FD085803-A91E-4A4D-82AB-DCD249958DAF}" destId="{19D4E341-9956-4EAE-A972-06DA27262162}" srcOrd="0" destOrd="0" presId="urn:microsoft.com/office/officeart/2016/7/layout/RepeatingBendingProcessNew"/>
    <dgm:cxn modelId="{83CBF457-C3B5-406B-B255-46A5A81DADC2}" type="presOf" srcId="{39F5767D-E453-4FE3-9EEF-CD9CE1C63B38}" destId="{B541083D-07C7-47C6-ADD0-980CE41D0F73}" srcOrd="0" destOrd="0" presId="urn:microsoft.com/office/officeart/2016/7/layout/RepeatingBendingProcessNew"/>
    <dgm:cxn modelId="{14CD7158-10E7-4C4A-9F5D-5D226C93A3DC}" type="presOf" srcId="{3153012F-2EDF-4790-8701-2CD2A1E7D3DE}" destId="{B12A6131-39EB-4B3B-A46D-3FD1762A7D65}" srcOrd="0" destOrd="0" presId="urn:microsoft.com/office/officeart/2016/7/layout/RepeatingBendingProcessNew"/>
    <dgm:cxn modelId="{7368305A-73B9-45DB-82C4-4EC144CDBFF5}" type="presOf" srcId="{B797C902-B43E-492F-83A8-AA2E8DEBCBF0}" destId="{0BFB359F-AB18-4368-B821-4575985515D4}" srcOrd="0" destOrd="0" presId="urn:microsoft.com/office/officeart/2016/7/layout/RepeatingBendingProcessNew"/>
    <dgm:cxn modelId="{96C4BD7B-B2FD-4794-9CCE-3B9BEFB2CF22}" type="presOf" srcId="{96CE0142-6F84-43E2-92CD-601E46A48152}" destId="{E2DB1E5D-7024-497D-B421-1B7BF4CF486C}" srcOrd="0" destOrd="0" presId="urn:microsoft.com/office/officeart/2016/7/layout/RepeatingBendingProcessNew"/>
    <dgm:cxn modelId="{A30ACF83-A960-4038-B4E1-A9C47957F38E}" type="presOf" srcId="{BEA6B4D4-FC94-4318-A8FC-CC8C5DA2D2C8}" destId="{3688E080-2A15-4184-A674-E4A66655CD98}" srcOrd="0" destOrd="0" presId="urn:microsoft.com/office/officeart/2016/7/layout/RepeatingBendingProcessNew"/>
    <dgm:cxn modelId="{F3E8AD8E-7E9D-4AFC-AF72-84B7C6056DFA}" type="presOf" srcId="{BEA6B4D4-FC94-4318-A8FC-CC8C5DA2D2C8}" destId="{67D67874-F950-4FB4-A68B-F607279C62E2}" srcOrd="1" destOrd="0" presId="urn:microsoft.com/office/officeart/2016/7/layout/RepeatingBendingProcessNew"/>
    <dgm:cxn modelId="{4287A6A5-6052-42BA-A0BF-312A4FD0BA1B}" type="presOf" srcId="{CC7F28BF-50BA-4C38-BDB6-EA9B929E32B0}" destId="{0701E366-6887-40BB-B8A8-8C2C4B658741}" srcOrd="0" destOrd="0" presId="urn:microsoft.com/office/officeart/2016/7/layout/RepeatingBendingProcessNew"/>
    <dgm:cxn modelId="{5A7381B9-CB05-41FB-978F-29421336BF92}" type="presOf" srcId="{6632F0D2-D126-4907-8335-9A48107732D4}" destId="{6B622726-9024-40A4-9AA1-4A7DB0B84366}" srcOrd="0" destOrd="0" presId="urn:microsoft.com/office/officeart/2016/7/layout/RepeatingBendingProcessNew"/>
    <dgm:cxn modelId="{677E0CBB-1C08-43CA-92E7-A417F986C4EE}" type="presOf" srcId="{7685B92A-0A7C-4134-AE1E-C12815A7476B}" destId="{64E91D32-BF92-4758-84B1-54A610927922}" srcOrd="0" destOrd="0" presId="urn:microsoft.com/office/officeart/2016/7/layout/RepeatingBendingProcessNew"/>
    <dgm:cxn modelId="{131ACFBC-FF29-482C-AE34-C1DFC310394B}" type="presOf" srcId="{767D3DF0-8838-4D2B-9EF7-6E6DC52B834E}" destId="{9B9961A4-A36A-4A9F-83A1-39BBD9933F96}" srcOrd="0" destOrd="0" presId="urn:microsoft.com/office/officeart/2016/7/layout/RepeatingBendingProcessNew"/>
    <dgm:cxn modelId="{CDFF9FCB-E074-48F9-8461-E0607E057242}" srcId="{DF8265BB-B855-42BA-AB3C-DE2A0E12D174}" destId="{96CE0142-6F84-43E2-92CD-601E46A48152}" srcOrd="0" destOrd="0" parTransId="{CDF354A8-70A0-4F9B-9E4A-8DFB43F426AB}" sibTransId="{BEA6B4D4-FC94-4318-A8FC-CC8C5DA2D2C8}"/>
    <dgm:cxn modelId="{9700CCCD-8C5B-4D45-97A7-08271B25D903}" type="presOf" srcId="{EDFC6DEE-732E-4438-8EB5-630E06F32050}" destId="{41AC90B2-43D2-4AA2-AF68-E37BAA869AAE}" srcOrd="0" destOrd="0" presId="urn:microsoft.com/office/officeart/2016/7/layout/RepeatingBendingProcessNew"/>
    <dgm:cxn modelId="{4DF8ABE4-986D-46F4-945F-BB54F1D06E12}" srcId="{DF8265BB-B855-42BA-AB3C-DE2A0E12D174}" destId="{FD085803-A91E-4A4D-82AB-DCD249958DAF}" srcOrd="4" destOrd="0" parTransId="{154C20CB-77A4-44EE-83C1-118ACCFB2228}" sibTransId="{7685B92A-0A7C-4134-AE1E-C12815A7476B}"/>
    <dgm:cxn modelId="{DA7B11E5-0C24-46AC-A692-062CAC0361EA}" type="presOf" srcId="{B797C902-B43E-492F-83A8-AA2E8DEBCBF0}" destId="{E6143C1A-3A94-4F57-A0DB-0CB81EB60729}" srcOrd="1" destOrd="0" presId="urn:microsoft.com/office/officeart/2016/7/layout/RepeatingBendingProcessNew"/>
    <dgm:cxn modelId="{B7C14B40-5305-4EDC-97FD-8B30F409E3D7}" type="presParOf" srcId="{9BE0FD46-6141-4D04-9C82-8FF091B9C772}" destId="{E2DB1E5D-7024-497D-B421-1B7BF4CF486C}" srcOrd="0" destOrd="0" presId="urn:microsoft.com/office/officeart/2016/7/layout/RepeatingBendingProcessNew"/>
    <dgm:cxn modelId="{0A93D4D8-5525-40B6-AB29-4CA1BFDF60C9}" type="presParOf" srcId="{9BE0FD46-6141-4D04-9C82-8FF091B9C772}" destId="{3688E080-2A15-4184-A674-E4A66655CD98}" srcOrd="1" destOrd="0" presId="urn:microsoft.com/office/officeart/2016/7/layout/RepeatingBendingProcessNew"/>
    <dgm:cxn modelId="{98F8B761-4BBB-44DF-BA78-C48031ABA98D}" type="presParOf" srcId="{3688E080-2A15-4184-A674-E4A66655CD98}" destId="{67D67874-F950-4FB4-A68B-F607279C62E2}" srcOrd="0" destOrd="0" presId="urn:microsoft.com/office/officeart/2016/7/layout/RepeatingBendingProcessNew"/>
    <dgm:cxn modelId="{E0D89CFB-AC69-4D03-89C4-A281FE4B1ABC}" type="presParOf" srcId="{9BE0FD46-6141-4D04-9C82-8FF091B9C772}" destId="{6B622726-9024-40A4-9AA1-4A7DB0B84366}" srcOrd="2" destOrd="0" presId="urn:microsoft.com/office/officeart/2016/7/layout/RepeatingBendingProcessNew"/>
    <dgm:cxn modelId="{49CFE790-3653-4295-9230-8256E188E199}" type="presParOf" srcId="{9BE0FD46-6141-4D04-9C82-8FF091B9C772}" destId="{B541083D-07C7-47C6-ADD0-980CE41D0F73}" srcOrd="3" destOrd="0" presId="urn:microsoft.com/office/officeart/2016/7/layout/RepeatingBendingProcessNew"/>
    <dgm:cxn modelId="{7FEA145C-7A01-4C02-8562-2E147B4C329D}" type="presParOf" srcId="{B541083D-07C7-47C6-ADD0-980CE41D0F73}" destId="{3CD0BF22-9D28-448D-8267-ADC54A698B82}" srcOrd="0" destOrd="0" presId="urn:microsoft.com/office/officeart/2016/7/layout/RepeatingBendingProcessNew"/>
    <dgm:cxn modelId="{CF410E13-9A66-4F31-ADCD-AB45557A784A}" type="presParOf" srcId="{9BE0FD46-6141-4D04-9C82-8FF091B9C772}" destId="{0701E366-6887-40BB-B8A8-8C2C4B658741}" srcOrd="4" destOrd="0" presId="urn:microsoft.com/office/officeart/2016/7/layout/RepeatingBendingProcessNew"/>
    <dgm:cxn modelId="{DCAA6684-9BB2-4DCD-B61D-5009152BC234}" type="presParOf" srcId="{9BE0FD46-6141-4D04-9C82-8FF091B9C772}" destId="{41AC90B2-43D2-4AA2-AF68-E37BAA869AAE}" srcOrd="5" destOrd="0" presId="urn:microsoft.com/office/officeart/2016/7/layout/RepeatingBendingProcessNew"/>
    <dgm:cxn modelId="{89829EA9-B2B7-4FE5-A185-C2980F851AD0}" type="presParOf" srcId="{41AC90B2-43D2-4AA2-AF68-E37BAA869AAE}" destId="{453A9387-5D52-42D7-A5D1-6119A5003FCA}" srcOrd="0" destOrd="0" presId="urn:microsoft.com/office/officeart/2016/7/layout/RepeatingBendingProcessNew"/>
    <dgm:cxn modelId="{7FEAC1E4-2EF9-4901-87C7-00C00254AB2E}" type="presParOf" srcId="{9BE0FD46-6141-4D04-9C82-8FF091B9C772}" destId="{9B9961A4-A36A-4A9F-83A1-39BBD9933F96}" srcOrd="6" destOrd="0" presId="urn:microsoft.com/office/officeart/2016/7/layout/RepeatingBendingProcessNew"/>
    <dgm:cxn modelId="{6DE49C54-714B-40FC-B6D4-7976480F1EE1}" type="presParOf" srcId="{9BE0FD46-6141-4D04-9C82-8FF091B9C772}" destId="{0BFB359F-AB18-4368-B821-4575985515D4}" srcOrd="7" destOrd="0" presId="urn:microsoft.com/office/officeart/2016/7/layout/RepeatingBendingProcessNew"/>
    <dgm:cxn modelId="{7B545539-4427-45B4-A65B-445A55415AAD}" type="presParOf" srcId="{0BFB359F-AB18-4368-B821-4575985515D4}" destId="{E6143C1A-3A94-4F57-A0DB-0CB81EB60729}" srcOrd="0" destOrd="0" presId="urn:microsoft.com/office/officeart/2016/7/layout/RepeatingBendingProcessNew"/>
    <dgm:cxn modelId="{BC564523-D2FE-48F2-AB6F-314F0EF2ED49}" type="presParOf" srcId="{9BE0FD46-6141-4D04-9C82-8FF091B9C772}" destId="{19D4E341-9956-4EAE-A972-06DA27262162}" srcOrd="8" destOrd="0" presId="urn:microsoft.com/office/officeart/2016/7/layout/RepeatingBendingProcessNew"/>
    <dgm:cxn modelId="{85B2E1E2-7B2C-4162-BE43-E51CDEBF2A7E}" type="presParOf" srcId="{9BE0FD46-6141-4D04-9C82-8FF091B9C772}" destId="{64E91D32-BF92-4758-84B1-54A610927922}" srcOrd="9" destOrd="0" presId="urn:microsoft.com/office/officeart/2016/7/layout/RepeatingBendingProcessNew"/>
    <dgm:cxn modelId="{DEA851F8-0A6E-47A1-9F39-C65030FE8B66}" type="presParOf" srcId="{64E91D32-BF92-4758-84B1-54A610927922}" destId="{3BFBEFF3-044A-4115-9409-DA5D45576B4F}" srcOrd="0" destOrd="0" presId="urn:microsoft.com/office/officeart/2016/7/layout/RepeatingBendingProcessNew"/>
    <dgm:cxn modelId="{A74F6F11-A367-4F65-8ABD-66C1E31E45F5}" type="presParOf" srcId="{9BE0FD46-6141-4D04-9C82-8FF091B9C772}" destId="{B12A6131-39EB-4B3B-A46D-3FD1762A7D65}"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04EA4-0109-4FE1-B1F7-551C98ED06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7A05D9C-3495-446F-A2FD-0F083D533B03}">
      <dgm:prSet/>
      <dgm:spPr/>
      <dgm:t>
        <a:bodyPr/>
        <a:lstStyle/>
        <a:p>
          <a:r>
            <a:rPr lang="en-US" dirty="0"/>
            <a:t>Introduction at SWAN Quarterly December 7, 2023</a:t>
          </a:r>
        </a:p>
      </dgm:t>
    </dgm:pt>
    <dgm:pt modelId="{2855B4F5-003B-4D18-8E07-B37F75AA5905}" type="parTrans" cxnId="{4C7535E3-A3DC-4A10-9D8A-29CD879D321F}">
      <dgm:prSet/>
      <dgm:spPr/>
      <dgm:t>
        <a:bodyPr/>
        <a:lstStyle/>
        <a:p>
          <a:endParaRPr lang="en-US"/>
        </a:p>
      </dgm:t>
    </dgm:pt>
    <dgm:pt modelId="{C2AAAA2E-8D0B-4A03-9D4E-8D4D13EC895E}" type="sibTrans" cxnId="{4C7535E3-A3DC-4A10-9D8A-29CD879D321F}">
      <dgm:prSet/>
      <dgm:spPr/>
      <dgm:t>
        <a:bodyPr/>
        <a:lstStyle/>
        <a:p>
          <a:endParaRPr lang="en-US"/>
        </a:p>
      </dgm:t>
    </dgm:pt>
    <dgm:pt modelId="{826D9DC9-B318-4C40-A0AD-8606AE673D4B}">
      <dgm:prSet/>
      <dgm:spPr/>
      <dgm:t>
        <a:bodyPr/>
        <a:lstStyle/>
        <a:p>
          <a:r>
            <a:rPr lang="en-US" dirty="0"/>
            <a:t>Email directors directly with survey link December 11. 2023</a:t>
          </a:r>
        </a:p>
      </dgm:t>
    </dgm:pt>
    <dgm:pt modelId="{023A0D54-70B9-4C2A-BE55-3F291639EF14}" type="parTrans" cxnId="{517EB8BC-C70F-43B4-A5FF-51217925BB82}">
      <dgm:prSet/>
      <dgm:spPr/>
      <dgm:t>
        <a:bodyPr/>
        <a:lstStyle/>
        <a:p>
          <a:endParaRPr lang="en-US"/>
        </a:p>
      </dgm:t>
    </dgm:pt>
    <dgm:pt modelId="{A0D2CEB6-DA59-471E-9BD7-73E51EDFB00E}" type="sibTrans" cxnId="{517EB8BC-C70F-43B4-A5FF-51217925BB82}">
      <dgm:prSet/>
      <dgm:spPr/>
      <dgm:t>
        <a:bodyPr/>
        <a:lstStyle/>
        <a:p>
          <a:endParaRPr lang="en-US"/>
        </a:p>
      </dgm:t>
    </dgm:pt>
    <dgm:pt modelId="{D7200402-F126-4300-995B-7FE3C62CA9BD}">
      <dgm:prSet/>
      <dgm:spPr/>
      <dgm:t>
        <a:bodyPr/>
        <a:lstStyle/>
        <a:p>
          <a:r>
            <a:rPr lang="en-US"/>
            <a:t>News post about the survey with background &amp; introduction</a:t>
          </a:r>
        </a:p>
      </dgm:t>
    </dgm:pt>
    <dgm:pt modelId="{6BA9FB84-E375-4CA2-B4A3-ACD7E18050D9}" type="parTrans" cxnId="{3AF53216-8093-40E2-87E2-2A1A4AF79E3F}">
      <dgm:prSet/>
      <dgm:spPr/>
      <dgm:t>
        <a:bodyPr/>
        <a:lstStyle/>
        <a:p>
          <a:endParaRPr lang="en-US"/>
        </a:p>
      </dgm:t>
    </dgm:pt>
    <dgm:pt modelId="{33288D9C-44B2-4C0B-A37F-F660C13DC0E8}" type="sibTrans" cxnId="{3AF53216-8093-40E2-87E2-2A1A4AF79E3F}">
      <dgm:prSet/>
      <dgm:spPr/>
      <dgm:t>
        <a:bodyPr/>
        <a:lstStyle/>
        <a:p>
          <a:endParaRPr lang="en-US"/>
        </a:p>
      </dgm:t>
    </dgm:pt>
    <dgm:pt modelId="{F0D63526-D697-4874-8B57-66D4A88DEE18}">
      <dgm:prSet/>
      <dgm:spPr/>
      <dgm:t>
        <a:bodyPr/>
        <a:lstStyle/>
        <a:p>
          <a:r>
            <a:rPr lang="en-US" dirty="0"/>
            <a:t>Reminders via </a:t>
          </a:r>
          <a:r>
            <a:rPr lang="en-US" dirty="0" err="1"/>
            <a:t>SWANcom</a:t>
          </a:r>
          <a:endParaRPr lang="en-US" dirty="0"/>
        </a:p>
      </dgm:t>
    </dgm:pt>
    <dgm:pt modelId="{4384C0FD-E86D-4E9E-B712-23A6036B86F7}" type="parTrans" cxnId="{E67C038B-4AAD-4A76-81CE-6CC72449969E}">
      <dgm:prSet/>
      <dgm:spPr/>
      <dgm:t>
        <a:bodyPr/>
        <a:lstStyle/>
        <a:p>
          <a:endParaRPr lang="en-US"/>
        </a:p>
      </dgm:t>
    </dgm:pt>
    <dgm:pt modelId="{2D29D01C-826E-4788-875F-2A2905CF2955}" type="sibTrans" cxnId="{E67C038B-4AAD-4A76-81CE-6CC72449969E}">
      <dgm:prSet/>
      <dgm:spPr/>
      <dgm:t>
        <a:bodyPr/>
        <a:lstStyle/>
        <a:p>
          <a:endParaRPr lang="en-US"/>
        </a:p>
      </dgm:t>
    </dgm:pt>
    <dgm:pt modelId="{94A3F1BC-A1A8-436B-AE75-FFB50E89A9AC}">
      <dgm:prSet/>
      <dgm:spPr/>
      <dgm:t>
        <a:bodyPr/>
        <a:lstStyle/>
        <a:p>
          <a:r>
            <a:rPr lang="en-US"/>
            <a:t>Survey close January 31, 2024</a:t>
          </a:r>
        </a:p>
      </dgm:t>
    </dgm:pt>
    <dgm:pt modelId="{022F41BA-31D0-4E44-AB87-7ED2B3816EFD}" type="parTrans" cxnId="{49956055-71EF-467B-A449-6B3E2A9A735A}">
      <dgm:prSet/>
      <dgm:spPr/>
      <dgm:t>
        <a:bodyPr/>
        <a:lstStyle/>
        <a:p>
          <a:endParaRPr lang="en-US"/>
        </a:p>
      </dgm:t>
    </dgm:pt>
    <dgm:pt modelId="{79182831-D636-48E5-8DE5-7EC7C7E0E29E}" type="sibTrans" cxnId="{49956055-71EF-467B-A449-6B3E2A9A735A}">
      <dgm:prSet/>
      <dgm:spPr/>
      <dgm:t>
        <a:bodyPr/>
        <a:lstStyle/>
        <a:p>
          <a:endParaRPr lang="en-US"/>
        </a:p>
      </dgm:t>
    </dgm:pt>
    <dgm:pt modelId="{F9307CAE-3D81-4077-AEDF-15B7CD2F60FD}" type="pres">
      <dgm:prSet presAssocID="{93B04EA4-0109-4FE1-B1F7-551C98ED069F}" presName="CompostProcess" presStyleCnt="0">
        <dgm:presLayoutVars>
          <dgm:dir/>
          <dgm:resizeHandles val="exact"/>
        </dgm:presLayoutVars>
      </dgm:prSet>
      <dgm:spPr/>
    </dgm:pt>
    <dgm:pt modelId="{D6AFDE2B-5C8B-4A37-9F7E-9D194749FD6F}" type="pres">
      <dgm:prSet presAssocID="{93B04EA4-0109-4FE1-B1F7-551C98ED069F}" presName="arrow" presStyleLbl="bgShp" presStyleIdx="0" presStyleCnt="1"/>
      <dgm:spPr/>
    </dgm:pt>
    <dgm:pt modelId="{0B830ED7-DF03-4FA8-8504-77AD6737B6D9}" type="pres">
      <dgm:prSet presAssocID="{93B04EA4-0109-4FE1-B1F7-551C98ED069F}" presName="linearProcess" presStyleCnt="0"/>
      <dgm:spPr/>
    </dgm:pt>
    <dgm:pt modelId="{DE3F26A0-498B-4049-B26A-E49749D50BA8}" type="pres">
      <dgm:prSet presAssocID="{67A05D9C-3495-446F-A2FD-0F083D533B03}" presName="textNode" presStyleLbl="node1" presStyleIdx="0" presStyleCnt="5">
        <dgm:presLayoutVars>
          <dgm:bulletEnabled val="1"/>
        </dgm:presLayoutVars>
      </dgm:prSet>
      <dgm:spPr/>
    </dgm:pt>
    <dgm:pt modelId="{E14C985D-FED0-4193-A943-440C2B8A4EA7}" type="pres">
      <dgm:prSet presAssocID="{C2AAAA2E-8D0B-4A03-9D4E-8D4D13EC895E}" presName="sibTrans" presStyleCnt="0"/>
      <dgm:spPr/>
    </dgm:pt>
    <dgm:pt modelId="{0372414A-5F42-4526-8113-4531DE660A06}" type="pres">
      <dgm:prSet presAssocID="{826D9DC9-B318-4C40-A0AD-8606AE673D4B}" presName="textNode" presStyleLbl="node1" presStyleIdx="1" presStyleCnt="5">
        <dgm:presLayoutVars>
          <dgm:bulletEnabled val="1"/>
        </dgm:presLayoutVars>
      </dgm:prSet>
      <dgm:spPr/>
    </dgm:pt>
    <dgm:pt modelId="{AAA4B54E-1664-4F82-B020-D9610541AED5}" type="pres">
      <dgm:prSet presAssocID="{A0D2CEB6-DA59-471E-9BD7-73E51EDFB00E}" presName="sibTrans" presStyleCnt="0"/>
      <dgm:spPr/>
    </dgm:pt>
    <dgm:pt modelId="{1BB61842-41B7-4295-9558-5340412E3D16}" type="pres">
      <dgm:prSet presAssocID="{D7200402-F126-4300-995B-7FE3C62CA9BD}" presName="textNode" presStyleLbl="node1" presStyleIdx="2" presStyleCnt="5">
        <dgm:presLayoutVars>
          <dgm:bulletEnabled val="1"/>
        </dgm:presLayoutVars>
      </dgm:prSet>
      <dgm:spPr/>
    </dgm:pt>
    <dgm:pt modelId="{B423B1BB-B7ED-4374-AFAB-42A10569D9CC}" type="pres">
      <dgm:prSet presAssocID="{33288D9C-44B2-4C0B-A37F-F660C13DC0E8}" presName="sibTrans" presStyleCnt="0"/>
      <dgm:spPr/>
    </dgm:pt>
    <dgm:pt modelId="{131ADF0E-4EEE-4DA1-8DD3-B2C2DD3DCCE9}" type="pres">
      <dgm:prSet presAssocID="{F0D63526-D697-4874-8B57-66D4A88DEE18}" presName="textNode" presStyleLbl="node1" presStyleIdx="3" presStyleCnt="5">
        <dgm:presLayoutVars>
          <dgm:bulletEnabled val="1"/>
        </dgm:presLayoutVars>
      </dgm:prSet>
      <dgm:spPr/>
    </dgm:pt>
    <dgm:pt modelId="{E9D1366B-67B3-470C-8603-B6475C7C94AA}" type="pres">
      <dgm:prSet presAssocID="{2D29D01C-826E-4788-875F-2A2905CF2955}" presName="sibTrans" presStyleCnt="0"/>
      <dgm:spPr/>
    </dgm:pt>
    <dgm:pt modelId="{27775953-21D4-469C-BF85-1DAB79F4EE42}" type="pres">
      <dgm:prSet presAssocID="{94A3F1BC-A1A8-436B-AE75-FFB50E89A9AC}" presName="textNode" presStyleLbl="node1" presStyleIdx="4" presStyleCnt="5">
        <dgm:presLayoutVars>
          <dgm:bulletEnabled val="1"/>
        </dgm:presLayoutVars>
      </dgm:prSet>
      <dgm:spPr/>
    </dgm:pt>
  </dgm:ptLst>
  <dgm:cxnLst>
    <dgm:cxn modelId="{3AF53216-8093-40E2-87E2-2A1A4AF79E3F}" srcId="{93B04EA4-0109-4FE1-B1F7-551C98ED069F}" destId="{D7200402-F126-4300-995B-7FE3C62CA9BD}" srcOrd="2" destOrd="0" parTransId="{6BA9FB84-E375-4CA2-B4A3-ACD7E18050D9}" sibTransId="{33288D9C-44B2-4C0B-A37F-F660C13DC0E8}"/>
    <dgm:cxn modelId="{49956055-71EF-467B-A449-6B3E2A9A735A}" srcId="{93B04EA4-0109-4FE1-B1F7-551C98ED069F}" destId="{94A3F1BC-A1A8-436B-AE75-FFB50E89A9AC}" srcOrd="4" destOrd="0" parTransId="{022F41BA-31D0-4E44-AB87-7ED2B3816EFD}" sibTransId="{79182831-D636-48E5-8DE5-7EC7C7E0E29E}"/>
    <dgm:cxn modelId="{9406688A-6DDA-4B06-84CB-415D18D8A3BE}" type="presOf" srcId="{67A05D9C-3495-446F-A2FD-0F083D533B03}" destId="{DE3F26A0-498B-4049-B26A-E49749D50BA8}" srcOrd="0" destOrd="0" presId="urn:microsoft.com/office/officeart/2005/8/layout/hProcess9"/>
    <dgm:cxn modelId="{68FFC78A-E829-4976-A643-2CD9D4320CF6}" type="presOf" srcId="{D7200402-F126-4300-995B-7FE3C62CA9BD}" destId="{1BB61842-41B7-4295-9558-5340412E3D16}" srcOrd="0" destOrd="0" presId="urn:microsoft.com/office/officeart/2005/8/layout/hProcess9"/>
    <dgm:cxn modelId="{E67C038B-4AAD-4A76-81CE-6CC72449969E}" srcId="{93B04EA4-0109-4FE1-B1F7-551C98ED069F}" destId="{F0D63526-D697-4874-8B57-66D4A88DEE18}" srcOrd="3" destOrd="0" parTransId="{4384C0FD-E86D-4E9E-B712-23A6036B86F7}" sibTransId="{2D29D01C-826E-4788-875F-2A2905CF2955}"/>
    <dgm:cxn modelId="{E0E7F290-E355-465B-BB06-25697D0A3839}" type="presOf" srcId="{F0D63526-D697-4874-8B57-66D4A88DEE18}" destId="{131ADF0E-4EEE-4DA1-8DD3-B2C2DD3DCCE9}" srcOrd="0" destOrd="0" presId="urn:microsoft.com/office/officeart/2005/8/layout/hProcess9"/>
    <dgm:cxn modelId="{E2476BA1-728F-4176-97F0-1967A7CAA5E4}" type="presOf" srcId="{94A3F1BC-A1A8-436B-AE75-FFB50E89A9AC}" destId="{27775953-21D4-469C-BF85-1DAB79F4EE42}" srcOrd="0" destOrd="0" presId="urn:microsoft.com/office/officeart/2005/8/layout/hProcess9"/>
    <dgm:cxn modelId="{517EB8BC-C70F-43B4-A5FF-51217925BB82}" srcId="{93B04EA4-0109-4FE1-B1F7-551C98ED069F}" destId="{826D9DC9-B318-4C40-A0AD-8606AE673D4B}" srcOrd="1" destOrd="0" parTransId="{023A0D54-70B9-4C2A-BE55-3F291639EF14}" sibTransId="{A0D2CEB6-DA59-471E-9BD7-73E51EDFB00E}"/>
    <dgm:cxn modelId="{19469ECE-9189-4E46-9057-2A46549AFB5D}" type="presOf" srcId="{826D9DC9-B318-4C40-A0AD-8606AE673D4B}" destId="{0372414A-5F42-4526-8113-4531DE660A06}" srcOrd="0" destOrd="0" presId="urn:microsoft.com/office/officeart/2005/8/layout/hProcess9"/>
    <dgm:cxn modelId="{00381BDF-83A5-43BB-A230-58420F821D39}" type="presOf" srcId="{93B04EA4-0109-4FE1-B1F7-551C98ED069F}" destId="{F9307CAE-3D81-4077-AEDF-15B7CD2F60FD}" srcOrd="0" destOrd="0" presId="urn:microsoft.com/office/officeart/2005/8/layout/hProcess9"/>
    <dgm:cxn modelId="{4C7535E3-A3DC-4A10-9D8A-29CD879D321F}" srcId="{93B04EA4-0109-4FE1-B1F7-551C98ED069F}" destId="{67A05D9C-3495-446F-A2FD-0F083D533B03}" srcOrd="0" destOrd="0" parTransId="{2855B4F5-003B-4D18-8E07-B37F75AA5905}" sibTransId="{C2AAAA2E-8D0B-4A03-9D4E-8D4D13EC895E}"/>
    <dgm:cxn modelId="{5E4BA6D1-3B34-4DBB-9AD8-3CF53FB8B7BA}" type="presParOf" srcId="{F9307CAE-3D81-4077-AEDF-15B7CD2F60FD}" destId="{D6AFDE2B-5C8B-4A37-9F7E-9D194749FD6F}" srcOrd="0" destOrd="0" presId="urn:microsoft.com/office/officeart/2005/8/layout/hProcess9"/>
    <dgm:cxn modelId="{6B40DE08-82F6-4A6F-BDA4-3D79A73E65CF}" type="presParOf" srcId="{F9307CAE-3D81-4077-AEDF-15B7CD2F60FD}" destId="{0B830ED7-DF03-4FA8-8504-77AD6737B6D9}" srcOrd="1" destOrd="0" presId="urn:microsoft.com/office/officeart/2005/8/layout/hProcess9"/>
    <dgm:cxn modelId="{2CBC2DAB-680B-49C7-AFEF-C1029EE21D55}" type="presParOf" srcId="{0B830ED7-DF03-4FA8-8504-77AD6737B6D9}" destId="{DE3F26A0-498B-4049-B26A-E49749D50BA8}" srcOrd="0" destOrd="0" presId="urn:microsoft.com/office/officeart/2005/8/layout/hProcess9"/>
    <dgm:cxn modelId="{996D53F6-2C28-4584-94F4-79D2B144C4AB}" type="presParOf" srcId="{0B830ED7-DF03-4FA8-8504-77AD6737B6D9}" destId="{E14C985D-FED0-4193-A943-440C2B8A4EA7}" srcOrd="1" destOrd="0" presId="urn:microsoft.com/office/officeart/2005/8/layout/hProcess9"/>
    <dgm:cxn modelId="{EE0E49AE-3ADE-422D-9A9F-27A382E693C2}" type="presParOf" srcId="{0B830ED7-DF03-4FA8-8504-77AD6737B6D9}" destId="{0372414A-5F42-4526-8113-4531DE660A06}" srcOrd="2" destOrd="0" presId="urn:microsoft.com/office/officeart/2005/8/layout/hProcess9"/>
    <dgm:cxn modelId="{B150564A-B6DD-4915-B7F8-D7E565B7B2AE}" type="presParOf" srcId="{0B830ED7-DF03-4FA8-8504-77AD6737B6D9}" destId="{AAA4B54E-1664-4F82-B020-D9610541AED5}" srcOrd="3" destOrd="0" presId="urn:microsoft.com/office/officeart/2005/8/layout/hProcess9"/>
    <dgm:cxn modelId="{6BB627EC-C798-4145-A3D4-B806220DD6C3}" type="presParOf" srcId="{0B830ED7-DF03-4FA8-8504-77AD6737B6D9}" destId="{1BB61842-41B7-4295-9558-5340412E3D16}" srcOrd="4" destOrd="0" presId="urn:microsoft.com/office/officeart/2005/8/layout/hProcess9"/>
    <dgm:cxn modelId="{70753395-4FE6-4AF9-9532-66BE8B0E9DA5}" type="presParOf" srcId="{0B830ED7-DF03-4FA8-8504-77AD6737B6D9}" destId="{B423B1BB-B7ED-4374-AFAB-42A10569D9CC}" srcOrd="5" destOrd="0" presId="urn:microsoft.com/office/officeart/2005/8/layout/hProcess9"/>
    <dgm:cxn modelId="{481309A8-FECA-4AC9-AC21-452292C2C584}" type="presParOf" srcId="{0B830ED7-DF03-4FA8-8504-77AD6737B6D9}" destId="{131ADF0E-4EEE-4DA1-8DD3-B2C2DD3DCCE9}" srcOrd="6" destOrd="0" presId="urn:microsoft.com/office/officeart/2005/8/layout/hProcess9"/>
    <dgm:cxn modelId="{F21044C4-2F8F-4A1F-84C2-6382125C6D2C}" type="presParOf" srcId="{0B830ED7-DF03-4FA8-8504-77AD6737B6D9}" destId="{E9D1366B-67B3-470C-8603-B6475C7C94AA}" srcOrd="7" destOrd="0" presId="urn:microsoft.com/office/officeart/2005/8/layout/hProcess9"/>
    <dgm:cxn modelId="{51835167-AC1F-4423-A394-DA49EFE6C050}" type="presParOf" srcId="{0B830ED7-DF03-4FA8-8504-77AD6737B6D9}" destId="{27775953-21D4-469C-BF85-1DAB79F4EE4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70F9-A23B-4AC3-8950-752AD4E5BD13}">
      <dsp:nvSpPr>
        <dsp:cNvPr id="0" name=""/>
        <dsp:cNvSpPr/>
      </dsp:nvSpPr>
      <dsp:spPr>
        <a:xfrm rot="16200000">
          <a:off x="1662199" y="1049657"/>
          <a:ext cx="435133" cy="2252022"/>
        </a:xfrm>
        <a:prstGeom prst="round2SameRect">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26 Nov.</a:t>
          </a:r>
        </a:p>
      </dsp:txBody>
      <dsp:txXfrm rot="5400000">
        <a:off x="774996" y="1979343"/>
        <a:ext cx="2230781" cy="392651"/>
      </dsp:txXfrm>
    </dsp:sp>
    <dsp:sp modelId="{BAF5C23A-8D4C-47AA-9F5F-F2596320A792}">
      <dsp:nvSpPr>
        <dsp:cNvPr id="0" name=""/>
        <dsp:cNvSpPr/>
      </dsp:nvSpPr>
      <dsp:spPr>
        <a:xfrm>
          <a:off x="3080" y="0"/>
          <a:ext cx="375337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Solus shut down the backend of </a:t>
          </a:r>
          <a:r>
            <a:rPr lang="en-US" sz="1300" kern="1200" dirty="0" err="1"/>
            <a:t>BLUEcloud</a:t>
          </a:r>
          <a:r>
            <a:rPr lang="en-US" sz="1300" kern="1200" dirty="0"/>
            <a:t> Mobile on Nov. 26</a:t>
          </a:r>
        </a:p>
      </dsp:txBody>
      <dsp:txXfrm>
        <a:off x="3080" y="0"/>
        <a:ext cx="3753370" cy="1522968"/>
      </dsp:txXfrm>
    </dsp:sp>
    <dsp:sp modelId="{869BA0AC-37D3-4670-ADED-5F695A9E4332}">
      <dsp:nvSpPr>
        <dsp:cNvPr id="0" name=""/>
        <dsp:cNvSpPr/>
      </dsp:nvSpPr>
      <dsp:spPr>
        <a:xfrm>
          <a:off x="1879766" y="1609995"/>
          <a:ext cx="0" cy="348107"/>
        </a:xfrm>
        <a:prstGeom prst="line">
          <a:avLst/>
        </a:prstGeom>
        <a:noFill/>
        <a:ln w="6350" cap="flat" cmpd="sng" algn="ctr">
          <a:solidFill>
            <a:schemeClr val="accent4">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A5F9F6-6059-4BB8-870E-DE83779F2066}">
      <dsp:nvSpPr>
        <dsp:cNvPr id="0" name=""/>
        <dsp:cNvSpPr/>
      </dsp:nvSpPr>
      <dsp:spPr>
        <a:xfrm>
          <a:off x="1836252" y="1522968"/>
          <a:ext cx="87026" cy="87026"/>
        </a:xfrm>
        <a:prstGeom prst="ellipse">
          <a:avLst/>
        </a:prstGeom>
        <a:solidFill>
          <a:schemeClr val="accent4">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80A37-C1E6-47E8-9E22-6C6FB6205A2B}">
      <dsp:nvSpPr>
        <dsp:cNvPr id="0" name=""/>
        <dsp:cNvSpPr/>
      </dsp:nvSpPr>
      <dsp:spPr>
        <a:xfrm>
          <a:off x="3005777" y="1958102"/>
          <a:ext cx="2252022" cy="435133"/>
        </a:xfrm>
        <a:prstGeom prst="rect">
          <a:avLst/>
        </a:prstGeom>
        <a:solidFill>
          <a:schemeClr val="accent4">
            <a:alpha val="90000"/>
            <a:hueOff val="0"/>
            <a:satOff val="0"/>
            <a:lumOff val="0"/>
            <a:alphaOff val="-13333"/>
          </a:schemeClr>
        </a:solidFill>
        <a:ln w="12700" cap="flat" cmpd="sng" algn="ctr">
          <a:solidFill>
            <a:schemeClr val="accent4">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27 Nov.</a:t>
          </a:r>
        </a:p>
      </dsp:txBody>
      <dsp:txXfrm>
        <a:off x="3005777" y="1958102"/>
        <a:ext cx="2252022" cy="435133"/>
      </dsp:txXfrm>
    </dsp:sp>
    <dsp:sp modelId="{5A4B3FC5-6DCD-49D7-ADB2-D68EEBEE3D8B}">
      <dsp:nvSpPr>
        <dsp:cNvPr id="0" name=""/>
        <dsp:cNvSpPr/>
      </dsp:nvSpPr>
      <dsp:spPr>
        <a:xfrm>
          <a:off x="2255103" y="2828369"/>
          <a:ext cx="375337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t>Announcement of outage</a:t>
          </a:r>
        </a:p>
      </dsp:txBody>
      <dsp:txXfrm>
        <a:off x="2255103" y="2828369"/>
        <a:ext cx="3753370" cy="1522968"/>
      </dsp:txXfrm>
    </dsp:sp>
    <dsp:sp modelId="{DB90A4F1-2535-42D7-A136-93C9B16B2BB5}">
      <dsp:nvSpPr>
        <dsp:cNvPr id="0" name=""/>
        <dsp:cNvSpPr/>
      </dsp:nvSpPr>
      <dsp:spPr>
        <a:xfrm>
          <a:off x="4131788" y="2393235"/>
          <a:ext cx="0" cy="348107"/>
        </a:xfrm>
        <a:prstGeom prst="line">
          <a:avLst/>
        </a:prstGeom>
        <a:noFill/>
        <a:ln w="6350" cap="flat" cmpd="sng" algn="ctr">
          <a:solidFill>
            <a:schemeClr val="accent4">
              <a:shade val="90000"/>
              <a:hueOff val="122101"/>
              <a:satOff val="-30750"/>
              <a:lumOff val="19118"/>
              <a:alphaOff val="0"/>
            </a:schemeClr>
          </a:solidFill>
          <a:prstDash val="dash"/>
          <a:miter lim="800000"/>
        </a:ln>
        <a:effectLst/>
      </dsp:spPr>
      <dsp:style>
        <a:lnRef idx="1">
          <a:scrgbClr r="0" g="0" b="0"/>
        </a:lnRef>
        <a:fillRef idx="0">
          <a:scrgbClr r="0" g="0" b="0"/>
        </a:fillRef>
        <a:effectRef idx="0">
          <a:scrgbClr r="0" g="0" b="0"/>
        </a:effectRef>
        <a:fontRef idx="minor"/>
      </dsp:style>
    </dsp:sp>
    <dsp:sp modelId="{2A9BCD15-A13C-4FBD-9FA1-67B176AE0C7D}">
      <dsp:nvSpPr>
        <dsp:cNvPr id="0" name=""/>
        <dsp:cNvSpPr/>
      </dsp:nvSpPr>
      <dsp:spPr>
        <a:xfrm>
          <a:off x="4088275" y="2741342"/>
          <a:ext cx="87026" cy="87026"/>
        </a:xfrm>
        <a:prstGeom prst="ellipse">
          <a:avLst/>
        </a:prstGeom>
        <a:solidFill>
          <a:schemeClr val="accent4">
            <a:shade val="90000"/>
            <a:hueOff val="122101"/>
            <a:satOff val="-30750"/>
            <a:lumOff val="19118"/>
            <a:alphaOff val="-1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5BABD-8F6D-4BDF-85B3-F07F4E71A091}">
      <dsp:nvSpPr>
        <dsp:cNvPr id="0" name=""/>
        <dsp:cNvSpPr/>
      </dsp:nvSpPr>
      <dsp:spPr>
        <a:xfrm>
          <a:off x="5257800" y="1958102"/>
          <a:ext cx="2252022" cy="435133"/>
        </a:xfrm>
        <a:prstGeom prst="rect">
          <a:avLst/>
        </a:prstGeom>
        <a:solidFill>
          <a:schemeClr val="accent4">
            <a:alpha val="90000"/>
            <a:hueOff val="0"/>
            <a:satOff val="0"/>
            <a:lumOff val="0"/>
            <a:alphaOff val="-26667"/>
          </a:schemeClr>
        </a:solidFill>
        <a:ln w="12700" cap="flat" cmpd="sng" algn="ctr">
          <a:solidFill>
            <a:schemeClr val="accent4">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solidFill>
                <a:schemeClr val="tx1">
                  <a:lumMod val="85000"/>
                  <a:lumOff val="15000"/>
                </a:schemeClr>
              </a:solidFill>
            </a:rPr>
            <a:t>29 Nov.</a:t>
          </a:r>
          <a:endParaRPr lang="en-US" sz="1300" kern="1200" dirty="0">
            <a:solidFill>
              <a:schemeClr val="tx1">
                <a:lumMod val="85000"/>
                <a:lumOff val="15000"/>
              </a:schemeClr>
            </a:solidFill>
          </a:endParaRPr>
        </a:p>
      </dsp:txBody>
      <dsp:txXfrm>
        <a:off x="5257800" y="1958102"/>
        <a:ext cx="2252022" cy="435133"/>
      </dsp:txXfrm>
    </dsp:sp>
    <dsp:sp modelId="{323BC535-3663-45AD-A976-EAEFFB9A2703}">
      <dsp:nvSpPr>
        <dsp:cNvPr id="0" name=""/>
        <dsp:cNvSpPr/>
      </dsp:nvSpPr>
      <dsp:spPr>
        <a:xfrm>
          <a:off x="4507125" y="0"/>
          <a:ext cx="375337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rtl="0">
            <a:lnSpc>
              <a:spcPct val="90000"/>
            </a:lnSpc>
            <a:spcBef>
              <a:spcPct val="0"/>
            </a:spcBef>
            <a:spcAft>
              <a:spcPct val="35000"/>
            </a:spcAft>
            <a:buNone/>
          </a:pPr>
          <a:r>
            <a:rPr lang="en-US" sz="1300" b="0" kern="1200">
              <a:latin typeface="+mn-lt"/>
            </a:rPr>
            <a:t>Announcement that SirsiDynix and Solus, the vendor that provided BLUEcloud Mobile support, were unable to come to an agreement. </a:t>
          </a:r>
          <a:endParaRPr lang="en-US" sz="1300" b="0" kern="1200" dirty="0">
            <a:latin typeface="+mn-lt"/>
          </a:endParaRPr>
        </a:p>
        <a:p>
          <a:pPr marL="0" lvl="0" indent="0" algn="ctr" defTabSz="577850" rtl="0">
            <a:lnSpc>
              <a:spcPct val="90000"/>
            </a:lnSpc>
            <a:spcBef>
              <a:spcPct val="0"/>
            </a:spcBef>
            <a:spcAft>
              <a:spcPct val="35000"/>
            </a:spcAft>
            <a:buNone/>
          </a:pPr>
          <a:r>
            <a:rPr lang="en-US" sz="1300" b="0" kern="1200">
              <a:latin typeface="+mn-lt"/>
            </a:rPr>
            <a:t>BLUEcloud Mobile no longer operational.</a:t>
          </a:r>
          <a:endParaRPr lang="en-US" sz="1300" b="0" kern="1200" dirty="0">
            <a:latin typeface="+mn-lt"/>
          </a:endParaRPr>
        </a:p>
        <a:p>
          <a:pPr marL="0" lvl="0" indent="0" algn="ctr" defTabSz="577850" rtl="0">
            <a:lnSpc>
              <a:spcPct val="90000"/>
            </a:lnSpc>
            <a:spcBef>
              <a:spcPct val="0"/>
            </a:spcBef>
            <a:spcAft>
              <a:spcPct val="35000"/>
            </a:spcAft>
            <a:buNone/>
          </a:pPr>
          <a:r>
            <a:rPr lang="en-US" sz="1300" b="0" kern="1200">
              <a:latin typeface="+mn-lt"/>
            </a:rPr>
            <a:t>SWAN provided templates for patron announcements.</a:t>
          </a:r>
          <a:endParaRPr lang="en-US" sz="1300" b="0" kern="1200" dirty="0">
            <a:latin typeface="+mn-lt"/>
          </a:endParaRPr>
        </a:p>
      </dsp:txBody>
      <dsp:txXfrm>
        <a:off x="4507125" y="0"/>
        <a:ext cx="3753370" cy="1522968"/>
      </dsp:txXfrm>
    </dsp:sp>
    <dsp:sp modelId="{D5E5120D-028C-4174-A95B-D5A01A5A316A}">
      <dsp:nvSpPr>
        <dsp:cNvPr id="0" name=""/>
        <dsp:cNvSpPr/>
      </dsp:nvSpPr>
      <dsp:spPr>
        <a:xfrm>
          <a:off x="6383811" y="1609995"/>
          <a:ext cx="0" cy="348107"/>
        </a:xfrm>
        <a:prstGeom prst="line">
          <a:avLst/>
        </a:prstGeom>
        <a:noFill/>
        <a:ln w="6350" cap="flat" cmpd="sng" algn="ctr">
          <a:solidFill>
            <a:schemeClr val="accent4">
              <a:shade val="90000"/>
              <a:hueOff val="244202"/>
              <a:satOff val="-61499"/>
              <a:lumOff val="38236"/>
              <a:alphaOff val="0"/>
            </a:schemeClr>
          </a:solidFill>
          <a:prstDash val="dash"/>
          <a:miter lim="800000"/>
        </a:ln>
        <a:effectLst/>
      </dsp:spPr>
      <dsp:style>
        <a:lnRef idx="1">
          <a:scrgbClr r="0" g="0" b="0"/>
        </a:lnRef>
        <a:fillRef idx="0">
          <a:scrgbClr r="0" g="0" b="0"/>
        </a:fillRef>
        <a:effectRef idx="0">
          <a:scrgbClr r="0" g="0" b="0"/>
        </a:effectRef>
        <a:fontRef idx="minor"/>
      </dsp:style>
    </dsp:sp>
    <dsp:sp modelId="{17F875A7-5C07-4917-8223-9918D5186406}">
      <dsp:nvSpPr>
        <dsp:cNvPr id="0" name=""/>
        <dsp:cNvSpPr/>
      </dsp:nvSpPr>
      <dsp:spPr>
        <a:xfrm>
          <a:off x="6340297" y="1522968"/>
          <a:ext cx="87026" cy="87026"/>
        </a:xfrm>
        <a:prstGeom prst="ellipse">
          <a:avLst/>
        </a:prstGeom>
        <a:solidFill>
          <a:schemeClr val="accent4">
            <a:shade val="90000"/>
            <a:hueOff val="244202"/>
            <a:satOff val="-61499"/>
            <a:lumOff val="38236"/>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990CA-3491-4593-ACE9-F2835DA23C8A}">
      <dsp:nvSpPr>
        <dsp:cNvPr id="0" name=""/>
        <dsp:cNvSpPr/>
      </dsp:nvSpPr>
      <dsp:spPr>
        <a:xfrm rot="5400000">
          <a:off x="8418266" y="1049657"/>
          <a:ext cx="435133" cy="2252022"/>
        </a:xfrm>
        <a:prstGeom prst="round2SameRect">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solidFill>
                <a:schemeClr val="tx1">
                  <a:lumMod val="85000"/>
                  <a:lumOff val="15000"/>
                </a:schemeClr>
              </a:solidFill>
            </a:rPr>
            <a:t>1 Dec.</a:t>
          </a:r>
          <a:endParaRPr lang="en-US" sz="1300" kern="1200" dirty="0">
            <a:solidFill>
              <a:schemeClr val="tx1">
                <a:lumMod val="85000"/>
                <a:lumOff val="15000"/>
              </a:schemeClr>
            </a:solidFill>
          </a:endParaRPr>
        </a:p>
      </dsp:txBody>
      <dsp:txXfrm rot="-5400000">
        <a:off x="7509822" y="1979343"/>
        <a:ext cx="2230781" cy="392651"/>
      </dsp:txXfrm>
    </dsp:sp>
    <dsp:sp modelId="{4C1E8511-C129-40B6-B820-D7E86263D58A}">
      <dsp:nvSpPr>
        <dsp:cNvPr id="0" name=""/>
        <dsp:cNvSpPr/>
      </dsp:nvSpPr>
      <dsp:spPr>
        <a:xfrm>
          <a:off x="6759148" y="2828369"/>
          <a:ext cx="375337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rtl="0">
            <a:lnSpc>
              <a:spcPct val="90000"/>
            </a:lnSpc>
            <a:spcBef>
              <a:spcPct val="0"/>
            </a:spcBef>
            <a:spcAft>
              <a:spcPct val="35000"/>
            </a:spcAft>
            <a:buNone/>
          </a:pPr>
          <a:r>
            <a:rPr lang="en-US" sz="1300" kern="1200">
              <a:latin typeface="+mn-lt"/>
            </a:rPr>
            <a:t>SWAN requested for the SWAN instance of BLUEcloud Mobile to be removed in app stores. </a:t>
          </a:r>
          <a:endParaRPr lang="en-US" sz="1300" kern="1200" dirty="0">
            <a:latin typeface="+mn-lt"/>
          </a:endParaRPr>
        </a:p>
        <a:p>
          <a:pPr marL="0" lvl="0" indent="0" algn="ctr" defTabSz="577850">
            <a:lnSpc>
              <a:spcPct val="90000"/>
            </a:lnSpc>
            <a:spcBef>
              <a:spcPct val="0"/>
            </a:spcBef>
            <a:spcAft>
              <a:spcPct val="35000"/>
            </a:spcAft>
            <a:buNone/>
          </a:pPr>
          <a:r>
            <a:rPr lang="en-US" sz="1300" kern="1200">
              <a:latin typeface="+mn-lt"/>
            </a:rPr>
            <a:t>Work began on SWAN instance of Aspen LiDA</a:t>
          </a:r>
          <a:r>
            <a:rPr lang="en-US" sz="1300" kern="1200">
              <a:latin typeface="Source Sans Pro SemiBold"/>
            </a:rPr>
            <a:t>.</a:t>
          </a:r>
          <a:endParaRPr lang="en-US" sz="1300" kern="1200" dirty="0"/>
        </a:p>
      </dsp:txBody>
      <dsp:txXfrm>
        <a:off x="6759148" y="2828369"/>
        <a:ext cx="3753370" cy="1522968"/>
      </dsp:txXfrm>
    </dsp:sp>
    <dsp:sp modelId="{2769C46B-6D90-49A8-AB4A-A91D2C1F23A6}">
      <dsp:nvSpPr>
        <dsp:cNvPr id="0" name=""/>
        <dsp:cNvSpPr/>
      </dsp:nvSpPr>
      <dsp:spPr>
        <a:xfrm>
          <a:off x="8635833" y="2393235"/>
          <a:ext cx="0" cy="348107"/>
        </a:xfrm>
        <a:prstGeom prst="line">
          <a:avLst/>
        </a:prstGeom>
        <a:noFill/>
        <a:ln w="6350" cap="flat" cmpd="sng" algn="ctr">
          <a:solidFill>
            <a:schemeClr val="accent4">
              <a:shade val="90000"/>
              <a:hueOff val="366302"/>
              <a:satOff val="-92249"/>
              <a:lumOff val="57354"/>
              <a:alphaOff val="0"/>
            </a:schemeClr>
          </a:solidFill>
          <a:prstDash val="dash"/>
          <a:miter lim="800000"/>
        </a:ln>
        <a:effectLst/>
      </dsp:spPr>
      <dsp:style>
        <a:lnRef idx="1">
          <a:scrgbClr r="0" g="0" b="0"/>
        </a:lnRef>
        <a:fillRef idx="0">
          <a:scrgbClr r="0" g="0" b="0"/>
        </a:fillRef>
        <a:effectRef idx="0">
          <a:scrgbClr r="0" g="0" b="0"/>
        </a:effectRef>
        <a:fontRef idx="minor"/>
      </dsp:style>
    </dsp:sp>
    <dsp:sp modelId="{25EF6028-CD92-427B-B90D-C32D212EE5BF}">
      <dsp:nvSpPr>
        <dsp:cNvPr id="0" name=""/>
        <dsp:cNvSpPr/>
      </dsp:nvSpPr>
      <dsp:spPr>
        <a:xfrm>
          <a:off x="8592320" y="2741342"/>
          <a:ext cx="87026" cy="87026"/>
        </a:xfrm>
        <a:prstGeom prst="ellipse">
          <a:avLst/>
        </a:prstGeom>
        <a:solidFill>
          <a:schemeClr val="accent4">
            <a:shade val="90000"/>
            <a:hueOff val="366302"/>
            <a:satOff val="-92249"/>
            <a:lumOff val="57354"/>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8E080-2A15-4184-A674-E4A66655CD98}">
      <dsp:nvSpPr>
        <dsp:cNvPr id="0" name=""/>
        <dsp:cNvSpPr/>
      </dsp:nvSpPr>
      <dsp:spPr>
        <a:xfrm>
          <a:off x="2836492" y="602570"/>
          <a:ext cx="465014" cy="91440"/>
        </a:xfrm>
        <a:custGeom>
          <a:avLst/>
          <a:gdLst/>
          <a:ahLst/>
          <a:cxnLst/>
          <a:rect l="0" t="0" r="0" b="0"/>
          <a:pathLst>
            <a:path>
              <a:moveTo>
                <a:pt x="0" y="45720"/>
              </a:moveTo>
              <a:lnTo>
                <a:pt x="465014" y="45720"/>
              </a:lnTo>
            </a:path>
          </a:pathLst>
        </a:custGeom>
        <a:noFill/>
        <a:ln w="6350" cap="flat" cmpd="sng" algn="ctr">
          <a:solidFill>
            <a:schemeClr val="accent4">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6609" y="645812"/>
        <a:ext cx="24780" cy="4956"/>
      </dsp:txXfrm>
    </dsp:sp>
    <dsp:sp modelId="{E2DB1E5D-7024-497D-B421-1B7BF4CF486C}">
      <dsp:nvSpPr>
        <dsp:cNvPr id="0" name=""/>
        <dsp:cNvSpPr/>
      </dsp:nvSpPr>
      <dsp:spPr>
        <a:xfrm>
          <a:off x="683447" y="1837"/>
          <a:ext cx="2154845" cy="1292907"/>
        </a:xfrm>
        <a:prstGeom prst="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589" tIns="110834" rIns="105589" bIns="110834" numCol="1" spcCol="1270" anchor="ctr" anchorCtr="0">
          <a:noAutofit/>
        </a:bodyPr>
        <a:lstStyle/>
        <a:p>
          <a:pPr marL="0" lvl="0" indent="0" algn="ctr" defTabSz="622300" rtl="0">
            <a:lnSpc>
              <a:spcPct val="90000"/>
            </a:lnSpc>
            <a:spcBef>
              <a:spcPct val="0"/>
            </a:spcBef>
            <a:spcAft>
              <a:spcPct val="35000"/>
            </a:spcAft>
            <a:buNone/>
          </a:pPr>
          <a:r>
            <a:rPr lang="en-US" sz="1400" kern="1200" dirty="0"/>
            <a:t>Dec. 7</a:t>
          </a:r>
          <a:r>
            <a:rPr lang="en-US" sz="1400" kern="1200" baseline="30000" dirty="0"/>
            <a:t>th</a:t>
          </a:r>
          <a:r>
            <a:rPr lang="en-US" sz="1400" kern="1200" dirty="0"/>
            <a:t> </a:t>
          </a:r>
          <a:br>
            <a:rPr lang="en-US" sz="1400" kern="1200" dirty="0">
              <a:latin typeface="Source Sans Pro SemiBold"/>
            </a:rPr>
          </a:br>
          <a:r>
            <a:rPr lang="en-US" sz="1400" kern="1200" dirty="0">
              <a:latin typeface="Source Sans Pro SemiBold"/>
            </a:rPr>
            <a:t>approval</a:t>
          </a:r>
          <a:endParaRPr lang="en-US" sz="1400" kern="1200" dirty="0"/>
        </a:p>
      </dsp:txBody>
      <dsp:txXfrm>
        <a:off x="683447" y="1837"/>
        <a:ext cx="2154845" cy="1292907"/>
      </dsp:txXfrm>
    </dsp:sp>
    <dsp:sp modelId="{B541083D-07C7-47C6-ADD0-980CE41D0F73}">
      <dsp:nvSpPr>
        <dsp:cNvPr id="0" name=""/>
        <dsp:cNvSpPr/>
      </dsp:nvSpPr>
      <dsp:spPr>
        <a:xfrm>
          <a:off x="1760870" y="1292944"/>
          <a:ext cx="2650459" cy="465014"/>
        </a:xfrm>
        <a:custGeom>
          <a:avLst/>
          <a:gdLst/>
          <a:ahLst/>
          <a:cxnLst/>
          <a:rect l="0" t="0" r="0" b="0"/>
          <a:pathLst>
            <a:path>
              <a:moveTo>
                <a:pt x="2650459" y="0"/>
              </a:moveTo>
              <a:lnTo>
                <a:pt x="2650459" y="249607"/>
              </a:lnTo>
              <a:lnTo>
                <a:pt x="0" y="249607"/>
              </a:lnTo>
              <a:lnTo>
                <a:pt x="0" y="465014"/>
              </a:lnTo>
            </a:path>
          </a:pathLst>
        </a:custGeom>
        <a:noFill/>
        <a:ln w="6350" cap="flat" cmpd="sng" algn="ctr">
          <a:solidFill>
            <a:schemeClr val="accent4">
              <a:shade val="90000"/>
              <a:hueOff val="91576"/>
              <a:satOff val="-23062"/>
              <a:lumOff val="143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8690" y="1522973"/>
        <a:ext cx="134819" cy="4956"/>
      </dsp:txXfrm>
    </dsp:sp>
    <dsp:sp modelId="{6B622726-9024-40A4-9AA1-4A7DB0B84366}">
      <dsp:nvSpPr>
        <dsp:cNvPr id="0" name=""/>
        <dsp:cNvSpPr/>
      </dsp:nvSpPr>
      <dsp:spPr>
        <a:xfrm>
          <a:off x="3333907" y="1837"/>
          <a:ext cx="2154845" cy="1292907"/>
        </a:xfrm>
        <a:prstGeom prst="rect">
          <a:avLst/>
        </a:prstGeom>
        <a:solidFill>
          <a:schemeClr val="accent4">
            <a:alpha val="90000"/>
            <a:hueOff val="0"/>
            <a:satOff val="0"/>
            <a:lumOff val="0"/>
            <a:alphaOff val="-8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589" tIns="110834" rIns="105589" bIns="110834" numCol="1" spcCol="1270" anchor="ctr" anchorCtr="0">
          <a:noAutofit/>
        </a:bodyPr>
        <a:lstStyle/>
        <a:p>
          <a:pPr marL="0" lvl="0" indent="0" algn="ctr" defTabSz="622300" rtl="0">
            <a:lnSpc>
              <a:spcPct val="90000"/>
            </a:lnSpc>
            <a:spcBef>
              <a:spcPct val="0"/>
            </a:spcBef>
            <a:spcAft>
              <a:spcPct val="35000"/>
            </a:spcAft>
            <a:buNone/>
          </a:pPr>
          <a:r>
            <a:rPr lang="en-US" sz="1400" kern="1200" dirty="0"/>
            <a:t>App store submission </a:t>
          </a:r>
          <a:br>
            <a:rPr lang="en-US" sz="1400" kern="1200" dirty="0">
              <a:latin typeface="Source Sans Pro SemiBold"/>
            </a:rPr>
          </a:br>
          <a:r>
            <a:rPr lang="en-US" sz="1400" kern="1200" dirty="0">
              <a:latin typeface="Source Sans Pro SemiBold"/>
            </a:rPr>
            <a:t>ASAP</a:t>
          </a:r>
          <a:endParaRPr lang="en-US" sz="1400" kern="1200" dirty="0"/>
        </a:p>
      </dsp:txBody>
      <dsp:txXfrm>
        <a:off x="3333907" y="1837"/>
        <a:ext cx="2154845" cy="1292907"/>
      </dsp:txXfrm>
    </dsp:sp>
    <dsp:sp modelId="{41AC90B2-43D2-4AA2-AF68-E37BAA869AAE}">
      <dsp:nvSpPr>
        <dsp:cNvPr id="0" name=""/>
        <dsp:cNvSpPr/>
      </dsp:nvSpPr>
      <dsp:spPr>
        <a:xfrm>
          <a:off x="2836492" y="2391092"/>
          <a:ext cx="465014" cy="91440"/>
        </a:xfrm>
        <a:custGeom>
          <a:avLst/>
          <a:gdLst/>
          <a:ahLst/>
          <a:cxnLst/>
          <a:rect l="0" t="0" r="0" b="0"/>
          <a:pathLst>
            <a:path>
              <a:moveTo>
                <a:pt x="0" y="45720"/>
              </a:moveTo>
              <a:lnTo>
                <a:pt x="465014" y="45720"/>
              </a:lnTo>
            </a:path>
          </a:pathLst>
        </a:custGeom>
        <a:noFill/>
        <a:ln w="6350" cap="flat" cmpd="sng" algn="ctr">
          <a:solidFill>
            <a:schemeClr val="accent4">
              <a:shade val="90000"/>
              <a:hueOff val="183151"/>
              <a:satOff val="-46125"/>
              <a:lumOff val="286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6609" y="2434334"/>
        <a:ext cx="24780" cy="4956"/>
      </dsp:txXfrm>
    </dsp:sp>
    <dsp:sp modelId="{0701E366-6887-40BB-B8A8-8C2C4B658741}">
      <dsp:nvSpPr>
        <dsp:cNvPr id="0" name=""/>
        <dsp:cNvSpPr/>
      </dsp:nvSpPr>
      <dsp:spPr>
        <a:xfrm>
          <a:off x="683447" y="1790358"/>
          <a:ext cx="2154845" cy="1292907"/>
        </a:xfrm>
        <a:prstGeom prst="rect">
          <a:avLst/>
        </a:prstGeom>
        <a:solidFill>
          <a:schemeClr val="accent4">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589" tIns="110834" rIns="105589" bIns="110834" numCol="1" spcCol="1270" anchor="ctr" anchorCtr="0">
          <a:noAutofit/>
        </a:bodyPr>
        <a:lstStyle/>
        <a:p>
          <a:pPr marL="0" lvl="0" indent="0" algn="ctr" defTabSz="622300" rtl="0">
            <a:lnSpc>
              <a:spcPct val="90000"/>
            </a:lnSpc>
            <a:spcBef>
              <a:spcPct val="0"/>
            </a:spcBef>
            <a:spcAft>
              <a:spcPct val="35000"/>
            </a:spcAft>
            <a:buNone/>
          </a:pPr>
          <a:r>
            <a:rPr lang="en-US" sz="1400" kern="1200"/>
            <a:t>App appears in app store</a:t>
          </a:r>
          <a:br>
            <a:rPr lang="en-US" sz="1400" kern="1200">
              <a:latin typeface="Source Sans Pro SemiBold"/>
            </a:rPr>
          </a:br>
          <a:r>
            <a:rPr lang="en-US" sz="1400" kern="1200">
              <a:latin typeface="Source Sans Pro SemiBold"/>
            </a:rPr>
            <a:t>As soon as mid-December</a:t>
          </a:r>
          <a:endParaRPr lang="en-US" sz="1400" kern="1200" dirty="0"/>
        </a:p>
      </dsp:txBody>
      <dsp:txXfrm>
        <a:off x="683447" y="1790358"/>
        <a:ext cx="2154845" cy="1292907"/>
      </dsp:txXfrm>
    </dsp:sp>
    <dsp:sp modelId="{0BFB359F-AB18-4368-B821-4575985515D4}">
      <dsp:nvSpPr>
        <dsp:cNvPr id="0" name=""/>
        <dsp:cNvSpPr/>
      </dsp:nvSpPr>
      <dsp:spPr>
        <a:xfrm>
          <a:off x="1760870" y="3081466"/>
          <a:ext cx="2650459" cy="465014"/>
        </a:xfrm>
        <a:custGeom>
          <a:avLst/>
          <a:gdLst/>
          <a:ahLst/>
          <a:cxnLst/>
          <a:rect l="0" t="0" r="0" b="0"/>
          <a:pathLst>
            <a:path>
              <a:moveTo>
                <a:pt x="2650459" y="0"/>
              </a:moveTo>
              <a:lnTo>
                <a:pt x="2650459" y="249607"/>
              </a:lnTo>
              <a:lnTo>
                <a:pt x="0" y="249607"/>
              </a:lnTo>
              <a:lnTo>
                <a:pt x="0" y="465014"/>
              </a:lnTo>
            </a:path>
          </a:pathLst>
        </a:custGeom>
        <a:noFill/>
        <a:ln w="6350" cap="flat" cmpd="sng" algn="ctr">
          <a:solidFill>
            <a:schemeClr val="accent4">
              <a:shade val="90000"/>
              <a:hueOff val="274727"/>
              <a:satOff val="-69187"/>
              <a:lumOff val="430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8690" y="3311495"/>
        <a:ext cx="134819" cy="4956"/>
      </dsp:txXfrm>
    </dsp:sp>
    <dsp:sp modelId="{9B9961A4-A36A-4A9F-83A1-39BBD9933F96}">
      <dsp:nvSpPr>
        <dsp:cNvPr id="0" name=""/>
        <dsp:cNvSpPr/>
      </dsp:nvSpPr>
      <dsp:spPr>
        <a:xfrm>
          <a:off x="3333907" y="1790358"/>
          <a:ext cx="2154845" cy="1292907"/>
        </a:xfrm>
        <a:prstGeom prst="rect">
          <a:avLst/>
        </a:prstGeom>
        <a:solidFill>
          <a:schemeClr val="accent4">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589" tIns="110834" rIns="105589" bIns="110834"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a:ea typeface="Calibri"/>
              <a:cs typeface="Calibri"/>
            </a:rPr>
            <a:t>Libraries notified app is available to begin downloading and testing </a:t>
          </a:r>
          <a:br>
            <a:rPr lang="en-US" sz="1400" kern="1200" dirty="0">
              <a:latin typeface="Calibri"/>
              <a:ea typeface="Calibri"/>
              <a:cs typeface="Calibri"/>
            </a:rPr>
          </a:br>
          <a:r>
            <a:rPr lang="en-US" sz="1400" b="1" kern="1200" dirty="0">
              <a:latin typeface="Calibri"/>
              <a:cs typeface="Calibri"/>
            </a:rPr>
            <a:t>As soon as mid-December</a:t>
          </a:r>
          <a:endParaRPr lang="en-US" sz="1400" b="1" kern="1200" dirty="0">
            <a:latin typeface="Source Sans Pro SemiBold"/>
          </a:endParaRPr>
        </a:p>
      </dsp:txBody>
      <dsp:txXfrm>
        <a:off x="3333907" y="1790358"/>
        <a:ext cx="2154845" cy="1292907"/>
      </dsp:txXfrm>
    </dsp:sp>
    <dsp:sp modelId="{64E91D32-BF92-4758-84B1-54A610927922}">
      <dsp:nvSpPr>
        <dsp:cNvPr id="0" name=""/>
        <dsp:cNvSpPr/>
      </dsp:nvSpPr>
      <dsp:spPr>
        <a:xfrm>
          <a:off x="2836492" y="4179614"/>
          <a:ext cx="465014" cy="91440"/>
        </a:xfrm>
        <a:custGeom>
          <a:avLst/>
          <a:gdLst/>
          <a:ahLst/>
          <a:cxnLst/>
          <a:rect l="0" t="0" r="0" b="0"/>
          <a:pathLst>
            <a:path>
              <a:moveTo>
                <a:pt x="0" y="45720"/>
              </a:moveTo>
              <a:lnTo>
                <a:pt x="465014" y="45720"/>
              </a:lnTo>
            </a:path>
          </a:pathLst>
        </a:custGeom>
        <a:noFill/>
        <a:ln w="6350" cap="flat" cmpd="sng" algn="ctr">
          <a:solidFill>
            <a:schemeClr val="accent4">
              <a:shade val="90000"/>
              <a:hueOff val="366302"/>
              <a:satOff val="-92249"/>
              <a:lumOff val="573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6609" y="4222855"/>
        <a:ext cx="24780" cy="4956"/>
      </dsp:txXfrm>
    </dsp:sp>
    <dsp:sp modelId="{19D4E341-9956-4EAE-A972-06DA27262162}">
      <dsp:nvSpPr>
        <dsp:cNvPr id="0" name=""/>
        <dsp:cNvSpPr/>
      </dsp:nvSpPr>
      <dsp:spPr>
        <a:xfrm>
          <a:off x="683447" y="3578880"/>
          <a:ext cx="2154845" cy="1292907"/>
        </a:xfrm>
        <a:prstGeom prst="rect">
          <a:avLst/>
        </a:prstGeom>
        <a:solidFill>
          <a:schemeClr val="accent4">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589" tIns="110834" rIns="105589" bIns="110834" numCol="1" spcCol="1270" anchor="ctr" anchorCtr="0">
          <a:noAutofit/>
        </a:bodyPr>
        <a:lstStyle/>
        <a:p>
          <a:pPr marL="0" lvl="0" indent="0" algn="ctr" defTabSz="622300" rtl="0">
            <a:lnSpc>
              <a:spcPct val="90000"/>
            </a:lnSpc>
            <a:spcBef>
              <a:spcPct val="0"/>
            </a:spcBef>
            <a:spcAft>
              <a:spcPct val="35000"/>
            </a:spcAft>
            <a:buNone/>
          </a:pPr>
          <a:r>
            <a:rPr lang="en-US" sz="1400" kern="1200">
              <a:solidFill>
                <a:schemeClr val="bg1"/>
              </a:solidFill>
            </a:rPr>
            <a:t>Webinars for library staff </a:t>
          </a:r>
          <a:br>
            <a:rPr lang="en-US" sz="1400" kern="1200">
              <a:solidFill>
                <a:schemeClr val="bg1"/>
              </a:solidFill>
              <a:latin typeface="Source Sans Pro SemiBold"/>
            </a:rPr>
          </a:br>
          <a:r>
            <a:rPr lang="en-US" sz="1400" kern="1200">
              <a:solidFill>
                <a:schemeClr val="bg1"/>
              </a:solidFill>
              <a:latin typeface="Source Sans Pro SemiBold"/>
            </a:rPr>
            <a:t>December/January</a:t>
          </a:r>
          <a:endParaRPr lang="en-US" sz="1400" kern="1200" dirty="0">
            <a:solidFill>
              <a:schemeClr val="bg1"/>
            </a:solidFill>
          </a:endParaRPr>
        </a:p>
      </dsp:txBody>
      <dsp:txXfrm>
        <a:off x="683447" y="3578880"/>
        <a:ext cx="2154845" cy="1292907"/>
      </dsp:txXfrm>
    </dsp:sp>
    <dsp:sp modelId="{B12A6131-39EB-4B3B-A46D-3FD1762A7D65}">
      <dsp:nvSpPr>
        <dsp:cNvPr id="0" name=""/>
        <dsp:cNvSpPr/>
      </dsp:nvSpPr>
      <dsp:spPr>
        <a:xfrm>
          <a:off x="3333907" y="3578880"/>
          <a:ext cx="2154845" cy="1292907"/>
        </a:xfrm>
        <a:prstGeom prst="rect">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5589" tIns="110834" rIns="105589" bIns="110834"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rPr>
            <a:t>Recommended go live/public announcement date</a:t>
          </a:r>
          <a:br>
            <a:rPr lang="en-US" sz="1400" kern="1200" dirty="0">
              <a:solidFill>
                <a:schemeClr val="bg1"/>
              </a:solidFill>
              <a:latin typeface="Source Sans Pro SemiBold"/>
            </a:rPr>
          </a:br>
          <a:r>
            <a:rPr lang="en-US" sz="1400" kern="1200" dirty="0">
              <a:solidFill>
                <a:schemeClr val="bg1"/>
              </a:solidFill>
              <a:latin typeface="Source Sans Pro SemiBold"/>
            </a:rPr>
            <a:t>January</a:t>
          </a:r>
          <a:endParaRPr lang="en-US" sz="1400" kern="1200" dirty="0">
            <a:solidFill>
              <a:schemeClr val="bg1"/>
            </a:solidFill>
          </a:endParaRPr>
        </a:p>
      </dsp:txBody>
      <dsp:txXfrm>
        <a:off x="3333907" y="3578880"/>
        <a:ext cx="2154845" cy="1292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FDE2B-5C8B-4A37-9F7E-9D194749FD6F}">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F26A0-498B-4049-B26A-E49749D50BA8}">
      <dsp:nvSpPr>
        <dsp:cNvPr id="0" name=""/>
        <dsp:cNvSpPr/>
      </dsp:nvSpPr>
      <dsp:spPr>
        <a:xfrm>
          <a:off x="4621"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Introduction at SWAN Quarterly December 7, 2023</a:t>
          </a:r>
        </a:p>
      </dsp:txBody>
      <dsp:txXfrm>
        <a:off x="89587" y="1390367"/>
        <a:ext cx="1850521" cy="1570603"/>
      </dsp:txXfrm>
    </dsp:sp>
    <dsp:sp modelId="{0372414A-5F42-4526-8113-4531DE660A06}">
      <dsp:nvSpPr>
        <dsp:cNvPr id="0" name=""/>
        <dsp:cNvSpPr/>
      </dsp:nvSpPr>
      <dsp:spPr>
        <a:xfrm>
          <a:off x="2126097"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Email directors directly with survey link December 11. 2023</a:t>
          </a:r>
        </a:p>
      </dsp:txBody>
      <dsp:txXfrm>
        <a:off x="2211063" y="1390367"/>
        <a:ext cx="1850521" cy="1570603"/>
      </dsp:txXfrm>
    </dsp:sp>
    <dsp:sp modelId="{1BB61842-41B7-4295-9558-5340412E3D16}">
      <dsp:nvSpPr>
        <dsp:cNvPr id="0" name=""/>
        <dsp:cNvSpPr/>
      </dsp:nvSpPr>
      <dsp:spPr>
        <a:xfrm>
          <a:off x="4247573"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News post about the survey with background &amp; introduction</a:t>
          </a:r>
        </a:p>
      </dsp:txBody>
      <dsp:txXfrm>
        <a:off x="4332539" y="1390367"/>
        <a:ext cx="1850521" cy="1570603"/>
      </dsp:txXfrm>
    </dsp:sp>
    <dsp:sp modelId="{131ADF0E-4EEE-4DA1-8DD3-B2C2DD3DCCE9}">
      <dsp:nvSpPr>
        <dsp:cNvPr id="0" name=""/>
        <dsp:cNvSpPr/>
      </dsp:nvSpPr>
      <dsp:spPr>
        <a:xfrm>
          <a:off x="6369049"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Reminders via </a:t>
          </a:r>
          <a:r>
            <a:rPr lang="en-US" sz="1900" kern="1200" dirty="0" err="1"/>
            <a:t>SWANcom</a:t>
          </a:r>
          <a:endParaRPr lang="en-US" sz="1900" kern="1200" dirty="0"/>
        </a:p>
      </dsp:txBody>
      <dsp:txXfrm>
        <a:off x="6454015" y="1390367"/>
        <a:ext cx="1850521" cy="1570603"/>
      </dsp:txXfrm>
    </dsp:sp>
    <dsp:sp modelId="{27775953-21D4-469C-BF85-1DAB79F4EE42}">
      <dsp:nvSpPr>
        <dsp:cNvPr id="0" name=""/>
        <dsp:cNvSpPr/>
      </dsp:nvSpPr>
      <dsp:spPr>
        <a:xfrm>
          <a:off x="8490525" y="1305401"/>
          <a:ext cx="202045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Survey close January 31, 2024</a:t>
          </a:r>
        </a:p>
      </dsp:txBody>
      <dsp:txXfrm>
        <a:off x="8575491" y="1390367"/>
        <a:ext cx="1850521" cy="1570603"/>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2B190-A7EB-4083-8550-ADF73D5DD4E6}"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7912A-FAF4-4A7E-9049-202369FF8334}" type="slidenum">
              <a:rPr lang="en-US" smtClean="0"/>
              <a:t>‹#›</a:t>
            </a:fld>
            <a:endParaRPr lang="en-US"/>
          </a:p>
        </p:txBody>
      </p:sp>
    </p:spTree>
    <p:extLst>
      <p:ext uri="{BB962C8B-B14F-4D97-AF65-F5344CB8AC3E}">
        <p14:creationId xmlns:p14="http://schemas.microsoft.com/office/powerpoint/2010/main" val="2812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llinois.on.worldcat.org/discovery"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hinsdalepl.on.worldcat.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C84AD6F0-E438-46B6-B633-E9A40D8E40A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940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31</a:t>
            </a:fld>
            <a:endParaRPr lang="en-US"/>
          </a:p>
        </p:txBody>
      </p:sp>
    </p:spTree>
    <p:extLst>
      <p:ext uri="{BB962C8B-B14F-4D97-AF65-F5344CB8AC3E}">
        <p14:creationId xmlns:p14="http://schemas.microsoft.com/office/powerpoint/2010/main" val="255956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Illinois Statewide Catalog:</a:t>
            </a:r>
            <a:endParaRPr lang="en-US" dirty="0">
              <a:hlinkClick r:id="rId3"/>
            </a:endParaRPr>
          </a:p>
          <a:p>
            <a:pPr marL="0" indent="0">
              <a:buNone/>
            </a:pPr>
            <a:r>
              <a:rPr lang="en-US" dirty="0">
                <a:hlinkClick r:id="rId3"/>
              </a:rPr>
              <a:t>https://illinois.on.worldcat.org/discovery</a:t>
            </a:r>
            <a:endParaRPr lang="en-US" dirty="0"/>
          </a:p>
          <a:p>
            <a:r>
              <a:rPr lang="en-US" dirty="0"/>
              <a:t>Individual library WorldCat Discovery instance</a:t>
            </a:r>
          </a:p>
          <a:p>
            <a:r>
              <a:rPr lang="en-US" dirty="0">
                <a:hlinkClick r:id="rId4"/>
              </a:rPr>
              <a:t>https://hinsdalepl.on.worldcat.org/</a:t>
            </a:r>
            <a:endParaRPr lang="en-US" dirty="0"/>
          </a:p>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33</a:t>
            </a:fld>
            <a:endParaRPr lang="en-US"/>
          </a:p>
        </p:txBody>
      </p:sp>
    </p:spTree>
    <p:extLst>
      <p:ext uri="{BB962C8B-B14F-4D97-AF65-F5344CB8AC3E}">
        <p14:creationId xmlns:p14="http://schemas.microsoft.com/office/powerpoint/2010/main" val="125745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SWAN Support</a:t>
            </a:r>
          </a:p>
          <a:p>
            <a:r>
              <a:rPr lang="en-US" dirty="0"/>
              <a:t>Home &gt; Meetings &amp; Trainings  &gt; Tutorials &amp; Training Resources</a:t>
            </a:r>
          </a:p>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37</a:t>
            </a:fld>
            <a:endParaRPr lang="en-US"/>
          </a:p>
        </p:txBody>
      </p:sp>
    </p:spTree>
    <p:extLst>
      <p:ext uri="{BB962C8B-B14F-4D97-AF65-F5344CB8AC3E}">
        <p14:creationId xmlns:p14="http://schemas.microsoft.com/office/powerpoint/2010/main" val="286464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D8241B8-F974-4DC8-829B-E3DD6322229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257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7912A-FAF4-4A7E-9049-202369FF8334}" type="slidenum">
              <a:rPr lang="en-US" smtClean="0"/>
              <a:t>7</a:t>
            </a:fld>
            <a:endParaRPr lang="en-US"/>
          </a:p>
        </p:txBody>
      </p:sp>
    </p:spTree>
    <p:extLst>
      <p:ext uri="{BB962C8B-B14F-4D97-AF65-F5344CB8AC3E}">
        <p14:creationId xmlns:p14="http://schemas.microsoft.com/office/powerpoint/2010/main" val="84346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Developer accounts, graphics, information for app stores was already ready to go.</a:t>
            </a:r>
          </a:p>
        </p:txBody>
      </p:sp>
      <p:sp>
        <p:nvSpPr>
          <p:cNvPr id="4" name="Slide Number Placeholder 3"/>
          <p:cNvSpPr>
            <a:spLocks noGrp="1"/>
          </p:cNvSpPr>
          <p:nvPr>
            <p:ph type="sldNum" sz="quarter" idx="5"/>
          </p:nvPr>
        </p:nvSpPr>
        <p:spPr/>
        <p:txBody>
          <a:bodyPr/>
          <a:lstStyle/>
          <a:p>
            <a:fld id="{AF57912A-FAF4-4A7E-9049-202369FF8334}" type="slidenum">
              <a:rPr lang="en-US" smtClean="0"/>
              <a:t>11</a:t>
            </a:fld>
            <a:endParaRPr lang="en-US"/>
          </a:p>
        </p:txBody>
      </p:sp>
    </p:spTree>
    <p:extLst>
      <p:ext uri="{BB962C8B-B14F-4D97-AF65-F5344CB8AC3E}">
        <p14:creationId xmlns:p14="http://schemas.microsoft.com/office/powerpoint/2010/main" val="130489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Aspen already includes the administration portal and connections to our ILS, so that saves both cost and effort.</a:t>
            </a:r>
          </a:p>
          <a:p>
            <a:r>
              <a:rPr lang="en-US" dirty="0">
                <a:cs typeface="Calibri"/>
              </a:rPr>
              <a:t>E-resource integrations are already in place through Aspen.</a:t>
            </a:r>
          </a:p>
          <a:p>
            <a:endParaRPr lang="en-US" dirty="0">
              <a:cs typeface="Calibri"/>
            </a:endParaRPr>
          </a:p>
        </p:txBody>
      </p:sp>
      <p:sp>
        <p:nvSpPr>
          <p:cNvPr id="4" name="Slide Number Placeholder 3"/>
          <p:cNvSpPr>
            <a:spLocks noGrp="1"/>
          </p:cNvSpPr>
          <p:nvPr>
            <p:ph type="sldNum" sz="quarter" idx="5"/>
          </p:nvPr>
        </p:nvSpPr>
        <p:spPr/>
        <p:txBody>
          <a:bodyPr/>
          <a:lstStyle/>
          <a:p>
            <a:fld id="{AF57912A-FAF4-4A7E-9049-202369FF8334}" type="slidenum">
              <a:rPr lang="en-US" smtClean="0"/>
              <a:t>12</a:t>
            </a:fld>
            <a:endParaRPr lang="en-US"/>
          </a:p>
        </p:txBody>
      </p:sp>
    </p:spTree>
    <p:extLst>
      <p:ext uri="{BB962C8B-B14F-4D97-AF65-F5344CB8AC3E}">
        <p14:creationId xmlns:p14="http://schemas.microsoft.com/office/powerpoint/2010/main" val="389437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13</a:t>
            </a:fld>
            <a:endParaRPr lang="en-US"/>
          </a:p>
        </p:txBody>
      </p:sp>
    </p:spTree>
    <p:extLst>
      <p:ext uri="{BB962C8B-B14F-4D97-AF65-F5344CB8AC3E}">
        <p14:creationId xmlns:p14="http://schemas.microsoft.com/office/powerpoint/2010/main" val="412678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14</a:t>
            </a:fld>
            <a:endParaRPr lang="en-US"/>
          </a:p>
        </p:txBody>
      </p:sp>
    </p:spTree>
    <p:extLst>
      <p:ext uri="{BB962C8B-B14F-4D97-AF65-F5344CB8AC3E}">
        <p14:creationId xmlns:p14="http://schemas.microsoft.com/office/powerpoint/2010/main" val="163947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questions do you have?</a:t>
            </a:r>
          </a:p>
          <a:p>
            <a:r>
              <a:rPr lang="en-US" dirty="0">
                <a:cs typeface="Calibri"/>
              </a:rPr>
              <a:t>What is better for your libraries – get the app out ASAP, or wait until the new year? </a:t>
            </a:r>
          </a:p>
        </p:txBody>
      </p:sp>
      <p:sp>
        <p:nvSpPr>
          <p:cNvPr id="4" name="Slide Number Placeholder 3"/>
          <p:cNvSpPr>
            <a:spLocks noGrp="1"/>
          </p:cNvSpPr>
          <p:nvPr>
            <p:ph type="sldNum" sz="quarter" idx="5"/>
          </p:nvPr>
        </p:nvSpPr>
        <p:spPr/>
        <p:txBody>
          <a:bodyPr/>
          <a:lstStyle/>
          <a:p>
            <a:fld id="{AF57912A-FAF4-4A7E-9049-202369FF8334}" type="slidenum">
              <a:rPr lang="en-US" smtClean="0"/>
              <a:t>16</a:t>
            </a:fld>
            <a:endParaRPr lang="en-US"/>
          </a:p>
        </p:txBody>
      </p:sp>
    </p:spTree>
    <p:extLst>
      <p:ext uri="{BB962C8B-B14F-4D97-AF65-F5344CB8AC3E}">
        <p14:creationId xmlns:p14="http://schemas.microsoft.com/office/powerpoint/2010/main" val="415452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introduction</a:t>
            </a:r>
          </a:p>
        </p:txBody>
      </p:sp>
      <p:sp>
        <p:nvSpPr>
          <p:cNvPr id="4" name="Slide Number Placeholder 3"/>
          <p:cNvSpPr>
            <a:spLocks noGrp="1"/>
          </p:cNvSpPr>
          <p:nvPr>
            <p:ph type="sldNum" sz="quarter" idx="5"/>
          </p:nvPr>
        </p:nvSpPr>
        <p:spPr/>
        <p:txBody>
          <a:bodyPr/>
          <a:lstStyle/>
          <a:p>
            <a:fld id="{AF57912A-FAF4-4A7E-9049-202369FF8334}" type="slidenum">
              <a:rPr lang="en-US" smtClean="0"/>
              <a:t>24</a:t>
            </a:fld>
            <a:endParaRPr lang="en-US"/>
          </a:p>
        </p:txBody>
      </p:sp>
    </p:spTree>
    <p:extLst>
      <p:ext uri="{BB962C8B-B14F-4D97-AF65-F5344CB8AC3E}">
        <p14:creationId xmlns:p14="http://schemas.microsoft.com/office/powerpoint/2010/main" val="262115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&amp; Helen</a:t>
            </a:r>
          </a:p>
        </p:txBody>
      </p:sp>
      <p:sp>
        <p:nvSpPr>
          <p:cNvPr id="4" name="Slide Number Placeholder 3"/>
          <p:cNvSpPr>
            <a:spLocks noGrp="1"/>
          </p:cNvSpPr>
          <p:nvPr>
            <p:ph type="sldNum" sz="quarter" idx="5"/>
          </p:nvPr>
        </p:nvSpPr>
        <p:spPr/>
        <p:txBody>
          <a:bodyPr/>
          <a:lstStyle/>
          <a:p>
            <a:fld id="{AF57912A-FAF4-4A7E-9049-202369FF8334}" type="slidenum">
              <a:rPr lang="en-US" smtClean="0"/>
              <a:t>25</a:t>
            </a:fld>
            <a:endParaRPr lang="en-US"/>
          </a:p>
        </p:txBody>
      </p:sp>
    </p:spTree>
    <p:extLst>
      <p:ext uri="{BB962C8B-B14F-4D97-AF65-F5344CB8AC3E}">
        <p14:creationId xmlns:p14="http://schemas.microsoft.com/office/powerpoint/2010/main" val="3057354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17238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December 8, 2023</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38731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December 8, 2023</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892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December 8, 2023</a:t>
            </a:fld>
            <a:endParaRPr lang="en-US"/>
          </a:p>
        </p:txBody>
      </p:sp>
    </p:spTree>
    <p:extLst>
      <p:ext uri="{BB962C8B-B14F-4D97-AF65-F5344CB8AC3E}">
        <p14:creationId xmlns:p14="http://schemas.microsoft.com/office/powerpoint/2010/main" val="144739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December 8, 2023</a:t>
            </a:fld>
            <a:endParaRPr lang="en-US"/>
          </a:p>
        </p:txBody>
      </p:sp>
    </p:spTree>
    <p:extLst>
      <p:ext uri="{BB962C8B-B14F-4D97-AF65-F5344CB8AC3E}">
        <p14:creationId xmlns:p14="http://schemas.microsoft.com/office/powerpoint/2010/main" val="366171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December 8, 2023</a:t>
            </a:fld>
            <a:endParaRPr lang="en-US"/>
          </a:p>
        </p:txBody>
      </p:sp>
    </p:spTree>
    <p:extLst>
      <p:ext uri="{BB962C8B-B14F-4D97-AF65-F5344CB8AC3E}">
        <p14:creationId xmlns:p14="http://schemas.microsoft.com/office/powerpoint/2010/main" val="25629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December 8, 2023</a:t>
            </a:fld>
            <a:endParaRPr lang="en-US"/>
          </a:p>
        </p:txBody>
      </p:sp>
    </p:spTree>
    <p:extLst>
      <p:ext uri="{BB962C8B-B14F-4D97-AF65-F5344CB8AC3E}">
        <p14:creationId xmlns:p14="http://schemas.microsoft.com/office/powerpoint/2010/main" val="231242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December 8, 2023</a:t>
            </a:fld>
            <a:endParaRPr lang="en-US"/>
          </a:p>
        </p:txBody>
      </p:sp>
    </p:spTree>
    <p:extLst>
      <p:ext uri="{BB962C8B-B14F-4D97-AF65-F5344CB8AC3E}">
        <p14:creationId xmlns:p14="http://schemas.microsoft.com/office/powerpoint/2010/main" val="27862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December 8, 2023</a:t>
            </a:fld>
            <a:endParaRPr lang="en-US"/>
          </a:p>
        </p:txBody>
      </p:sp>
    </p:spTree>
    <p:extLst>
      <p:ext uri="{BB962C8B-B14F-4D97-AF65-F5344CB8AC3E}">
        <p14:creationId xmlns:p14="http://schemas.microsoft.com/office/powerpoint/2010/main" val="25423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December 8, 2023</a:t>
            </a:fld>
            <a:endParaRPr lang="en-US"/>
          </a:p>
        </p:txBody>
      </p:sp>
    </p:spTree>
    <p:extLst>
      <p:ext uri="{BB962C8B-B14F-4D97-AF65-F5344CB8AC3E}">
        <p14:creationId xmlns:p14="http://schemas.microsoft.com/office/powerpoint/2010/main" val="20959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4390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275706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December 8, 2023</a:t>
            </a:fld>
            <a:endParaRPr lang="en-US"/>
          </a:p>
        </p:txBody>
      </p:sp>
    </p:spTree>
    <p:extLst>
      <p:ext uri="{BB962C8B-B14F-4D97-AF65-F5344CB8AC3E}">
        <p14:creationId xmlns:p14="http://schemas.microsoft.com/office/powerpoint/2010/main" val="260889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December 8, 2023</a:t>
            </a:fld>
            <a:endParaRPr lang="en-US"/>
          </a:p>
        </p:txBody>
      </p:sp>
    </p:spTree>
    <p:extLst>
      <p:ext uri="{BB962C8B-B14F-4D97-AF65-F5344CB8AC3E}">
        <p14:creationId xmlns:p14="http://schemas.microsoft.com/office/powerpoint/2010/main" val="257425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December 8, 2023</a:t>
            </a:fld>
            <a:endParaRPr lang="en-US"/>
          </a:p>
        </p:txBody>
      </p:sp>
    </p:spTree>
    <p:extLst>
      <p:ext uri="{BB962C8B-B14F-4D97-AF65-F5344CB8AC3E}">
        <p14:creationId xmlns:p14="http://schemas.microsoft.com/office/powerpoint/2010/main" val="413794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December 8, 2023</a:t>
            </a:fld>
            <a:endParaRPr lang="en-US"/>
          </a:p>
        </p:txBody>
      </p:sp>
    </p:spTree>
    <p:extLst>
      <p:ext uri="{BB962C8B-B14F-4D97-AF65-F5344CB8AC3E}">
        <p14:creationId xmlns:p14="http://schemas.microsoft.com/office/powerpoint/2010/main" val="3900818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December 8, 2023</a:t>
            </a:fld>
            <a:endParaRPr lang="en-US"/>
          </a:p>
        </p:txBody>
      </p:sp>
    </p:spTree>
    <p:extLst>
      <p:ext uri="{BB962C8B-B14F-4D97-AF65-F5344CB8AC3E}">
        <p14:creationId xmlns:p14="http://schemas.microsoft.com/office/powerpoint/2010/main" val="381069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December 8, 2023</a:t>
            </a:fld>
            <a:endParaRPr lang="en-US"/>
          </a:p>
        </p:txBody>
      </p:sp>
    </p:spTree>
    <p:extLst>
      <p:ext uri="{BB962C8B-B14F-4D97-AF65-F5344CB8AC3E}">
        <p14:creationId xmlns:p14="http://schemas.microsoft.com/office/powerpoint/2010/main" val="1765521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December 8, 2023</a:t>
            </a:fld>
            <a:endParaRPr lang="en-US"/>
          </a:p>
        </p:txBody>
      </p:sp>
    </p:spTree>
    <p:extLst>
      <p:ext uri="{BB962C8B-B14F-4D97-AF65-F5344CB8AC3E}">
        <p14:creationId xmlns:p14="http://schemas.microsoft.com/office/powerpoint/2010/main" val="218369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December 8, 2023</a:t>
            </a:fld>
            <a:endParaRPr lang="en-US"/>
          </a:p>
        </p:txBody>
      </p:sp>
      <p:sp>
        <p:nvSpPr>
          <p:cNvPr id="6" name="Picture Placeholder 5">
            <a:extLst>
              <a:ext uri="{FF2B5EF4-FFF2-40B4-BE49-F238E27FC236}">
                <a16:creationId xmlns:a16="http://schemas.microsoft.com/office/drawing/2014/main" id="{8CF7C9BB-AC72-41F2-97E8-EE10FC7999D3}"/>
              </a:ext>
            </a:extLst>
          </p:cNvPr>
          <p:cNvSpPr>
            <a:spLocks noGrp="1"/>
          </p:cNvSpPr>
          <p:nvPr>
            <p:ph type="pic" sz="quarter" idx="13"/>
          </p:nvPr>
        </p:nvSpPr>
        <p:spPr>
          <a:xfrm>
            <a:off x="838201" y="500063"/>
            <a:ext cx="10514012" cy="5469416"/>
          </a:xfrm>
        </p:spPr>
        <p:txBody>
          <a:bodyPr/>
          <a:lstStyle/>
          <a:p>
            <a:endParaRPr lang="en-US"/>
          </a:p>
        </p:txBody>
      </p:sp>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674519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Text Placeholder 2"/>
          <p:cNvSpPr>
            <a:spLocks noGrp="1"/>
          </p:cNvSpPr>
          <p:nvPr>
            <p:ph idx="1"/>
          </p:nvPr>
        </p:nvSpPr>
        <p:spPr>
          <a:xfrm>
            <a:off x="609600" y="2133601"/>
            <a:ext cx="10972800" cy="3992563"/>
          </a:xfrm>
          <a:prstGeom prst="rect">
            <a:avLst/>
          </a:prstGeom>
        </p:spPr>
        <p:txBody>
          <a:bodyPr vert="horz" lIns="91440" tIns="45720" rIns="91440" bIns="45720" rtlCol="0">
            <a:normAutofit/>
          </a:bodyPr>
          <a:lstStyle>
            <a:lvl1pPr marL="342900" indent="-342900">
              <a:spcBef>
                <a:spcPts val="0"/>
              </a:spcBef>
              <a:spcAft>
                <a:spcPts val="1700"/>
              </a:spcAft>
              <a:buClr>
                <a:schemeClr val="accent1"/>
              </a:buClr>
              <a:buFont typeface="Arial" panose="020B0604020202020204" pitchFamily="34" charset="0"/>
              <a:buChar char="•"/>
              <a:defRPr sz="2800">
                <a:latin typeface="Trebuchet MS" panose="020B0603020202020204" pitchFamily="34" charset="0"/>
              </a:defRPr>
            </a:lvl1pPr>
            <a:lvl2pPr marL="911225" indent="-342900">
              <a:spcBef>
                <a:spcPts val="0"/>
              </a:spcBef>
              <a:spcAft>
                <a:spcPts val="1700"/>
              </a:spcAft>
              <a:buFont typeface="Courier New" charset="0"/>
              <a:buChar char="o"/>
              <a:defRPr sz="2400">
                <a:latin typeface="Trebuchet MS" panose="020B0603020202020204" pitchFamily="34" charset="0"/>
              </a:defRPr>
            </a:lvl2pPr>
            <a:lvl3pPr marL="1257300" indent="-342900">
              <a:spcBef>
                <a:spcPts val="0"/>
              </a:spcBef>
              <a:spcAft>
                <a:spcPts val="1700"/>
              </a:spcAft>
              <a:buFont typeface="Wingdings" charset="2"/>
              <a:buChar char="§"/>
              <a:defRPr sz="2400">
                <a:latin typeface="Trebuchet MS" panose="020B0603020202020204" pitchFamily="34" charset="0"/>
              </a:defRPr>
            </a:lvl3pPr>
            <a:lvl4pPr marL="1371600" indent="0">
              <a:spcBef>
                <a:spcPts val="0"/>
              </a:spcBef>
              <a:spcAft>
                <a:spcPts val="1700"/>
              </a:spcAft>
              <a:buNone/>
              <a:defRPr sz="2400">
                <a:latin typeface="Trebuchet MS" panose="020B0603020202020204" pitchFamily="34" charset="0"/>
              </a:defRPr>
            </a:lvl4pPr>
            <a:lvl5pPr marL="1828800" indent="0">
              <a:spcBef>
                <a:spcPts val="0"/>
              </a:spcBef>
              <a:spcAft>
                <a:spcPts val="1700"/>
              </a:spcAft>
              <a:buNone/>
              <a:defRPr sz="24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93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97908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0078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77430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December 8, 2023</a:t>
            </a:fld>
            <a:endParaRPr lang="en-US"/>
          </a:p>
        </p:txBody>
      </p:sp>
    </p:spTree>
    <p:extLst>
      <p:ext uri="{BB962C8B-B14F-4D97-AF65-F5344CB8AC3E}">
        <p14:creationId xmlns:p14="http://schemas.microsoft.com/office/powerpoint/2010/main" val="1301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December 8, 2023</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2732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December 8, 2023</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3097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December 8, 2023</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410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December 8, 2023</a:t>
            </a:fld>
            <a:endParaRPr lang="en-US"/>
          </a:p>
        </p:txBody>
      </p:sp>
    </p:spTree>
    <p:extLst>
      <p:ext uri="{BB962C8B-B14F-4D97-AF65-F5344CB8AC3E}">
        <p14:creationId xmlns:p14="http://schemas.microsoft.com/office/powerpoint/2010/main" val="3990471660"/>
      </p:ext>
    </p:extLst>
  </p:cSld>
  <p:clrMap bg1="lt1" tx1="dk1" bg2="lt2" tx2="dk2" accent1="accent1" accent2="accent2" accent3="accent3" accent4="accent4" accent5="accent5" accent6="accent6" hlink="hlink" folHlink="folHlink"/>
  <p:sldLayoutIdLst>
    <p:sldLayoutId id="2147483996" r:id="rId1"/>
    <p:sldLayoutId id="2147484013" r:id="rId2"/>
    <p:sldLayoutId id="2147484014" r:id="rId3"/>
    <p:sldLayoutId id="2147484015" r:id="rId4"/>
    <p:sldLayoutId id="2147484016" r:id="rId5"/>
    <p:sldLayoutId id="2147483985" r:id="rId6"/>
    <p:sldLayoutId id="2147483986" r:id="rId7"/>
    <p:sldLayoutId id="2147484002" r:id="rId8"/>
    <p:sldLayoutId id="2147484001" r:id="rId9"/>
    <p:sldLayoutId id="2147484003" r:id="rId10"/>
    <p:sldLayoutId id="2147484004" r:id="rId11"/>
    <p:sldLayoutId id="2147483987" r:id="rId12"/>
    <p:sldLayoutId id="2147483988" r:id="rId13"/>
    <p:sldLayoutId id="2147483989" r:id="rId14"/>
    <p:sldLayoutId id="2147483990" r:id="rId15"/>
    <p:sldLayoutId id="2147483991" r:id="rId16"/>
    <p:sldLayoutId id="2147484006" r:id="rId17"/>
    <p:sldLayoutId id="2147484007" r:id="rId18"/>
    <p:sldLayoutId id="2147484008" r:id="rId19"/>
    <p:sldLayoutId id="2147484005" r:id="rId20"/>
    <p:sldLayoutId id="2147483999" r:id="rId21"/>
    <p:sldLayoutId id="2147483992" r:id="rId22"/>
    <p:sldLayoutId id="2147484009" r:id="rId23"/>
    <p:sldLayoutId id="2147484012" r:id="rId24"/>
    <p:sldLayoutId id="2147484011" r:id="rId25"/>
    <p:sldLayoutId id="2147484010" r:id="rId26"/>
    <p:sldLayoutId id="2147484017" r:id="rId27"/>
    <p:sldLayoutId id="2147484018" r:id="rId2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hinsdalepl.on.worldcat.or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illinois.on.worldcat.org/discovery"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p:txBody>
          <a:bodyPr/>
          <a:lstStyle/>
          <a:p>
            <a:r>
              <a:rPr lang="en-US"/>
              <a:t>SWAN Quarterly Meeting</a:t>
            </a:r>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968991" y="4798948"/>
            <a:ext cx="7406184" cy="1655762"/>
          </a:xfrm>
        </p:spPr>
        <p:txBody>
          <a:bodyPr/>
          <a:lstStyle/>
          <a:p>
            <a:r>
              <a:rPr lang="en-US" dirty="0"/>
              <a:t>December 7, 2023</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E093-F69F-5934-92D6-9DA5DFC2801B}"/>
              </a:ext>
            </a:extLst>
          </p:cNvPr>
          <p:cNvSpPr>
            <a:spLocks noGrp="1"/>
          </p:cNvSpPr>
          <p:nvPr>
            <p:ph type="title"/>
          </p:nvPr>
        </p:nvSpPr>
        <p:spPr/>
        <p:txBody>
          <a:bodyPr/>
          <a:lstStyle/>
          <a:p>
            <a:r>
              <a:rPr lang="en-US" dirty="0">
                <a:ea typeface="Source Sans Pro SemiBold"/>
              </a:rPr>
              <a:t>Aspen LiDA: </a:t>
            </a:r>
            <a:r>
              <a:rPr lang="en-US">
                <a:ea typeface="Source Sans Pro SemiBold"/>
              </a:rPr>
              <a:t>Staff Administration</a:t>
            </a:r>
            <a:endParaRPr lang="en-US"/>
          </a:p>
        </p:txBody>
      </p:sp>
      <p:sp>
        <p:nvSpPr>
          <p:cNvPr id="3" name="Content Placeholder 2">
            <a:extLst>
              <a:ext uri="{FF2B5EF4-FFF2-40B4-BE49-F238E27FC236}">
                <a16:creationId xmlns:a16="http://schemas.microsoft.com/office/drawing/2014/main" id="{BB99C5D2-6AA0-9A02-57D3-02CC92978F40}"/>
              </a:ext>
            </a:extLst>
          </p:cNvPr>
          <p:cNvSpPr>
            <a:spLocks noGrp="1"/>
          </p:cNvSpPr>
          <p:nvPr>
            <p:ph idx="1"/>
          </p:nvPr>
        </p:nvSpPr>
        <p:spPr/>
        <p:txBody>
          <a:bodyPr vert="horz" lIns="91440" tIns="45720" rIns="91440" bIns="45720" rtlCol="0" anchor="t">
            <a:normAutofit fontScale="85000" lnSpcReduction="20000"/>
          </a:bodyPr>
          <a:lstStyle/>
          <a:p>
            <a:r>
              <a:rPr lang="en-US">
                <a:ea typeface="Source Sans Pro"/>
              </a:rPr>
              <a:t>Staff will administer Aspen </a:t>
            </a:r>
            <a:r>
              <a:rPr lang="en-US" dirty="0" err="1">
                <a:ea typeface="Source Sans Pro"/>
              </a:rPr>
              <a:t>LiDA</a:t>
            </a:r>
            <a:r>
              <a:rPr lang="en-US">
                <a:ea typeface="Source Sans Pro"/>
              </a:rPr>
              <a:t> through the same Aspen Administration interface</a:t>
            </a:r>
          </a:p>
          <a:p>
            <a:r>
              <a:rPr lang="en-US">
                <a:ea typeface="Source Sans Pro"/>
              </a:rPr>
              <a:t>No need for new accounts or making updates in two places – everything syncs between web and app</a:t>
            </a:r>
          </a:p>
          <a:p>
            <a:pPr lvl="1">
              <a:buFont typeface="Courier New" panose="020B0604020202020204" pitchFamily="34" charset="0"/>
              <a:buChar char="o"/>
            </a:pPr>
            <a:r>
              <a:rPr lang="en-US">
                <a:ea typeface="Source Sans Pro"/>
              </a:rPr>
              <a:t>Browse categories</a:t>
            </a:r>
            <a:endParaRPr lang="en-US" dirty="0">
              <a:ea typeface="Source Sans Pro"/>
            </a:endParaRPr>
          </a:p>
          <a:p>
            <a:pPr lvl="1">
              <a:buFont typeface="Courier New" panose="020B0604020202020204" pitchFamily="34" charset="0"/>
              <a:buChar char="o"/>
            </a:pPr>
            <a:r>
              <a:rPr lang="en-US">
                <a:ea typeface="Source Sans Pro"/>
              </a:rPr>
              <a:t>Themes and logos</a:t>
            </a:r>
            <a:endParaRPr lang="en-US" dirty="0">
              <a:ea typeface="Source Sans Pro"/>
            </a:endParaRPr>
          </a:p>
          <a:p>
            <a:pPr lvl="1">
              <a:buFont typeface="Courier New" panose="020B0604020202020204" pitchFamily="34" charset="0"/>
              <a:buChar char="o"/>
            </a:pPr>
            <a:r>
              <a:rPr lang="en-US">
                <a:ea typeface="Source Sans Pro"/>
              </a:rPr>
              <a:t>System messages</a:t>
            </a:r>
            <a:endParaRPr lang="en-US" dirty="0">
              <a:ea typeface="Source Sans Pro"/>
            </a:endParaRPr>
          </a:p>
          <a:p>
            <a:pPr lvl="1">
              <a:buFont typeface="Courier New" panose="020B0604020202020204" pitchFamily="34" charset="0"/>
              <a:buChar char="o"/>
            </a:pPr>
            <a:r>
              <a:rPr lang="en-US">
                <a:ea typeface="Source Sans Pro"/>
              </a:rPr>
              <a:t>Contact information</a:t>
            </a:r>
            <a:endParaRPr lang="en-US" dirty="0">
              <a:ea typeface="Source Sans Pro"/>
            </a:endParaRPr>
          </a:p>
          <a:p>
            <a:r>
              <a:rPr lang="en-US">
                <a:ea typeface="Source Sans Pro"/>
              </a:rPr>
              <a:t>Manual push notifications</a:t>
            </a:r>
            <a:endParaRPr lang="en-US" dirty="0">
              <a:ea typeface="Source Sans Pro"/>
            </a:endParaRPr>
          </a:p>
          <a:p>
            <a:r>
              <a:rPr lang="en-US">
                <a:ea typeface="Source Sans Pro"/>
              </a:rPr>
              <a:t>Future development</a:t>
            </a:r>
            <a:endParaRPr lang="en-US" dirty="0">
              <a:ea typeface="Source Sans Pro"/>
            </a:endParaRPr>
          </a:p>
          <a:p>
            <a:pPr lvl="1">
              <a:buFont typeface="Courier New" panose="020B0604020202020204" pitchFamily="34" charset="0"/>
              <a:buChar char="o"/>
            </a:pPr>
            <a:r>
              <a:rPr lang="en-US">
                <a:ea typeface="Source Sans Pro"/>
              </a:rPr>
              <a:t>Usage statistics</a:t>
            </a:r>
            <a:endParaRPr lang="en-US" dirty="0">
              <a:ea typeface="Source Sans Pro"/>
            </a:endParaRPr>
          </a:p>
          <a:p>
            <a:pPr lvl="1">
              <a:buFont typeface="Courier New" panose="020B0604020202020204" pitchFamily="34" charset="0"/>
              <a:buChar char="o"/>
            </a:pPr>
            <a:r>
              <a:rPr lang="en-US">
                <a:ea typeface="Source Sans Pro"/>
              </a:rPr>
              <a:t>Push notification enhancements (holds)</a:t>
            </a:r>
            <a:endParaRPr lang="en-US" dirty="0">
              <a:ea typeface="Source Sans Pro"/>
            </a:endParaRPr>
          </a:p>
          <a:p>
            <a:endParaRPr lang="en-US" dirty="0">
              <a:ea typeface="Source Sans Pro"/>
            </a:endParaRPr>
          </a:p>
          <a:p>
            <a:endParaRPr lang="en-US" dirty="0">
              <a:ea typeface="Source Sans Pro"/>
            </a:endParaRPr>
          </a:p>
        </p:txBody>
      </p:sp>
      <p:sp>
        <p:nvSpPr>
          <p:cNvPr id="4" name="Text Placeholder 3">
            <a:extLst>
              <a:ext uri="{FF2B5EF4-FFF2-40B4-BE49-F238E27FC236}">
                <a16:creationId xmlns:a16="http://schemas.microsoft.com/office/drawing/2014/main" id="{974CFEC2-A41A-A136-09ED-2BE751C31028}"/>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B6E43AD3-AD8E-106C-FD45-52054B9996E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BA4D32F-196C-C455-CA56-BD2CF63DAE03}"/>
              </a:ext>
            </a:extLst>
          </p:cNvPr>
          <p:cNvSpPr>
            <a:spLocks noGrp="1"/>
          </p:cNvSpPr>
          <p:nvPr>
            <p:ph type="sldNum" sz="quarter" idx="12"/>
          </p:nvPr>
        </p:nvSpPr>
        <p:spPr/>
        <p:txBody>
          <a:bodyPr/>
          <a:lstStyle/>
          <a:p>
            <a:fld id="{1FAA610F-65FB-4D76-A9F7-0135426F9A2E}" type="slidenum">
              <a:rPr lang="en-US" smtClean="0"/>
              <a:t>10</a:t>
            </a:fld>
            <a:endParaRPr lang="en-US"/>
          </a:p>
        </p:txBody>
      </p:sp>
      <p:sp>
        <p:nvSpPr>
          <p:cNvPr id="7" name="Date Placeholder 6">
            <a:extLst>
              <a:ext uri="{FF2B5EF4-FFF2-40B4-BE49-F238E27FC236}">
                <a16:creationId xmlns:a16="http://schemas.microsoft.com/office/drawing/2014/main" id="{3CE49245-44B0-6D9D-B526-6F386101A28C}"/>
              </a:ext>
            </a:extLst>
          </p:cNvPr>
          <p:cNvSpPr>
            <a:spLocks noGrp="1"/>
          </p:cNvSpPr>
          <p:nvPr>
            <p:ph type="dt" sz="half" idx="13"/>
          </p:nvPr>
        </p:nvSpPr>
        <p:spPr/>
        <p:txBody>
          <a:body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32298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B68E-1F58-A118-33D4-31230C6FEF7B}"/>
              </a:ext>
            </a:extLst>
          </p:cNvPr>
          <p:cNvSpPr>
            <a:spLocks noGrp="1"/>
          </p:cNvSpPr>
          <p:nvPr>
            <p:ph type="title"/>
          </p:nvPr>
        </p:nvSpPr>
        <p:spPr/>
        <p:txBody>
          <a:bodyPr>
            <a:normAutofit/>
          </a:bodyPr>
          <a:lstStyle/>
          <a:p>
            <a:r>
              <a:rPr lang="en-US" dirty="0"/>
              <a:t>Aspen </a:t>
            </a:r>
            <a:r>
              <a:rPr lang="en-US" dirty="0" err="1"/>
              <a:t>LiDA</a:t>
            </a:r>
            <a:r>
              <a:rPr lang="en-US" dirty="0"/>
              <a:t>: Implementation</a:t>
            </a:r>
            <a:br>
              <a:rPr lang="en-US" dirty="0"/>
            </a:br>
            <a:endParaRPr lang="en-US" dirty="0"/>
          </a:p>
        </p:txBody>
      </p:sp>
      <p:sp>
        <p:nvSpPr>
          <p:cNvPr id="3" name="Content Placeholder 2">
            <a:extLst>
              <a:ext uri="{FF2B5EF4-FFF2-40B4-BE49-F238E27FC236}">
                <a16:creationId xmlns:a16="http://schemas.microsoft.com/office/drawing/2014/main" id="{FFB6DBC7-609F-FC27-D50C-EFDC4C045E47}"/>
              </a:ext>
            </a:extLst>
          </p:cNvPr>
          <p:cNvSpPr>
            <a:spLocks noGrp="1"/>
          </p:cNvSpPr>
          <p:nvPr>
            <p:ph idx="1"/>
          </p:nvPr>
        </p:nvSpPr>
        <p:spPr/>
        <p:txBody>
          <a:bodyPr vert="horz" lIns="91440" tIns="45720" rIns="91440" bIns="45720" rtlCol="0" anchor="t">
            <a:normAutofit fontScale="92500" lnSpcReduction="20000"/>
          </a:bodyPr>
          <a:lstStyle/>
          <a:p>
            <a:r>
              <a:rPr lang="en-US" dirty="0"/>
              <a:t>ByWater Solutions is the hosting &amp; support provider for Aspen Discovery</a:t>
            </a:r>
          </a:p>
          <a:p>
            <a:r>
              <a:rPr lang="en-US" dirty="0" err="1"/>
              <a:t>LiDA</a:t>
            </a:r>
            <a:r>
              <a:rPr lang="en-US" dirty="0"/>
              <a:t> will be added to the existing ByWater agreement with SWAN</a:t>
            </a:r>
          </a:p>
          <a:p>
            <a:pPr lvl="1">
              <a:buFont typeface="Courier New" panose="020B0604020202020204" pitchFamily="34" charset="0"/>
              <a:buChar char="o"/>
            </a:pPr>
            <a:r>
              <a:rPr lang="en-US" dirty="0"/>
              <a:t>Payment is due May 1, 2024</a:t>
            </a:r>
            <a:endParaRPr lang="en-US" dirty="0">
              <a:ea typeface="Source Sans Pro"/>
            </a:endParaRPr>
          </a:p>
          <a:p>
            <a:r>
              <a:rPr lang="en-US" dirty="0"/>
              <a:t>Information and assets have been provided to </a:t>
            </a:r>
            <a:r>
              <a:rPr lang="en-US" dirty="0" err="1"/>
              <a:t>ByWater</a:t>
            </a:r>
            <a:r>
              <a:rPr lang="en-US" dirty="0"/>
              <a:t> Solutions to start the implementation process</a:t>
            </a:r>
          </a:p>
          <a:p>
            <a:r>
              <a:rPr lang="en-US">
                <a:ea typeface="Source Sans Pro"/>
              </a:rPr>
              <a:t>Apps have been submitted to the app stores for approval and will go live pending membership and app store approval</a:t>
            </a:r>
            <a:endParaRPr lang="en-US" dirty="0">
              <a:ea typeface="Source Sans Pro"/>
            </a:endParaRPr>
          </a:p>
          <a:p>
            <a:pPr marL="0" indent="0">
              <a:buNone/>
            </a:pPr>
            <a:endParaRPr lang="en-US" dirty="0">
              <a:ea typeface="Source Sans Pro"/>
            </a:endParaRPr>
          </a:p>
        </p:txBody>
      </p:sp>
      <p:sp>
        <p:nvSpPr>
          <p:cNvPr id="4" name="Text Placeholder 3">
            <a:extLst>
              <a:ext uri="{FF2B5EF4-FFF2-40B4-BE49-F238E27FC236}">
                <a16:creationId xmlns:a16="http://schemas.microsoft.com/office/drawing/2014/main" id="{3EA0F388-0231-6CF4-793F-2468072B3675}"/>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D1A569CB-F855-3488-FC34-7BF0DC04C8F8}"/>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979B7ADF-C03D-33DF-28A4-92A9031ADDC6}"/>
              </a:ext>
            </a:extLst>
          </p:cNvPr>
          <p:cNvSpPr>
            <a:spLocks noGrp="1"/>
          </p:cNvSpPr>
          <p:nvPr>
            <p:ph type="sldNum" sz="quarter" idx="12"/>
          </p:nvPr>
        </p:nvSpPr>
        <p:spPr/>
        <p:txBody>
          <a:bodyPr/>
          <a:lstStyle/>
          <a:p>
            <a:fld id="{1FAA610F-65FB-4D76-A9F7-0135426F9A2E}" type="slidenum">
              <a:rPr lang="en-US" smtClean="0"/>
              <a:t>11</a:t>
            </a:fld>
            <a:endParaRPr lang="en-US"/>
          </a:p>
        </p:txBody>
      </p:sp>
      <p:sp>
        <p:nvSpPr>
          <p:cNvPr id="7" name="Date Placeholder 6">
            <a:extLst>
              <a:ext uri="{FF2B5EF4-FFF2-40B4-BE49-F238E27FC236}">
                <a16:creationId xmlns:a16="http://schemas.microsoft.com/office/drawing/2014/main" id="{92DFA013-0852-B50D-DF57-37FE35E820A6}"/>
              </a:ext>
            </a:extLst>
          </p:cNvPr>
          <p:cNvSpPr>
            <a:spLocks noGrp="1"/>
          </p:cNvSpPr>
          <p:nvPr>
            <p:ph type="dt" sz="half" idx="13"/>
          </p:nvPr>
        </p:nvSpPr>
        <p:spPr/>
        <p:txBody>
          <a:body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111687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552A-E4C0-37D1-8282-BFC5863DEF9B}"/>
              </a:ext>
            </a:extLst>
          </p:cNvPr>
          <p:cNvSpPr>
            <a:spLocks noGrp="1"/>
          </p:cNvSpPr>
          <p:nvPr>
            <p:ph type="title"/>
          </p:nvPr>
        </p:nvSpPr>
        <p:spPr/>
        <p:txBody>
          <a:bodyPr/>
          <a:lstStyle/>
          <a:p>
            <a:r>
              <a:rPr lang="en-US" dirty="0"/>
              <a:t>Aspen </a:t>
            </a:r>
            <a:r>
              <a:rPr lang="en-US" dirty="0" err="1"/>
              <a:t>LiDA</a:t>
            </a:r>
            <a:r>
              <a:rPr lang="en-US" dirty="0"/>
              <a:t> costs</a:t>
            </a:r>
          </a:p>
        </p:txBody>
      </p:sp>
      <p:graphicFrame>
        <p:nvGraphicFramePr>
          <p:cNvPr id="8" name="Content Placeholder 7">
            <a:extLst>
              <a:ext uri="{FF2B5EF4-FFF2-40B4-BE49-F238E27FC236}">
                <a16:creationId xmlns:a16="http://schemas.microsoft.com/office/drawing/2014/main" id="{9E764242-294B-292F-42F5-04675D8C0EF4}"/>
              </a:ext>
            </a:extLst>
          </p:cNvPr>
          <p:cNvGraphicFramePr>
            <a:graphicFrameLocks noGrp="1"/>
          </p:cNvGraphicFramePr>
          <p:nvPr>
            <p:ph idx="1"/>
            <p:extLst>
              <p:ext uri="{D42A27DB-BD31-4B8C-83A1-F6EECF244321}">
                <p14:modId xmlns:p14="http://schemas.microsoft.com/office/powerpoint/2010/main" val="2233626043"/>
              </p:ext>
            </p:extLst>
          </p:nvPr>
        </p:nvGraphicFramePr>
        <p:xfrm>
          <a:off x="5069711" y="86254"/>
          <a:ext cx="6661678" cy="6685491"/>
        </p:xfrm>
        <a:graphic>
          <a:graphicData uri="http://schemas.openxmlformats.org/drawingml/2006/table">
            <a:tbl>
              <a:tblPr firstRow="1" bandRow="1">
                <a:tableStyleId>{68D230F3-CF80-4859-8CE7-A43EE81993B5}</a:tableStyleId>
              </a:tblPr>
              <a:tblGrid>
                <a:gridCol w="2220559">
                  <a:extLst>
                    <a:ext uri="{9D8B030D-6E8A-4147-A177-3AD203B41FA5}">
                      <a16:colId xmlns:a16="http://schemas.microsoft.com/office/drawing/2014/main" val="1184589609"/>
                    </a:ext>
                  </a:extLst>
                </a:gridCol>
                <a:gridCol w="2204271">
                  <a:extLst>
                    <a:ext uri="{9D8B030D-6E8A-4147-A177-3AD203B41FA5}">
                      <a16:colId xmlns:a16="http://schemas.microsoft.com/office/drawing/2014/main" val="2458901373"/>
                    </a:ext>
                  </a:extLst>
                </a:gridCol>
                <a:gridCol w="2236848">
                  <a:extLst>
                    <a:ext uri="{9D8B030D-6E8A-4147-A177-3AD203B41FA5}">
                      <a16:colId xmlns:a16="http://schemas.microsoft.com/office/drawing/2014/main" val="1611616298"/>
                    </a:ext>
                  </a:extLst>
                </a:gridCol>
              </a:tblGrid>
              <a:tr h="579830">
                <a:tc>
                  <a:txBody>
                    <a:bodyPr/>
                    <a:lstStyle/>
                    <a:p>
                      <a:endParaRPr lang="en-US"/>
                    </a:p>
                  </a:txBody>
                  <a:tcPr/>
                </a:tc>
                <a:tc>
                  <a:txBody>
                    <a:bodyPr/>
                    <a:lstStyle/>
                    <a:p>
                      <a:pPr algn="ctr"/>
                      <a:r>
                        <a:rPr lang="en-US" dirty="0"/>
                        <a:t>BLUEcloud Mobile</a:t>
                      </a:r>
                    </a:p>
                  </a:txBody>
                  <a:tcPr/>
                </a:tc>
                <a:tc>
                  <a:txBody>
                    <a:bodyPr/>
                    <a:lstStyle/>
                    <a:p>
                      <a:pPr algn="ctr"/>
                      <a:r>
                        <a:rPr lang="en-US" dirty="0"/>
                        <a:t>Aspen </a:t>
                      </a:r>
                      <a:r>
                        <a:rPr lang="en-US" dirty="0" err="1"/>
                        <a:t>LiDA</a:t>
                      </a:r>
                      <a:endParaRPr lang="en-US" dirty="0"/>
                    </a:p>
                  </a:txBody>
                  <a:tcPr/>
                </a:tc>
                <a:extLst>
                  <a:ext uri="{0D108BD9-81ED-4DB2-BD59-A6C34878D82A}">
                    <a16:rowId xmlns:a16="http://schemas.microsoft.com/office/drawing/2014/main" val="2615497178"/>
                  </a:ext>
                </a:extLst>
              </a:tr>
              <a:tr h="579830">
                <a:tc>
                  <a:txBody>
                    <a:bodyPr/>
                    <a:lstStyle/>
                    <a:p>
                      <a:r>
                        <a:rPr lang="en-US" dirty="0"/>
                        <a:t>Annual cost</a:t>
                      </a:r>
                    </a:p>
                  </a:txBody>
                  <a:tcPr/>
                </a:tc>
                <a:tc>
                  <a:txBody>
                    <a:bodyPr/>
                    <a:lstStyle/>
                    <a:p>
                      <a:pPr algn="r"/>
                      <a:endParaRPr lang="en-US" dirty="0"/>
                    </a:p>
                  </a:txBody>
                  <a:tcPr/>
                </a:tc>
                <a:tc>
                  <a:txBody>
                    <a:bodyPr/>
                    <a:lstStyle/>
                    <a:p>
                      <a:pPr algn="r"/>
                      <a:endParaRPr lang="en-US"/>
                    </a:p>
                  </a:txBody>
                  <a:tcPr/>
                </a:tc>
                <a:extLst>
                  <a:ext uri="{0D108BD9-81ED-4DB2-BD59-A6C34878D82A}">
                    <a16:rowId xmlns:a16="http://schemas.microsoft.com/office/drawing/2014/main" val="2595019579"/>
                  </a:ext>
                </a:extLst>
              </a:tr>
              <a:tr h="579830">
                <a:tc>
                  <a:txBody>
                    <a:bodyPr/>
                    <a:lstStyle/>
                    <a:p>
                      <a:pPr lvl="1"/>
                      <a:r>
                        <a:rPr lang="en-US" dirty="0"/>
                        <a:t>Mobile</a:t>
                      </a:r>
                    </a:p>
                  </a:txBody>
                  <a:tcPr/>
                </a:tc>
                <a:tc>
                  <a:txBody>
                    <a:bodyPr/>
                    <a:lstStyle/>
                    <a:p>
                      <a:pPr algn="r"/>
                      <a:r>
                        <a:rPr lang="en-US" dirty="0"/>
                        <a:t>$71,930</a:t>
                      </a:r>
                    </a:p>
                  </a:txBody>
                  <a:tcPr/>
                </a:tc>
                <a:tc>
                  <a:txBody>
                    <a:bodyPr/>
                    <a:lstStyle/>
                    <a:p>
                      <a:pPr algn="r"/>
                      <a:r>
                        <a:rPr lang="en-US" dirty="0"/>
                        <a:t>$4,600</a:t>
                      </a:r>
                    </a:p>
                  </a:txBody>
                  <a:tcPr/>
                </a:tc>
                <a:extLst>
                  <a:ext uri="{0D108BD9-81ED-4DB2-BD59-A6C34878D82A}">
                    <a16:rowId xmlns:a16="http://schemas.microsoft.com/office/drawing/2014/main" val="2502996674"/>
                  </a:ext>
                </a:extLst>
              </a:tr>
              <a:tr h="1000802">
                <a:tc>
                  <a:txBody>
                    <a:bodyPr/>
                    <a:lstStyle/>
                    <a:p>
                      <a:pPr lvl="1"/>
                      <a:r>
                        <a:rPr lang="en-US" dirty="0"/>
                        <a:t>E-content integration</a:t>
                      </a:r>
                    </a:p>
                  </a:txBody>
                  <a:tcPr>
                    <a:lnB w="12700" cap="flat" cmpd="sng" algn="ctr">
                      <a:solidFill>
                        <a:schemeClr val="tx1"/>
                      </a:solidFill>
                      <a:prstDash val="solid"/>
                      <a:round/>
                      <a:headEnd type="none" w="med" len="med"/>
                      <a:tailEnd type="none" w="med" len="med"/>
                    </a:lnB>
                  </a:tcPr>
                </a:tc>
                <a:tc>
                  <a:txBody>
                    <a:bodyPr/>
                    <a:lstStyle/>
                    <a:p>
                      <a:pPr algn="r"/>
                      <a:r>
                        <a:rPr lang="en-US" dirty="0"/>
                        <a:t>$23,200</a:t>
                      </a:r>
                    </a:p>
                  </a:txBody>
                  <a:tcPr>
                    <a:lnB w="12700" cap="flat" cmpd="sng" algn="ctr">
                      <a:solidFill>
                        <a:schemeClr val="tx1"/>
                      </a:solidFill>
                      <a:prstDash val="solid"/>
                      <a:round/>
                      <a:headEnd type="none" w="med" len="med"/>
                      <a:tailEnd type="none" w="med" len="med"/>
                    </a:lnB>
                  </a:tcPr>
                </a:tc>
                <a:tc>
                  <a:txBody>
                    <a:bodyPr/>
                    <a:lstStyle/>
                    <a:p>
                      <a:pPr algn="r"/>
                      <a:r>
                        <a:rPr lang="en-US" dirty="0"/>
                        <a:t>included</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048643"/>
                  </a:ext>
                </a:extLst>
              </a:tr>
              <a:tr h="579830">
                <a:tc>
                  <a:txBody>
                    <a:bodyPr/>
                    <a:lstStyle/>
                    <a:p>
                      <a:r>
                        <a:rPr lang="en-US" b="1" dirty="0"/>
                        <a:t>Total</a:t>
                      </a:r>
                    </a:p>
                  </a:txBody>
                  <a:tcPr>
                    <a:lnT w="12700" cap="flat" cmpd="sng" algn="ctr">
                      <a:solidFill>
                        <a:schemeClr val="tx1"/>
                      </a:solidFill>
                      <a:prstDash val="solid"/>
                      <a:round/>
                      <a:headEnd type="none" w="med" len="med"/>
                      <a:tailEnd type="none" w="med" len="med"/>
                    </a:lnT>
                  </a:tcPr>
                </a:tc>
                <a:tc>
                  <a:txBody>
                    <a:bodyPr/>
                    <a:lstStyle/>
                    <a:p>
                      <a:pPr algn="r"/>
                      <a:r>
                        <a:rPr lang="en-US" b="1" dirty="0"/>
                        <a:t>$95,130</a:t>
                      </a:r>
                    </a:p>
                  </a:txBody>
                  <a:tcPr>
                    <a:lnT w="12700" cap="flat" cmpd="sng" algn="ctr">
                      <a:solidFill>
                        <a:schemeClr val="tx1"/>
                      </a:solidFill>
                      <a:prstDash val="solid"/>
                      <a:round/>
                      <a:headEnd type="none" w="med" len="med"/>
                      <a:tailEnd type="none" w="med" len="med"/>
                    </a:lnT>
                  </a:tcPr>
                </a:tc>
                <a:tc>
                  <a:txBody>
                    <a:bodyPr/>
                    <a:lstStyle/>
                    <a:p>
                      <a:pPr algn="r"/>
                      <a:r>
                        <a:rPr lang="en-US" b="1" dirty="0"/>
                        <a:t>$4,600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9447159"/>
                  </a:ext>
                </a:extLst>
              </a:tr>
              <a:tr h="928513">
                <a:tc>
                  <a:txBody>
                    <a:bodyPr/>
                    <a:lstStyle/>
                    <a:p>
                      <a:pPr lvl="1"/>
                      <a:r>
                        <a:rPr lang="en-US" dirty="0"/>
                        <a:t>Refund applied to May 1, 2024 renewal</a:t>
                      </a:r>
                    </a:p>
                  </a:txBody>
                  <a:tcPr/>
                </a:tc>
                <a:tc>
                  <a:txBody>
                    <a:bodyPr/>
                    <a:lstStyle/>
                    <a:p>
                      <a:pPr algn="r"/>
                      <a:r>
                        <a:rPr lang="en-US" dirty="0">
                          <a:solidFill>
                            <a:srgbClr val="FF0000"/>
                          </a:solidFill>
                        </a:rPr>
                        <a:t>($40,850)</a:t>
                      </a:r>
                    </a:p>
                  </a:txBody>
                  <a:tcPr/>
                </a:tc>
                <a:tc>
                  <a:txBody>
                    <a:bodyPr/>
                    <a:lstStyle/>
                    <a:p>
                      <a:pPr algn="r"/>
                      <a:r>
                        <a:rPr lang="en-US" dirty="0"/>
                        <a:t>(not applicable)</a:t>
                      </a:r>
                    </a:p>
                  </a:txBody>
                  <a:tcPr/>
                </a:tc>
                <a:extLst>
                  <a:ext uri="{0D108BD9-81ED-4DB2-BD59-A6C34878D82A}">
                    <a16:rowId xmlns:a16="http://schemas.microsoft.com/office/drawing/2014/main" val="4190220604"/>
                  </a:ext>
                </a:extLst>
              </a:tr>
              <a:tr h="579830">
                <a:tc>
                  <a:txBody>
                    <a:bodyPr/>
                    <a:lstStyle/>
                    <a:p>
                      <a:pPr lvl="1"/>
                      <a:r>
                        <a:rPr lang="en-US" dirty="0"/>
                        <a:t>One-time cost</a:t>
                      </a:r>
                    </a:p>
                  </a:txBody>
                  <a:tcPr/>
                </a:tc>
                <a:tc>
                  <a:txBody>
                    <a:bodyPr/>
                    <a:lstStyle/>
                    <a:p>
                      <a:pPr algn="r"/>
                      <a:r>
                        <a:rPr lang="en-US" dirty="0"/>
                        <a:t>(Not applicable)</a:t>
                      </a:r>
                    </a:p>
                  </a:txBody>
                  <a:tcPr/>
                </a:tc>
                <a:tc>
                  <a:txBody>
                    <a:bodyPr/>
                    <a:lstStyle/>
                    <a:p>
                      <a:pPr algn="r"/>
                      <a:r>
                        <a:rPr lang="en-US" dirty="0"/>
                        <a:t>$1,917</a:t>
                      </a:r>
                    </a:p>
                  </a:txBody>
                  <a:tcPr/>
                </a:tc>
                <a:extLst>
                  <a:ext uri="{0D108BD9-81ED-4DB2-BD59-A6C34878D82A}">
                    <a16:rowId xmlns:a16="http://schemas.microsoft.com/office/drawing/2014/main" val="4233674649"/>
                  </a:ext>
                </a:extLst>
              </a:tr>
              <a:tr h="649959">
                <a:tc>
                  <a:txBody>
                    <a:bodyPr/>
                    <a:lstStyle/>
                    <a:p>
                      <a:r>
                        <a:rPr lang="en-US" b="1" dirty="0"/>
                        <a:t>Costs May 1, 2024 at renewal</a:t>
                      </a:r>
                    </a:p>
                  </a:txBody>
                  <a:tcPr/>
                </a:tc>
                <a:tc>
                  <a:txBody>
                    <a:bodyPr/>
                    <a:lstStyle/>
                    <a:p>
                      <a:pPr algn="r"/>
                      <a:r>
                        <a:rPr lang="en-US" b="1" dirty="0">
                          <a:solidFill>
                            <a:srgbClr val="FF0000"/>
                          </a:solidFill>
                        </a:rPr>
                        <a:t>($95,130)</a:t>
                      </a:r>
                    </a:p>
                  </a:txBody>
                  <a:tcPr/>
                </a:tc>
                <a:tc>
                  <a:txBody>
                    <a:bodyPr/>
                    <a:lstStyle/>
                    <a:p>
                      <a:pPr algn="r"/>
                      <a:r>
                        <a:rPr lang="en-US" b="1" dirty="0"/>
                        <a:t>$6,517</a:t>
                      </a:r>
                    </a:p>
                  </a:txBody>
                  <a:tcPr/>
                </a:tc>
                <a:extLst>
                  <a:ext uri="{0D108BD9-81ED-4DB2-BD59-A6C34878D82A}">
                    <a16:rowId xmlns:a16="http://schemas.microsoft.com/office/drawing/2014/main" val="4161575400"/>
                  </a:ext>
                </a:extLst>
              </a:tr>
              <a:tr h="1207067">
                <a:tc>
                  <a:txBody>
                    <a:bodyPr/>
                    <a:lstStyle/>
                    <a:p>
                      <a:endParaRPr lang="en-US"/>
                    </a:p>
                  </a:txBody>
                  <a:tcPr/>
                </a:tc>
                <a:tc>
                  <a:txBody>
                    <a:bodyPr/>
                    <a:lstStyle/>
                    <a:p>
                      <a:pPr algn="r"/>
                      <a:r>
                        <a:rPr lang="en-US" dirty="0"/>
                        <a:t>SWAN cancels SirsiDynix BLUEcloud Mobile &amp; eResource Central</a:t>
                      </a:r>
                    </a:p>
                  </a:txBody>
                  <a:tcPr/>
                </a:tc>
                <a:tc>
                  <a:txBody>
                    <a:bodyPr/>
                    <a:lstStyle/>
                    <a:p>
                      <a:pPr algn="r"/>
                      <a:endParaRPr lang="en-US" dirty="0"/>
                    </a:p>
                  </a:txBody>
                  <a:tcPr/>
                </a:tc>
                <a:extLst>
                  <a:ext uri="{0D108BD9-81ED-4DB2-BD59-A6C34878D82A}">
                    <a16:rowId xmlns:a16="http://schemas.microsoft.com/office/drawing/2014/main" val="501805551"/>
                  </a:ext>
                </a:extLst>
              </a:tr>
            </a:tbl>
          </a:graphicData>
        </a:graphic>
      </p:graphicFrame>
      <p:sp>
        <p:nvSpPr>
          <p:cNvPr id="4" name="Text Placeholder 3">
            <a:extLst>
              <a:ext uri="{FF2B5EF4-FFF2-40B4-BE49-F238E27FC236}">
                <a16:creationId xmlns:a16="http://schemas.microsoft.com/office/drawing/2014/main" id="{3CF69306-6297-BD83-AB21-09630E679137}"/>
              </a:ext>
            </a:extLst>
          </p:cNvPr>
          <p:cNvSpPr>
            <a:spLocks noGrp="1"/>
          </p:cNvSpPr>
          <p:nvPr>
            <p:ph type="body" sz="half" idx="2"/>
          </p:nvPr>
        </p:nvSpPr>
        <p:spPr>
          <a:xfrm>
            <a:off x="655094" y="3429000"/>
            <a:ext cx="3210850" cy="2439988"/>
          </a:xfrm>
        </p:spPr>
        <p:txBody>
          <a:bodyPr/>
          <a:lstStyle/>
          <a:p>
            <a:r>
              <a:rPr lang="en-US" dirty="0"/>
              <a:t>Renewals for ByWater &amp; SirsiDynix occur May 1, 2024</a:t>
            </a:r>
          </a:p>
          <a:p>
            <a:r>
              <a:rPr lang="en-US" dirty="0"/>
              <a:t>ByWater agreed to defer all costs until May 1, 2024</a:t>
            </a:r>
          </a:p>
          <a:p>
            <a:r>
              <a:rPr lang="en-US" sz="2000" b="1" dirty="0"/>
              <a:t>Annual savings: </a:t>
            </a:r>
            <a:r>
              <a:rPr lang="en-US" sz="2400" b="1" i="0" u="none" strike="noStrike" dirty="0">
                <a:solidFill>
                  <a:srgbClr val="FF0000"/>
                </a:solidFill>
                <a:effectLst/>
                <a:latin typeface="Calibri" panose="020F0502020204030204" pitchFamily="34" charset="0"/>
              </a:rPr>
              <a:t>($90,530)</a:t>
            </a:r>
            <a:r>
              <a:rPr lang="en-US" sz="2000" b="1" dirty="0"/>
              <a:t> </a:t>
            </a:r>
          </a:p>
        </p:txBody>
      </p:sp>
      <p:sp>
        <p:nvSpPr>
          <p:cNvPr id="6" name="Slide Number Placeholder 5">
            <a:extLst>
              <a:ext uri="{FF2B5EF4-FFF2-40B4-BE49-F238E27FC236}">
                <a16:creationId xmlns:a16="http://schemas.microsoft.com/office/drawing/2014/main" id="{06D1BF37-218F-BDC8-7487-3E130C24D7D7}"/>
              </a:ext>
            </a:extLst>
          </p:cNvPr>
          <p:cNvSpPr>
            <a:spLocks noGrp="1"/>
          </p:cNvSpPr>
          <p:nvPr>
            <p:ph type="sldNum" sz="quarter" idx="12"/>
          </p:nvPr>
        </p:nvSpPr>
        <p:spPr/>
        <p:txBody>
          <a:bodyPr/>
          <a:lstStyle/>
          <a:p>
            <a:fld id="{1FAA610F-65FB-4D76-A9F7-0135426F9A2E}" type="slidenum">
              <a:rPr lang="en-US" smtClean="0"/>
              <a:t>12</a:t>
            </a:fld>
            <a:endParaRPr lang="en-US"/>
          </a:p>
        </p:txBody>
      </p:sp>
      <p:sp>
        <p:nvSpPr>
          <p:cNvPr id="7" name="Date Placeholder 6">
            <a:extLst>
              <a:ext uri="{FF2B5EF4-FFF2-40B4-BE49-F238E27FC236}">
                <a16:creationId xmlns:a16="http://schemas.microsoft.com/office/drawing/2014/main" id="{D6E0FC12-B074-77ED-FB17-1210B437C6AF}"/>
              </a:ext>
            </a:extLst>
          </p:cNvPr>
          <p:cNvSpPr>
            <a:spLocks noGrp="1"/>
          </p:cNvSpPr>
          <p:nvPr>
            <p:ph type="dt" sz="half" idx="13"/>
          </p:nvPr>
        </p:nvSpPr>
        <p:spPr/>
        <p:txBody>
          <a:body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281240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95BE-9189-8D55-25BD-993B296229CD}"/>
              </a:ext>
            </a:extLst>
          </p:cNvPr>
          <p:cNvSpPr>
            <a:spLocks noGrp="1"/>
          </p:cNvSpPr>
          <p:nvPr>
            <p:ph type="title"/>
          </p:nvPr>
        </p:nvSpPr>
        <p:spPr/>
        <p:txBody>
          <a:bodyPr anchor="b">
            <a:normAutofit/>
          </a:bodyPr>
          <a:lstStyle/>
          <a:p>
            <a:r>
              <a:rPr lang="en-US"/>
              <a:t>Aspen </a:t>
            </a:r>
            <a:r>
              <a:rPr lang="en-US" err="1"/>
              <a:t>LiDA</a:t>
            </a:r>
            <a:r>
              <a:rPr lang="en-US"/>
              <a:t>: </a:t>
            </a:r>
            <a:br>
              <a:rPr lang="en-US"/>
            </a:br>
            <a:r>
              <a:rPr lang="en-US"/>
              <a:t>Go Live Timeline</a:t>
            </a:r>
            <a:endParaRPr lang="en-US" dirty="0"/>
          </a:p>
        </p:txBody>
      </p:sp>
      <p:graphicFrame>
        <p:nvGraphicFramePr>
          <p:cNvPr id="9" name="Content Placeholder 2">
            <a:extLst>
              <a:ext uri="{FF2B5EF4-FFF2-40B4-BE49-F238E27FC236}">
                <a16:creationId xmlns:a16="http://schemas.microsoft.com/office/drawing/2014/main" id="{FD8ECC03-486A-5AAC-B1CD-1A94CAD87012}"/>
              </a:ext>
            </a:extLst>
          </p:cNvPr>
          <p:cNvGraphicFramePr>
            <a:graphicFrameLocks noGrp="1"/>
          </p:cNvGraphicFramePr>
          <p:nvPr>
            <p:ph idx="1"/>
            <p:extLst>
              <p:ext uri="{D42A27DB-BD31-4B8C-83A1-F6EECF244321}">
                <p14:modId xmlns:p14="http://schemas.microsoft.com/office/powerpoint/2010/main" val="288861296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ECD101A9-CA98-070D-80EF-9CC507ECE634}"/>
              </a:ext>
            </a:extLst>
          </p:cNvPr>
          <p:cNvSpPr>
            <a:spLocks noGrp="1"/>
          </p:cNvSpPr>
          <p:nvPr>
            <p:ph type="body" sz="half" idx="2"/>
          </p:nvPr>
        </p:nvSpPr>
        <p:spPr>
          <a:xfrm>
            <a:off x="655094" y="3429000"/>
            <a:ext cx="3582055" cy="2439988"/>
          </a:xfrm>
        </p:spPr>
        <p:txBody>
          <a:bodyPr vert="horz" lIns="91440" tIns="45720" rIns="91440" bIns="45720" rtlCol="0" anchor="t">
            <a:normAutofit/>
          </a:bodyPr>
          <a:lstStyle/>
          <a:p>
            <a:r>
              <a:rPr lang="en-US">
                <a:cs typeface="Calibri"/>
              </a:rPr>
              <a:t>You can </a:t>
            </a:r>
            <a:r>
              <a:rPr lang="en-US" dirty="0">
                <a:cs typeface="Calibri"/>
              </a:rPr>
              <a:t>choose when to start promoting to your patrons – so effectively there’s a soft launch built in. </a:t>
            </a:r>
            <a:endParaRPr lang="en-US" dirty="0"/>
          </a:p>
          <a:p>
            <a:r>
              <a:rPr lang="en-US" dirty="0"/>
              <a:t>The app will appear in app stores as </a:t>
            </a:r>
            <a:r>
              <a:rPr lang="en-US" b="1" dirty="0"/>
              <a:t>SWAN Libraries +</a:t>
            </a:r>
            <a:endParaRPr lang="en-US" b="1" dirty="0">
              <a:ea typeface="Source Sans Pro"/>
            </a:endParaRPr>
          </a:p>
        </p:txBody>
      </p:sp>
      <p:sp>
        <p:nvSpPr>
          <p:cNvPr id="5" name="Footer Placeholder 4">
            <a:extLst>
              <a:ext uri="{FF2B5EF4-FFF2-40B4-BE49-F238E27FC236}">
                <a16:creationId xmlns:a16="http://schemas.microsoft.com/office/drawing/2014/main" id="{3A6B253E-C40C-DEBF-A851-73D25C2B6EEC}"/>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4D1E8FEA-184B-AB79-4150-6D4A1661EDA0}"/>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13</a:t>
            </a:fld>
            <a:endParaRPr lang="en-US"/>
          </a:p>
        </p:txBody>
      </p:sp>
      <p:sp>
        <p:nvSpPr>
          <p:cNvPr id="7" name="Date Placeholder 6">
            <a:extLst>
              <a:ext uri="{FF2B5EF4-FFF2-40B4-BE49-F238E27FC236}">
                <a16:creationId xmlns:a16="http://schemas.microsoft.com/office/drawing/2014/main" id="{F120E09C-74D8-6AD8-9823-20DEEBCD7C3C}"/>
              </a:ext>
            </a:extLst>
          </p:cNvPr>
          <p:cNvSpPr>
            <a:spLocks noGrp="1"/>
          </p:cNvSpPr>
          <p:nvPr>
            <p:ph type="dt" sz="half" idx="13"/>
          </p:nvPr>
        </p:nvSpPr>
        <p:spPr/>
        <p:txBody>
          <a:bodyPr anchor="ctr">
            <a:normAutofit/>
          </a:bodyPr>
          <a:lstStyle/>
          <a:p>
            <a:pPr>
              <a:spcAft>
                <a:spcPts val="600"/>
              </a:spcAft>
            </a:pPr>
            <a:fld id="{0C271E5E-31FA-4190-9796-0C03067BB122}" type="datetime4">
              <a:rPr lang="en-US" smtClean="0"/>
              <a:pPr>
                <a:spcAft>
                  <a:spcPts val="600"/>
                </a:spcAft>
              </a:pPr>
              <a:t>December 8, 2023</a:t>
            </a:fld>
            <a:endParaRPr lang="en-US"/>
          </a:p>
        </p:txBody>
      </p:sp>
    </p:spTree>
    <p:extLst>
      <p:ext uri="{BB962C8B-B14F-4D97-AF65-F5344CB8AC3E}">
        <p14:creationId xmlns:p14="http://schemas.microsoft.com/office/powerpoint/2010/main" val="103324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95BE-9189-8D55-25BD-993B296229CD}"/>
              </a:ext>
            </a:extLst>
          </p:cNvPr>
          <p:cNvSpPr>
            <a:spLocks noGrp="1"/>
          </p:cNvSpPr>
          <p:nvPr>
            <p:ph type="title"/>
          </p:nvPr>
        </p:nvSpPr>
        <p:spPr/>
        <p:txBody>
          <a:bodyPr/>
          <a:lstStyle/>
          <a:p>
            <a:r>
              <a:rPr lang="en-US" dirty="0">
                <a:ea typeface="Source Sans Pro SemiBold"/>
              </a:rPr>
              <a:t>Aspen </a:t>
            </a:r>
            <a:r>
              <a:rPr lang="en-US" dirty="0" err="1">
                <a:ea typeface="Source Sans Pro SemiBold"/>
              </a:rPr>
              <a:t>LiDA</a:t>
            </a:r>
            <a:r>
              <a:rPr lang="en-US" dirty="0">
                <a:ea typeface="Source Sans Pro SemiBold"/>
              </a:rPr>
              <a:t>: </a:t>
            </a:r>
            <a:br>
              <a:rPr lang="en-US" dirty="0">
                <a:ea typeface="Source Sans Pro SemiBold"/>
              </a:rPr>
            </a:br>
            <a:r>
              <a:rPr lang="en-US" dirty="0">
                <a:ea typeface="Source Sans Pro SemiBold"/>
              </a:rPr>
              <a:t>Go Live Resources</a:t>
            </a:r>
            <a:endParaRPr lang="en-US" dirty="0"/>
          </a:p>
        </p:txBody>
      </p:sp>
      <p:sp>
        <p:nvSpPr>
          <p:cNvPr id="3" name="Content Placeholder 2">
            <a:extLst>
              <a:ext uri="{FF2B5EF4-FFF2-40B4-BE49-F238E27FC236}">
                <a16:creationId xmlns:a16="http://schemas.microsoft.com/office/drawing/2014/main" id="{3B032FC5-FC82-FF03-33C8-EB0973309B35}"/>
              </a:ext>
            </a:extLst>
          </p:cNvPr>
          <p:cNvSpPr>
            <a:spLocks noGrp="1"/>
          </p:cNvSpPr>
          <p:nvPr>
            <p:ph idx="1"/>
          </p:nvPr>
        </p:nvSpPr>
        <p:spPr/>
        <p:txBody>
          <a:bodyPr vert="horz" lIns="91440" tIns="45720" rIns="91440" bIns="45720" rtlCol="0" anchor="t">
            <a:normAutofit/>
          </a:bodyPr>
          <a:lstStyle/>
          <a:p>
            <a:r>
              <a:rPr lang="en-US" dirty="0"/>
              <a:t>Patron instructions at www.swanlibraries.net</a:t>
            </a:r>
          </a:p>
          <a:p>
            <a:r>
              <a:rPr lang="en-US" dirty="0"/>
              <a:t>Web graphics for you to use on social media and your library websites</a:t>
            </a:r>
          </a:p>
          <a:p>
            <a:r>
              <a:rPr lang="en-US" dirty="0"/>
              <a:t>Webinar dates for staff</a:t>
            </a:r>
            <a:endParaRPr lang="en-US" dirty="0">
              <a:ea typeface="Source Sans Pro"/>
            </a:endParaRPr>
          </a:p>
          <a:p>
            <a:pPr lvl="1">
              <a:buFont typeface="Courier New" panose="020B0604020202020204" pitchFamily="34" charset="0"/>
              <a:buChar char="o"/>
            </a:pPr>
            <a:r>
              <a:rPr lang="en-US">
                <a:ea typeface="Source Sans Pro"/>
              </a:rPr>
              <a:t>TBA – plan to offer both December and January dates</a:t>
            </a:r>
            <a:endParaRPr lang="en-US" dirty="0">
              <a:ea typeface="Source Sans Pro"/>
            </a:endParaRPr>
          </a:p>
        </p:txBody>
      </p:sp>
      <p:sp>
        <p:nvSpPr>
          <p:cNvPr id="4" name="Text Placeholder 3">
            <a:extLst>
              <a:ext uri="{FF2B5EF4-FFF2-40B4-BE49-F238E27FC236}">
                <a16:creationId xmlns:a16="http://schemas.microsoft.com/office/drawing/2014/main" id="{29C8ECAA-3295-E5E7-79F4-78215CA06F0D}"/>
              </a:ext>
            </a:extLst>
          </p:cNvPr>
          <p:cNvSpPr>
            <a:spLocks noGrp="1"/>
          </p:cNvSpPr>
          <p:nvPr>
            <p:ph type="body" sz="half" idx="2"/>
          </p:nvPr>
        </p:nvSpPr>
        <p:spPr>
          <a:xfrm>
            <a:off x="655094" y="3429000"/>
            <a:ext cx="3490047" cy="2430092"/>
          </a:xfrm>
        </p:spPr>
        <p:txBody>
          <a:bodyPr vert="horz" lIns="91440" tIns="45720" rIns="91440" bIns="45720" rtlCol="0" anchor="t">
            <a:normAutofit/>
          </a:bodyPr>
          <a:lstStyle/>
          <a:p>
            <a:endParaRPr lang="en-US" dirty="0">
              <a:ea typeface="Source Sans Pro"/>
            </a:endParaRPr>
          </a:p>
          <a:p>
            <a:endParaRPr lang="en-US" dirty="0">
              <a:ea typeface="Source Sans Pro"/>
            </a:endParaRPr>
          </a:p>
        </p:txBody>
      </p:sp>
      <p:sp>
        <p:nvSpPr>
          <p:cNvPr id="5" name="Footer Placeholder 4">
            <a:extLst>
              <a:ext uri="{FF2B5EF4-FFF2-40B4-BE49-F238E27FC236}">
                <a16:creationId xmlns:a16="http://schemas.microsoft.com/office/drawing/2014/main" id="{3A6B253E-C40C-DEBF-A851-73D25C2B6EE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D1E8FEA-184B-AB79-4150-6D4A1661EDA0}"/>
              </a:ext>
            </a:extLst>
          </p:cNvPr>
          <p:cNvSpPr>
            <a:spLocks noGrp="1"/>
          </p:cNvSpPr>
          <p:nvPr>
            <p:ph type="sldNum" sz="quarter" idx="12"/>
          </p:nvPr>
        </p:nvSpPr>
        <p:spPr/>
        <p:txBody>
          <a:bodyPr/>
          <a:lstStyle/>
          <a:p>
            <a:fld id="{1FAA610F-65FB-4D76-A9F7-0135426F9A2E}" type="slidenum">
              <a:rPr lang="en-US" smtClean="0"/>
              <a:t>14</a:t>
            </a:fld>
            <a:endParaRPr lang="en-US"/>
          </a:p>
        </p:txBody>
      </p:sp>
      <p:sp>
        <p:nvSpPr>
          <p:cNvPr id="7" name="Date Placeholder 6">
            <a:extLst>
              <a:ext uri="{FF2B5EF4-FFF2-40B4-BE49-F238E27FC236}">
                <a16:creationId xmlns:a16="http://schemas.microsoft.com/office/drawing/2014/main" id="{F120E09C-74D8-6AD8-9823-20DEEBCD7C3C}"/>
              </a:ext>
            </a:extLst>
          </p:cNvPr>
          <p:cNvSpPr>
            <a:spLocks noGrp="1"/>
          </p:cNvSpPr>
          <p:nvPr>
            <p:ph type="dt" sz="half" idx="13"/>
          </p:nvPr>
        </p:nvSpPr>
        <p:spPr/>
        <p:txBody>
          <a:body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221270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8839-5091-240F-246A-E8AE05B828D6}"/>
              </a:ext>
            </a:extLst>
          </p:cNvPr>
          <p:cNvSpPr>
            <a:spLocks noGrp="1"/>
          </p:cNvSpPr>
          <p:nvPr>
            <p:ph type="title"/>
          </p:nvPr>
        </p:nvSpPr>
        <p:spPr/>
        <p:txBody>
          <a:bodyPr/>
          <a:lstStyle/>
          <a:p>
            <a:r>
              <a:rPr lang="en-US" dirty="0">
                <a:ea typeface="Source Sans Pro SemiBold"/>
              </a:rPr>
              <a:t>Aspen </a:t>
            </a:r>
            <a:r>
              <a:rPr lang="en-US" dirty="0" err="1">
                <a:ea typeface="Source Sans Pro SemiBold"/>
              </a:rPr>
              <a:t>LiDA</a:t>
            </a:r>
            <a:r>
              <a:rPr lang="en-US" dirty="0">
                <a:ea typeface="Source Sans Pro SemiBold"/>
              </a:rPr>
              <a:t>: Future Developments</a:t>
            </a:r>
            <a:endParaRPr lang="en-US" dirty="0"/>
          </a:p>
        </p:txBody>
      </p:sp>
      <p:sp>
        <p:nvSpPr>
          <p:cNvPr id="3" name="Content Placeholder 2">
            <a:extLst>
              <a:ext uri="{FF2B5EF4-FFF2-40B4-BE49-F238E27FC236}">
                <a16:creationId xmlns:a16="http://schemas.microsoft.com/office/drawing/2014/main" id="{D278D9D8-48C0-9A76-98A6-506DF4609E9B}"/>
              </a:ext>
            </a:extLst>
          </p:cNvPr>
          <p:cNvSpPr>
            <a:spLocks noGrp="1"/>
          </p:cNvSpPr>
          <p:nvPr>
            <p:ph idx="1"/>
          </p:nvPr>
        </p:nvSpPr>
        <p:spPr/>
        <p:txBody>
          <a:bodyPr vert="horz" lIns="91440" tIns="45720" rIns="91440" bIns="45720" rtlCol="0" anchor="t">
            <a:normAutofit lnSpcReduction="10000"/>
          </a:bodyPr>
          <a:lstStyle/>
          <a:p>
            <a:r>
              <a:rPr lang="en-US" dirty="0">
                <a:ea typeface="Source Sans Pro"/>
              </a:rPr>
              <a:t>Individual library apps</a:t>
            </a:r>
          </a:p>
          <a:p>
            <a:pPr lvl="1">
              <a:buFont typeface="Courier New" panose="020B0604020202020204" pitchFamily="34" charset="0"/>
              <a:buChar char="o"/>
            </a:pPr>
            <a:r>
              <a:rPr lang="en-US" dirty="0">
                <a:ea typeface="Source Sans Pro"/>
              </a:rPr>
              <a:t>Libraries would need Apple and Google Developer Accounts</a:t>
            </a:r>
          </a:p>
          <a:p>
            <a:pPr lvl="1">
              <a:buFont typeface="Courier New" panose="020B0604020202020204" pitchFamily="34" charset="0"/>
              <a:buChar char="o"/>
            </a:pPr>
            <a:r>
              <a:rPr lang="en-US" dirty="0">
                <a:ea typeface="Source Sans Pro"/>
              </a:rPr>
              <a:t>Provide graphics and app store assets</a:t>
            </a:r>
          </a:p>
          <a:p>
            <a:pPr lvl="1">
              <a:buFont typeface="Courier New" panose="020B0604020202020204" pitchFamily="34" charset="0"/>
              <a:buChar char="o"/>
            </a:pPr>
            <a:r>
              <a:rPr lang="en-US">
                <a:ea typeface="Source Sans Pro"/>
              </a:rPr>
              <a:t>Additional</a:t>
            </a:r>
            <a:r>
              <a:rPr lang="en-US" dirty="0">
                <a:ea typeface="Source Sans Pro"/>
              </a:rPr>
              <a:t> cost of $500/year</a:t>
            </a:r>
          </a:p>
          <a:p>
            <a:r>
              <a:rPr lang="en-US" dirty="0">
                <a:ea typeface="Source Sans Pro"/>
              </a:rPr>
              <a:t>Fines payment</a:t>
            </a:r>
          </a:p>
          <a:p>
            <a:r>
              <a:rPr lang="en-US" dirty="0">
                <a:ea typeface="Source Sans Pro"/>
              </a:rPr>
              <a:t>Usage statistics</a:t>
            </a:r>
          </a:p>
          <a:p>
            <a:r>
              <a:rPr lang="en-US" dirty="0">
                <a:ea typeface="Source Sans Pro"/>
              </a:rPr>
              <a:t>Enhancements to self checkout</a:t>
            </a:r>
          </a:p>
          <a:p>
            <a:r>
              <a:rPr lang="en-US" dirty="0">
                <a:ea typeface="Source Sans Pro"/>
              </a:rPr>
              <a:t>Push </a:t>
            </a:r>
            <a:r>
              <a:rPr lang="en-US">
                <a:ea typeface="Source Sans Pro"/>
              </a:rPr>
              <a:t>notifications</a:t>
            </a:r>
            <a:endParaRPr lang="en-US" dirty="0">
              <a:ea typeface="Source Sans Pro"/>
            </a:endParaRPr>
          </a:p>
          <a:p>
            <a:pPr marL="0" indent="0">
              <a:buNone/>
            </a:pPr>
            <a:endParaRPr lang="en-US" dirty="0">
              <a:ea typeface="Source Sans Pro"/>
            </a:endParaRPr>
          </a:p>
        </p:txBody>
      </p:sp>
      <p:sp>
        <p:nvSpPr>
          <p:cNvPr id="4" name="Text Placeholder 3">
            <a:extLst>
              <a:ext uri="{FF2B5EF4-FFF2-40B4-BE49-F238E27FC236}">
                <a16:creationId xmlns:a16="http://schemas.microsoft.com/office/drawing/2014/main" id="{CEBD409F-C467-40D3-00D2-CCA02CAA4591}"/>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476F81F1-A568-625C-B3B4-914F5DB6D12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EF0EAC5-8E08-44FC-9E25-8EDFF1F4223A}"/>
              </a:ext>
            </a:extLst>
          </p:cNvPr>
          <p:cNvSpPr>
            <a:spLocks noGrp="1"/>
          </p:cNvSpPr>
          <p:nvPr>
            <p:ph type="sldNum" sz="quarter" idx="12"/>
          </p:nvPr>
        </p:nvSpPr>
        <p:spPr/>
        <p:txBody>
          <a:bodyPr/>
          <a:lstStyle/>
          <a:p>
            <a:fld id="{1FAA610F-65FB-4D76-A9F7-0135426F9A2E}" type="slidenum">
              <a:rPr lang="en-US" smtClean="0"/>
              <a:t>15</a:t>
            </a:fld>
            <a:endParaRPr lang="en-US"/>
          </a:p>
        </p:txBody>
      </p:sp>
      <p:sp>
        <p:nvSpPr>
          <p:cNvPr id="7" name="Date Placeholder 6">
            <a:extLst>
              <a:ext uri="{FF2B5EF4-FFF2-40B4-BE49-F238E27FC236}">
                <a16:creationId xmlns:a16="http://schemas.microsoft.com/office/drawing/2014/main" id="{ACD4E8E4-2DEB-981C-B850-816757A673CC}"/>
              </a:ext>
            </a:extLst>
          </p:cNvPr>
          <p:cNvSpPr>
            <a:spLocks noGrp="1"/>
          </p:cNvSpPr>
          <p:nvPr>
            <p:ph type="dt" sz="half" idx="13"/>
          </p:nvPr>
        </p:nvSpPr>
        <p:spPr/>
        <p:txBody>
          <a:body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12854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37D4-AF0D-2D4E-CF1A-61FCC8F9A3B4}"/>
              </a:ext>
            </a:extLst>
          </p:cNvPr>
          <p:cNvSpPr>
            <a:spLocks noGrp="1"/>
          </p:cNvSpPr>
          <p:nvPr>
            <p:ph type="title"/>
          </p:nvPr>
        </p:nvSpPr>
        <p:spPr/>
        <p:txBody>
          <a:bodyPr/>
          <a:lstStyle/>
          <a:p>
            <a:r>
              <a:rPr lang="en-US" dirty="0">
                <a:ea typeface="Source Sans Pro SemiBold"/>
              </a:rPr>
              <a:t>Conclusion</a:t>
            </a:r>
            <a:endParaRPr lang="en-US" dirty="0"/>
          </a:p>
        </p:txBody>
      </p:sp>
      <p:sp>
        <p:nvSpPr>
          <p:cNvPr id="4" name="Text Placeholder 3">
            <a:extLst>
              <a:ext uri="{FF2B5EF4-FFF2-40B4-BE49-F238E27FC236}">
                <a16:creationId xmlns:a16="http://schemas.microsoft.com/office/drawing/2014/main" id="{387908F1-C21E-BED1-6F58-A68353BAADBE}"/>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B1911336-5EB9-5406-4218-009CDBD0263D}"/>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D0585A2C-C3FC-0459-2B8D-DD642A4F487A}"/>
              </a:ext>
            </a:extLst>
          </p:cNvPr>
          <p:cNvSpPr>
            <a:spLocks noGrp="1"/>
          </p:cNvSpPr>
          <p:nvPr>
            <p:ph type="dt" sz="half" idx="2"/>
          </p:nvPr>
        </p:nvSpPr>
        <p:spPr/>
        <p:txBody>
          <a:bodyPr/>
          <a:lstStyle/>
          <a:p>
            <a:fld id="{0C271E5E-31FA-4190-9796-0C03067BB122}" type="datetime4">
              <a:rPr lang="en-US" smtClean="0"/>
              <a:t>December 8, 2023</a:t>
            </a:fld>
            <a:endParaRPr lang="en-US"/>
          </a:p>
        </p:txBody>
      </p:sp>
      <p:sp>
        <p:nvSpPr>
          <p:cNvPr id="6" name="Slide Number Placeholder 5">
            <a:extLst>
              <a:ext uri="{FF2B5EF4-FFF2-40B4-BE49-F238E27FC236}">
                <a16:creationId xmlns:a16="http://schemas.microsoft.com/office/drawing/2014/main" id="{A8ED67F0-00E3-771A-9C0E-AE613633D501}"/>
              </a:ext>
            </a:extLst>
          </p:cNvPr>
          <p:cNvSpPr>
            <a:spLocks noGrp="1"/>
          </p:cNvSpPr>
          <p:nvPr>
            <p:ph type="sldNum" sz="quarter" idx="12"/>
          </p:nvPr>
        </p:nvSpPr>
        <p:spPr/>
        <p:txBody>
          <a:bodyPr/>
          <a:lstStyle/>
          <a:p>
            <a:fld id="{1FAA610F-65FB-4D76-A9F7-0135426F9A2E}" type="slidenum">
              <a:rPr lang="en-US" smtClean="0"/>
              <a:t>16</a:t>
            </a:fld>
            <a:endParaRPr lang="en-US"/>
          </a:p>
        </p:txBody>
      </p:sp>
    </p:spTree>
    <p:extLst>
      <p:ext uri="{BB962C8B-B14F-4D97-AF65-F5344CB8AC3E}">
        <p14:creationId xmlns:p14="http://schemas.microsoft.com/office/powerpoint/2010/main" val="139360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D3B8F4-A6EF-562C-035B-828656FAD135}"/>
              </a:ext>
            </a:extLst>
          </p:cNvPr>
          <p:cNvSpPr>
            <a:spLocks noGrp="1"/>
          </p:cNvSpPr>
          <p:nvPr>
            <p:ph type="title"/>
          </p:nvPr>
        </p:nvSpPr>
        <p:spPr/>
        <p:txBody>
          <a:bodyPr/>
          <a:lstStyle/>
          <a:p>
            <a:r>
              <a:rPr lang="en-US" dirty="0"/>
              <a:t>Membership Satisfaction Survey</a:t>
            </a:r>
          </a:p>
        </p:txBody>
      </p:sp>
      <p:sp>
        <p:nvSpPr>
          <p:cNvPr id="9" name="Text Placeholder 8">
            <a:extLst>
              <a:ext uri="{FF2B5EF4-FFF2-40B4-BE49-F238E27FC236}">
                <a16:creationId xmlns:a16="http://schemas.microsoft.com/office/drawing/2014/main" id="{ACEDB931-9B06-8E32-9D41-B08D6D70F2D5}"/>
              </a:ext>
            </a:extLst>
          </p:cNvPr>
          <p:cNvSpPr>
            <a:spLocks noGrp="1"/>
          </p:cNvSpPr>
          <p:nvPr>
            <p:ph type="body" idx="1"/>
          </p:nvPr>
        </p:nvSpPr>
        <p:spPr/>
        <p:txBody>
          <a:bodyPr/>
          <a:lstStyle/>
          <a:p>
            <a:r>
              <a:rPr lang="en-US" dirty="0"/>
              <a:t>Aaron Skog, Executive Director</a:t>
            </a:r>
          </a:p>
          <a:p>
            <a:r>
              <a:rPr lang="en-US" dirty="0"/>
              <a:t>Jennifer Cottrill, Board President</a:t>
            </a:r>
          </a:p>
        </p:txBody>
      </p:sp>
      <p:sp>
        <p:nvSpPr>
          <p:cNvPr id="5" name="Footer Placeholder 4">
            <a:extLst>
              <a:ext uri="{FF2B5EF4-FFF2-40B4-BE49-F238E27FC236}">
                <a16:creationId xmlns:a16="http://schemas.microsoft.com/office/drawing/2014/main" id="{AD22CB1E-5B28-92D1-79C1-0E4D32446718}"/>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FCC47D24-0029-11CA-5043-0B2E9664E5FC}"/>
              </a:ext>
            </a:extLst>
          </p:cNvPr>
          <p:cNvSpPr>
            <a:spLocks noGrp="1"/>
          </p:cNvSpPr>
          <p:nvPr>
            <p:ph type="dt" sz="half" idx="2"/>
          </p:nvPr>
        </p:nvSpPr>
        <p:spPr/>
        <p:txBody>
          <a:bodyPr/>
          <a:lstStyle/>
          <a:p>
            <a:fld id="{BE77881E-05EA-445D-A401-3F862F6B3C8C}" type="datetime4">
              <a:rPr lang="en-US" smtClean="0"/>
              <a:t>December 8, 2023</a:t>
            </a:fld>
            <a:endParaRPr lang="en-US"/>
          </a:p>
        </p:txBody>
      </p:sp>
      <p:sp>
        <p:nvSpPr>
          <p:cNvPr id="6" name="Slide Number Placeholder 5">
            <a:extLst>
              <a:ext uri="{FF2B5EF4-FFF2-40B4-BE49-F238E27FC236}">
                <a16:creationId xmlns:a16="http://schemas.microsoft.com/office/drawing/2014/main" id="{6421DF55-1770-823B-86B3-8EEC22AD1DC6}"/>
              </a:ext>
            </a:extLst>
          </p:cNvPr>
          <p:cNvSpPr>
            <a:spLocks noGrp="1"/>
          </p:cNvSpPr>
          <p:nvPr>
            <p:ph type="sldNum" sz="quarter" idx="12"/>
          </p:nvPr>
        </p:nvSpPr>
        <p:spPr/>
        <p:txBody>
          <a:bodyPr/>
          <a:lstStyle/>
          <a:p>
            <a:fld id="{1FAA610F-65FB-4D76-A9F7-0135426F9A2E}" type="slidenum">
              <a:rPr lang="en-US" smtClean="0"/>
              <a:t>17</a:t>
            </a:fld>
            <a:endParaRPr lang="en-US"/>
          </a:p>
        </p:txBody>
      </p:sp>
    </p:spTree>
    <p:extLst>
      <p:ext uri="{BB962C8B-B14F-4D97-AF65-F5344CB8AC3E}">
        <p14:creationId xmlns:p14="http://schemas.microsoft.com/office/powerpoint/2010/main" val="176098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B549-B65C-93C6-4C46-A618952759D1}"/>
              </a:ext>
            </a:extLst>
          </p:cNvPr>
          <p:cNvSpPr>
            <a:spLocks noGrp="1"/>
          </p:cNvSpPr>
          <p:nvPr>
            <p:ph type="title"/>
          </p:nvPr>
        </p:nvSpPr>
        <p:spPr/>
        <p:txBody>
          <a:bodyPr/>
          <a:lstStyle/>
          <a:p>
            <a:r>
              <a:rPr lang="en-US" dirty="0"/>
              <a:t>Membership satisfaction survey</a:t>
            </a:r>
          </a:p>
        </p:txBody>
      </p:sp>
      <p:sp>
        <p:nvSpPr>
          <p:cNvPr id="3" name="Content Placeholder 2">
            <a:extLst>
              <a:ext uri="{FF2B5EF4-FFF2-40B4-BE49-F238E27FC236}">
                <a16:creationId xmlns:a16="http://schemas.microsoft.com/office/drawing/2014/main" id="{C9C2C066-3A70-2FE6-E683-67734C3E2515}"/>
              </a:ext>
            </a:extLst>
          </p:cNvPr>
          <p:cNvSpPr>
            <a:spLocks noGrp="1"/>
          </p:cNvSpPr>
          <p:nvPr>
            <p:ph sz="half" idx="1"/>
          </p:nvPr>
        </p:nvSpPr>
        <p:spPr/>
        <p:txBody>
          <a:bodyPr>
            <a:normAutofit/>
          </a:bodyPr>
          <a:lstStyle/>
          <a:p>
            <a:pPr marL="0" indent="0">
              <a:buNone/>
            </a:pPr>
            <a:r>
              <a:rPr lang="en-US" b="1" dirty="0"/>
              <a:t>Goal of survey</a:t>
            </a:r>
          </a:p>
          <a:p>
            <a:r>
              <a:rPr lang="en-US" dirty="0"/>
              <a:t>Will be open to 100 library directors to complete</a:t>
            </a:r>
          </a:p>
          <a:p>
            <a:r>
              <a:rPr lang="en-US" dirty="0"/>
              <a:t>Confer with library staff/management team</a:t>
            </a:r>
          </a:p>
          <a:p>
            <a:r>
              <a:rPr lang="en-US" dirty="0"/>
              <a:t>Rate the satisfaction of products</a:t>
            </a:r>
          </a:p>
        </p:txBody>
      </p:sp>
      <p:sp>
        <p:nvSpPr>
          <p:cNvPr id="4" name="Content Placeholder 3">
            <a:extLst>
              <a:ext uri="{FF2B5EF4-FFF2-40B4-BE49-F238E27FC236}">
                <a16:creationId xmlns:a16="http://schemas.microsoft.com/office/drawing/2014/main" id="{19B63C94-A9C5-0FD5-BBDE-A1337CD21B49}"/>
              </a:ext>
            </a:extLst>
          </p:cNvPr>
          <p:cNvSpPr>
            <a:spLocks noGrp="1"/>
          </p:cNvSpPr>
          <p:nvPr>
            <p:ph sz="half" idx="2"/>
          </p:nvPr>
        </p:nvSpPr>
        <p:spPr/>
        <p:txBody>
          <a:bodyPr>
            <a:normAutofit/>
          </a:bodyPr>
          <a:lstStyle/>
          <a:p>
            <a:pPr marL="0" indent="0">
              <a:buNone/>
            </a:pPr>
            <a:r>
              <a:rPr lang="en-US" b="1" dirty="0"/>
              <a:t>Background</a:t>
            </a:r>
          </a:p>
          <a:p>
            <a:r>
              <a:rPr lang="en-US" dirty="0"/>
              <a:t>Two strategic plans for SWAN has surfaced dissatisfaction with ILS/staff work interface</a:t>
            </a:r>
          </a:p>
          <a:p>
            <a:pPr lvl="1"/>
            <a:r>
              <a:rPr lang="en-US" dirty="0"/>
              <a:t>Millennium</a:t>
            </a:r>
          </a:p>
          <a:p>
            <a:pPr lvl="1"/>
            <a:r>
              <a:rPr lang="en-US" dirty="0"/>
              <a:t>Symphony WorkFlows</a:t>
            </a:r>
          </a:p>
          <a:p>
            <a:r>
              <a:rPr lang="en-US" dirty="0"/>
              <a:t>Why wait for the next strategic plan?</a:t>
            </a:r>
          </a:p>
          <a:p>
            <a:r>
              <a:rPr lang="en-US" dirty="0"/>
              <a:t>Why not issue the survey annually?</a:t>
            </a:r>
          </a:p>
        </p:txBody>
      </p:sp>
      <p:sp>
        <p:nvSpPr>
          <p:cNvPr id="5" name="Footer Placeholder 4">
            <a:extLst>
              <a:ext uri="{FF2B5EF4-FFF2-40B4-BE49-F238E27FC236}">
                <a16:creationId xmlns:a16="http://schemas.microsoft.com/office/drawing/2014/main" id="{08BD2473-63C3-F8D6-C158-3887ECBD738D}"/>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7A27A8A-2C3D-E78B-B7AC-EB64BA21C298}"/>
              </a:ext>
            </a:extLst>
          </p:cNvPr>
          <p:cNvSpPr>
            <a:spLocks noGrp="1"/>
          </p:cNvSpPr>
          <p:nvPr>
            <p:ph type="sldNum" sz="quarter" idx="12"/>
          </p:nvPr>
        </p:nvSpPr>
        <p:spPr/>
        <p:txBody>
          <a:bodyPr/>
          <a:lstStyle/>
          <a:p>
            <a:fld id="{1FAA610F-65FB-4D76-A9F7-0135426F9A2E}" type="slidenum">
              <a:rPr lang="en-US" smtClean="0"/>
              <a:t>18</a:t>
            </a:fld>
            <a:endParaRPr lang="en-US"/>
          </a:p>
        </p:txBody>
      </p:sp>
      <p:sp>
        <p:nvSpPr>
          <p:cNvPr id="7" name="Date Placeholder 6">
            <a:extLst>
              <a:ext uri="{FF2B5EF4-FFF2-40B4-BE49-F238E27FC236}">
                <a16:creationId xmlns:a16="http://schemas.microsoft.com/office/drawing/2014/main" id="{C98C9E3D-0C65-E15F-C0E1-5C13D4BC9E56}"/>
              </a:ext>
            </a:extLst>
          </p:cNvPr>
          <p:cNvSpPr>
            <a:spLocks noGrp="1"/>
          </p:cNvSpPr>
          <p:nvPr>
            <p:ph type="dt" sz="half" idx="13"/>
          </p:nvPr>
        </p:nvSpPr>
        <p:spPr/>
        <p:txBody>
          <a:bodyPr/>
          <a:lstStyle/>
          <a:p>
            <a:fld id="{BE77881E-05EA-445D-A401-3F862F6B3C8C}" type="datetime4">
              <a:rPr lang="en-US" smtClean="0"/>
              <a:t>December 8, 2023</a:t>
            </a:fld>
            <a:endParaRPr lang="en-US"/>
          </a:p>
        </p:txBody>
      </p:sp>
    </p:spTree>
    <p:extLst>
      <p:ext uri="{BB962C8B-B14F-4D97-AF65-F5344CB8AC3E}">
        <p14:creationId xmlns:p14="http://schemas.microsoft.com/office/powerpoint/2010/main" val="229655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33B2-1DEF-103B-7B27-5DA288D367A2}"/>
              </a:ext>
            </a:extLst>
          </p:cNvPr>
          <p:cNvSpPr>
            <a:spLocks noGrp="1"/>
          </p:cNvSpPr>
          <p:nvPr>
            <p:ph type="title"/>
          </p:nvPr>
        </p:nvSpPr>
        <p:spPr/>
        <p:txBody>
          <a:bodyPr/>
          <a:lstStyle/>
          <a:p>
            <a:r>
              <a:rPr lang="en-US" dirty="0"/>
              <a:t>Satisfaction with software products &amp; platform: Question 1</a:t>
            </a:r>
          </a:p>
        </p:txBody>
      </p:sp>
      <p:pic>
        <p:nvPicPr>
          <p:cNvPr id="9" name="Content Placeholder 8">
            <a:extLst>
              <a:ext uri="{FF2B5EF4-FFF2-40B4-BE49-F238E27FC236}">
                <a16:creationId xmlns:a16="http://schemas.microsoft.com/office/drawing/2014/main" id="{EE78CBFD-CA4B-1D03-E5E7-79900EC9C36D}"/>
              </a:ext>
            </a:extLst>
          </p:cNvPr>
          <p:cNvPicPr>
            <a:picLocks noGrp="1" noChangeAspect="1"/>
          </p:cNvPicPr>
          <p:nvPr>
            <p:ph sz="half" idx="1"/>
          </p:nvPr>
        </p:nvPicPr>
        <p:blipFill>
          <a:blip r:embed="rId2"/>
          <a:stretch>
            <a:fillRect/>
          </a:stretch>
        </p:blipFill>
        <p:spPr>
          <a:xfrm>
            <a:off x="1250483" y="1825625"/>
            <a:ext cx="4357033" cy="4351338"/>
          </a:xfrm>
          <a:ln>
            <a:solidFill>
              <a:schemeClr val="accent1"/>
            </a:solidFill>
          </a:ln>
        </p:spPr>
      </p:pic>
      <p:sp>
        <p:nvSpPr>
          <p:cNvPr id="5" name="Footer Placeholder 4">
            <a:extLst>
              <a:ext uri="{FF2B5EF4-FFF2-40B4-BE49-F238E27FC236}">
                <a16:creationId xmlns:a16="http://schemas.microsoft.com/office/drawing/2014/main" id="{39756C82-F93C-DE35-C1E7-CF63E6FA217D}"/>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DE28EBF0-8795-64A2-2B6B-4D424D3CAE2F}"/>
              </a:ext>
            </a:extLst>
          </p:cNvPr>
          <p:cNvSpPr>
            <a:spLocks noGrp="1"/>
          </p:cNvSpPr>
          <p:nvPr>
            <p:ph type="sldNum" sz="quarter" idx="12"/>
          </p:nvPr>
        </p:nvSpPr>
        <p:spPr/>
        <p:txBody>
          <a:bodyPr/>
          <a:lstStyle/>
          <a:p>
            <a:fld id="{1FAA610F-65FB-4D76-A9F7-0135426F9A2E}" type="slidenum">
              <a:rPr lang="en-US" smtClean="0"/>
              <a:t>19</a:t>
            </a:fld>
            <a:endParaRPr lang="en-US"/>
          </a:p>
        </p:txBody>
      </p:sp>
      <p:sp>
        <p:nvSpPr>
          <p:cNvPr id="7" name="Date Placeholder 6">
            <a:extLst>
              <a:ext uri="{FF2B5EF4-FFF2-40B4-BE49-F238E27FC236}">
                <a16:creationId xmlns:a16="http://schemas.microsoft.com/office/drawing/2014/main" id="{EEE3CEBF-3B15-EA97-54DD-046433A0FF8B}"/>
              </a:ext>
            </a:extLst>
          </p:cNvPr>
          <p:cNvSpPr>
            <a:spLocks noGrp="1"/>
          </p:cNvSpPr>
          <p:nvPr>
            <p:ph type="dt" sz="half" idx="13"/>
          </p:nvPr>
        </p:nvSpPr>
        <p:spPr/>
        <p:txBody>
          <a:bodyPr/>
          <a:lstStyle/>
          <a:p>
            <a:fld id="{BE77881E-05EA-445D-A401-3F862F6B3C8C}" type="datetime4">
              <a:rPr lang="en-US" smtClean="0"/>
              <a:t>December 8, 2023</a:t>
            </a:fld>
            <a:endParaRPr lang="en-US"/>
          </a:p>
        </p:txBody>
      </p:sp>
      <p:sp>
        <p:nvSpPr>
          <p:cNvPr id="15" name="Content Placeholder 14">
            <a:extLst>
              <a:ext uri="{FF2B5EF4-FFF2-40B4-BE49-F238E27FC236}">
                <a16:creationId xmlns:a16="http://schemas.microsoft.com/office/drawing/2014/main" id="{33C0DE2C-BBA7-9A7D-750E-AF9B6E4B1CA7}"/>
              </a:ext>
            </a:extLst>
          </p:cNvPr>
          <p:cNvSpPr txBox="1">
            <a:spLocks noGrp="1"/>
          </p:cNvSpPr>
          <p:nvPr>
            <p:ph sz="half" idx="2"/>
          </p:nvPr>
        </p:nvSpPr>
        <p:spPr>
          <a:xfrm>
            <a:off x="6172200" y="1690688"/>
            <a:ext cx="5181600" cy="4486275"/>
          </a:xfrm>
          <a:prstGeom prst="rect">
            <a:avLst/>
          </a:prstGeom>
        </p:spPr>
        <p:style>
          <a:lnRef idx="3">
            <a:schemeClr val="lt1"/>
          </a:lnRef>
          <a:fillRef idx="1">
            <a:schemeClr val="accent1"/>
          </a:fillRef>
          <a:effectRef idx="1">
            <a:schemeClr val="accent1"/>
          </a:effectRef>
          <a:fontRef idx="minor">
            <a:schemeClr val="lt1"/>
          </a:fontRef>
        </p:style>
        <p:txBody>
          <a:bodyPr wrap="square" rtlCol="0">
            <a:normAutofit fontScale="85000" lnSpcReduction="10000"/>
          </a:bodyPr>
          <a:lstStyle/>
          <a:p>
            <a:pPr marL="0" indent="0">
              <a:buNone/>
            </a:pPr>
            <a:endParaRPr lang="en-US" dirty="0"/>
          </a:p>
          <a:p>
            <a:pPr marL="0" indent="0">
              <a:buNone/>
            </a:pPr>
            <a:r>
              <a:rPr lang="en-US" dirty="0"/>
              <a:t>Q1. Please rate your satisfaction with each of the following products.</a:t>
            </a:r>
          </a:p>
          <a:p>
            <a:pPr marL="285750" indent="-285750">
              <a:buFont typeface="Arial" panose="020B0604020202020204" pitchFamily="34" charset="0"/>
              <a:buChar char="•"/>
            </a:pPr>
            <a:r>
              <a:rPr lang="en-US" dirty="0"/>
              <a:t>WorkFlows by SirsiDynix</a:t>
            </a:r>
          </a:p>
          <a:p>
            <a:pPr marL="285750" indent="-285750">
              <a:buFont typeface="Arial" panose="020B0604020202020204" pitchFamily="34" charset="0"/>
              <a:buChar char="•"/>
            </a:pPr>
            <a:r>
              <a:rPr lang="en-US" dirty="0" err="1"/>
              <a:t>BLUECloud</a:t>
            </a:r>
            <a:r>
              <a:rPr lang="en-US" dirty="0"/>
              <a:t> Analytics by SirsiDynix</a:t>
            </a:r>
          </a:p>
          <a:p>
            <a:pPr marL="285750" indent="-285750">
              <a:buFont typeface="Arial" panose="020B0604020202020204" pitchFamily="34" charset="0"/>
              <a:buChar char="•"/>
            </a:pPr>
            <a:r>
              <a:rPr lang="en-US" dirty="0" err="1"/>
              <a:t>BLUECloud</a:t>
            </a:r>
            <a:r>
              <a:rPr lang="en-US" dirty="0"/>
              <a:t> Mobile app by SirsiDynix</a:t>
            </a:r>
          </a:p>
          <a:p>
            <a:pPr marL="285750" indent="-285750">
              <a:buFont typeface="Arial" panose="020B0604020202020204" pitchFamily="34" charset="0"/>
              <a:buChar char="•"/>
            </a:pPr>
            <a:r>
              <a:rPr lang="en-US" dirty="0"/>
              <a:t>MobileCirc/</a:t>
            </a:r>
            <a:r>
              <a:rPr lang="en-US" dirty="0" err="1"/>
              <a:t>MobileStaff</a:t>
            </a:r>
            <a:r>
              <a:rPr lang="en-US" dirty="0"/>
              <a:t> by SirsiDynix</a:t>
            </a:r>
          </a:p>
          <a:p>
            <a:pPr marL="285750" indent="-285750">
              <a:buFont typeface="Arial" panose="020B0604020202020204" pitchFamily="34" charset="0"/>
              <a:buChar char="•"/>
            </a:pPr>
            <a:r>
              <a:rPr lang="en-US" dirty="0"/>
              <a:t>Aspen Discovery</a:t>
            </a:r>
          </a:p>
          <a:p>
            <a:pPr marL="285750" indent="-285750">
              <a:buFont typeface="Arial" panose="020B0604020202020204" pitchFamily="34" charset="0"/>
              <a:buChar char="•"/>
            </a:pPr>
            <a:r>
              <a:rPr lang="en-US" dirty="0"/>
              <a:t>MessageBee by Unique Management</a:t>
            </a:r>
          </a:p>
          <a:p>
            <a:pPr marL="285750" indent="-285750">
              <a:buFont typeface="Arial" panose="020B0604020202020204" pitchFamily="34" charset="0"/>
              <a:buChar char="•"/>
            </a:pPr>
            <a:r>
              <a:rPr lang="en-US" dirty="0"/>
              <a:t>OCLC WorldShare</a:t>
            </a:r>
          </a:p>
        </p:txBody>
      </p:sp>
    </p:spTree>
    <p:extLst>
      <p:ext uri="{BB962C8B-B14F-4D97-AF65-F5344CB8AC3E}">
        <p14:creationId xmlns:p14="http://schemas.microsoft.com/office/powerpoint/2010/main" val="199855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62A9-E514-41CB-8FB1-1F70EBE0C95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E185930-0162-4E4F-8F37-5CED659EC4A9}"/>
              </a:ext>
            </a:extLst>
          </p:cNvPr>
          <p:cNvSpPr>
            <a:spLocks noGrp="1"/>
          </p:cNvSpPr>
          <p:nvPr>
            <p:ph sz="half" idx="1"/>
          </p:nvPr>
        </p:nvSpPr>
        <p:spPr/>
        <p:txBody>
          <a:bodyPr vert="horz" lIns="91440" tIns="45720" rIns="91440" bIns="45720" rtlCol="0" anchor="t">
            <a:normAutofit/>
          </a:bodyPr>
          <a:lstStyle/>
          <a:p>
            <a:pPr marL="342900" marR="0" lvl="0" indent="-342900">
              <a:lnSpc>
                <a:spcPct val="150000"/>
              </a:lnSpc>
              <a:spcBef>
                <a:spcPts val="0"/>
              </a:spcBef>
              <a:spcAft>
                <a:spcPts val="0"/>
              </a:spcAft>
              <a:buFont typeface="+mj-lt"/>
              <a:buAutoNum type="arabicPeriod"/>
            </a:pPr>
            <a:r>
              <a:rPr lang="en-US" sz="2400" dirty="0">
                <a:effectLst/>
                <a:latin typeface="Calibri" panose="020F0502020204030204" pitchFamily="34" charset="0"/>
                <a:ea typeface="MS Mincho" panose="02020609040205080304" pitchFamily="49" charset="-128"/>
                <a:cs typeface="Calibri" panose="020F0502020204030204" pitchFamily="34" charset="0"/>
              </a:rPr>
              <a:t>Call to Order and Welcome</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400" dirty="0">
                <a:effectLst/>
                <a:latin typeface="Calibri" panose="020F0502020204030204" pitchFamily="34" charset="0"/>
                <a:ea typeface="MS Mincho" panose="02020609040205080304" pitchFamily="49" charset="-128"/>
                <a:cs typeface="Calibri" panose="020F0502020204030204" pitchFamily="34" charset="0"/>
              </a:rPr>
              <a:t>Public Comment</a:t>
            </a:r>
          </a:p>
          <a:p>
            <a:pPr marL="342900" marR="0" lvl="0" indent="-342900">
              <a:lnSpc>
                <a:spcPct val="150000"/>
              </a:lnSpc>
              <a:spcBef>
                <a:spcPts val="0"/>
              </a:spcBef>
              <a:spcAft>
                <a:spcPts val="0"/>
              </a:spcAft>
              <a:buFont typeface="+mj-lt"/>
              <a:buAutoNum type="arabicPeriod"/>
            </a:pPr>
            <a:r>
              <a:rPr lang="en-US" sz="2400" dirty="0">
                <a:latin typeface="Calibri" panose="020F0502020204030204" pitchFamily="34" charset="0"/>
                <a:ea typeface="MS Mincho" panose="02020609040205080304" pitchFamily="49" charset="-128"/>
                <a:cs typeface="Calibri" panose="020F0502020204030204" pitchFamily="34" charset="0"/>
              </a:rPr>
              <a:t>Approval of September 7, 2023 minutes</a:t>
            </a:r>
          </a:p>
          <a:p>
            <a:pPr marL="342900" marR="0" lvl="0" indent="-342900">
              <a:lnSpc>
                <a:spcPct val="150000"/>
              </a:lnSpc>
              <a:spcBef>
                <a:spcPts val="0"/>
              </a:spcBef>
              <a:spcAft>
                <a:spcPts val="0"/>
              </a:spcAft>
              <a:buFont typeface="+mj-lt"/>
              <a:buAutoNum type="arabicPeriod"/>
            </a:pPr>
            <a:r>
              <a:rPr lang="en-US" sz="2400" dirty="0">
                <a:latin typeface="Calibri" panose="020F0502020204030204" pitchFamily="34" charset="0"/>
                <a:ea typeface="MS Mincho" panose="02020609040205080304" pitchFamily="49" charset="-128"/>
                <a:cs typeface="Calibri" panose="020F0502020204030204" pitchFamily="34" charset="0"/>
              </a:rPr>
              <a:t>Future of SWAN mobile app</a:t>
            </a:r>
          </a:p>
          <a:p>
            <a:pPr marL="342900" marR="0" lvl="0" indent="-342900">
              <a:lnSpc>
                <a:spcPct val="150000"/>
              </a:lnSpc>
              <a:spcBef>
                <a:spcPts val="0"/>
              </a:spcBef>
              <a:spcAft>
                <a:spcPts val="0"/>
              </a:spcAft>
              <a:buFont typeface="+mj-lt"/>
              <a:buAutoNum type="arabicPeriod"/>
            </a:pPr>
            <a:r>
              <a:rPr lang="en-US" sz="2400" dirty="0">
                <a:latin typeface="Calibri" panose="020F0502020204030204" pitchFamily="34" charset="0"/>
                <a:ea typeface="MS Mincho" panose="02020609040205080304" pitchFamily="49" charset="-128"/>
                <a:cs typeface="Calibri" panose="020F0502020204030204" pitchFamily="34" charset="0"/>
              </a:rPr>
              <a:t>Overview of SWAN &amp; OCLC services</a:t>
            </a:r>
            <a:endParaRPr lang="en-US" sz="2400" dirty="0">
              <a:effectLst/>
              <a:latin typeface="Calibri" panose="020F0502020204030204" pitchFamily="34" charset="0"/>
              <a:ea typeface="MS Mincho" panose="02020609040205080304" pitchFamily="49" charset="-128"/>
              <a:cs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400" dirty="0">
                <a:latin typeface="Calibri" panose="020F0502020204030204" pitchFamily="34" charset="0"/>
                <a:ea typeface="MS Mincho" panose="02020609040205080304" pitchFamily="49" charset="-128"/>
                <a:cs typeface="Calibri" panose="020F0502020204030204" pitchFamily="34" charset="0"/>
              </a:rPr>
              <a:t>Reports on projects</a:t>
            </a:r>
          </a:p>
        </p:txBody>
      </p:sp>
      <p:sp>
        <p:nvSpPr>
          <p:cNvPr id="4" name="Content Placeholder 3">
            <a:extLst>
              <a:ext uri="{FF2B5EF4-FFF2-40B4-BE49-F238E27FC236}">
                <a16:creationId xmlns:a16="http://schemas.microsoft.com/office/drawing/2014/main" id="{6728C3D9-C1F6-43C6-9D39-B3BB781DC63C}"/>
              </a:ext>
            </a:extLst>
          </p:cNvPr>
          <p:cNvSpPr>
            <a:spLocks noGrp="1"/>
          </p:cNvSpPr>
          <p:nvPr>
            <p:ph sz="half" idx="2"/>
          </p:nvPr>
        </p:nvSpPr>
        <p:spPr/>
        <p:txBody>
          <a:bodyPr>
            <a:normAutofit/>
          </a:bodyPr>
          <a:lstStyle/>
          <a:p>
            <a:pPr marL="457200" marR="0" lvl="0" indent="-457200">
              <a:lnSpc>
                <a:spcPct val="150000"/>
              </a:lnSpc>
              <a:spcBef>
                <a:spcPts val="0"/>
              </a:spcBef>
              <a:spcAft>
                <a:spcPts val="0"/>
              </a:spcAft>
              <a:buFont typeface="+mj-lt"/>
              <a:buAutoNum type="arabicPeriod" startAt="7"/>
            </a:pPr>
            <a:r>
              <a:rPr lang="en-US" sz="2400" dirty="0">
                <a:latin typeface="Calibri" panose="020F0502020204030204" pitchFamily="34" charset="0"/>
                <a:ea typeface="MS Mincho" panose="02020609040205080304" pitchFamily="49" charset="-128"/>
                <a:cs typeface="Calibri" panose="020F0502020204030204" pitchFamily="34" charset="0"/>
              </a:rPr>
              <a:t>Next year’s SWAN budget &amp; timeline</a:t>
            </a:r>
            <a:endParaRPr lang="en-US" sz="2400" dirty="0">
              <a:effectLst/>
              <a:latin typeface="Calibri" panose="020F0502020204030204" pitchFamily="34" charset="0"/>
              <a:ea typeface="MS Mincho" panose="02020609040205080304" pitchFamily="49" charset="-128"/>
              <a:cs typeface="Calibri" panose="020F0502020204030204" pitchFamily="34" charset="0"/>
            </a:endParaRPr>
          </a:p>
          <a:p>
            <a:pPr marL="457200" marR="0" lvl="0" indent="-457200">
              <a:lnSpc>
                <a:spcPct val="150000"/>
              </a:lnSpc>
              <a:spcBef>
                <a:spcPts val="0"/>
              </a:spcBef>
              <a:spcAft>
                <a:spcPts val="0"/>
              </a:spcAft>
              <a:buFont typeface="+mj-lt"/>
              <a:buAutoNum type="arabicPeriod" startAt="7"/>
            </a:pPr>
            <a:r>
              <a:rPr lang="en-US" sz="2400" dirty="0">
                <a:latin typeface="Calibri" panose="020F0502020204030204" pitchFamily="34" charset="0"/>
                <a:ea typeface="MS Mincho" panose="02020609040205080304" pitchFamily="49" charset="-128"/>
                <a:cs typeface="Calibri" panose="020F0502020204030204" pitchFamily="34" charset="0"/>
              </a:rPr>
              <a:t>Illinois State Library Advisory Committee (ISLAC) update</a:t>
            </a:r>
          </a:p>
          <a:p>
            <a:pPr marL="457200" marR="0" lvl="0" indent="-457200">
              <a:lnSpc>
                <a:spcPct val="150000"/>
              </a:lnSpc>
              <a:spcBef>
                <a:spcPts val="0"/>
              </a:spcBef>
              <a:spcAft>
                <a:spcPts val="0"/>
              </a:spcAft>
              <a:buFont typeface="+mj-lt"/>
              <a:buAutoNum type="arabicPeriod" startAt="7"/>
            </a:pPr>
            <a:r>
              <a:rPr lang="en-US" sz="2400" dirty="0">
                <a:effectLst/>
                <a:latin typeface="Calibri" panose="020F0502020204030204" pitchFamily="34" charset="0"/>
                <a:ea typeface="MS Mincho" panose="02020609040205080304" pitchFamily="49" charset="-128"/>
                <a:cs typeface="Arial" panose="020B0604020202020204" pitchFamily="34" charset="0"/>
              </a:rPr>
              <a:t>Announcements &amp; Questions</a:t>
            </a:r>
          </a:p>
          <a:p>
            <a:pPr marL="342900" indent="-342900">
              <a:lnSpc>
                <a:spcPct val="150000"/>
              </a:lnSpc>
              <a:spcBef>
                <a:spcPts val="0"/>
              </a:spcBef>
              <a:buFont typeface="+mj-lt"/>
              <a:buAutoNum type="arabicPeriod" startAt="8"/>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6" name="Slide Number Placeholder 5">
            <a:extLst>
              <a:ext uri="{FF2B5EF4-FFF2-40B4-BE49-F238E27FC236}">
                <a16:creationId xmlns:a16="http://schemas.microsoft.com/office/drawing/2014/main" id="{16545946-1A9D-4A44-AF3C-EFF58864E4A4}"/>
              </a:ext>
            </a:extLst>
          </p:cNvPr>
          <p:cNvSpPr>
            <a:spLocks noGrp="1"/>
          </p:cNvSpPr>
          <p:nvPr>
            <p:ph type="sldNum" sz="quarter" idx="12"/>
          </p:nvPr>
        </p:nvSpPr>
        <p:spPr/>
        <p:txBody>
          <a:bodyPr/>
          <a:lstStyle/>
          <a:p>
            <a:fld id="{B2E8E252-A4C9-4825-B6A7-DD4A52002440}" type="slidenum">
              <a:rPr lang="en-US" smtClean="0"/>
              <a:t>2</a:t>
            </a:fld>
            <a:endParaRPr lang="en-US"/>
          </a:p>
        </p:txBody>
      </p:sp>
    </p:spTree>
    <p:custDataLst>
      <p:tags r:id="rId1"/>
    </p:custDataLst>
    <p:extLst>
      <p:ext uri="{BB962C8B-B14F-4D97-AF65-F5344CB8AC3E}">
        <p14:creationId xmlns:p14="http://schemas.microsoft.com/office/powerpoint/2010/main" val="407470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31C65C1-7DC6-631E-7831-13FA2696C990}"/>
              </a:ext>
            </a:extLst>
          </p:cNvPr>
          <p:cNvSpPr>
            <a:spLocks noGrp="1"/>
          </p:cNvSpPr>
          <p:nvPr>
            <p:ph idx="1"/>
          </p:nvPr>
        </p:nvSpPr>
        <p:spPr>
          <a:xfrm>
            <a:off x="838200" y="1825625"/>
            <a:ext cx="10515600" cy="3174638"/>
          </a:xfrm>
        </p:spPr>
        <p:style>
          <a:lnRef idx="3">
            <a:schemeClr val="lt1"/>
          </a:lnRef>
          <a:fillRef idx="1">
            <a:schemeClr val="accent1"/>
          </a:fillRef>
          <a:effectRef idx="1">
            <a:schemeClr val="accent1"/>
          </a:effectRef>
          <a:fontRef idx="minor">
            <a:schemeClr val="lt1"/>
          </a:fontRef>
        </p:style>
        <p:txBody>
          <a:bodyPr/>
          <a:lstStyle/>
          <a:p>
            <a:pPr marL="0" indent="0">
              <a:buNone/>
            </a:pPr>
            <a:endParaRPr lang="en-US" dirty="0"/>
          </a:p>
          <a:p>
            <a:pPr marL="0" indent="0">
              <a:buNone/>
            </a:pPr>
            <a:r>
              <a:rPr lang="en-US" dirty="0"/>
              <a:t>Q2. Considering your overall experience with the above platforms, how well do the currently provided products meet the needs of your library?</a:t>
            </a:r>
          </a:p>
          <a:p>
            <a:pPr marL="0" indent="0">
              <a:buNone/>
            </a:pPr>
            <a:r>
              <a:rPr lang="en-US" dirty="0"/>
              <a:t>0=poorly </a:t>
            </a:r>
          </a:p>
          <a:p>
            <a:pPr marL="0" indent="0">
              <a:buNone/>
            </a:pPr>
            <a:r>
              <a:rPr lang="en-US" dirty="0"/>
              <a:t>10=extremely well</a:t>
            </a:r>
          </a:p>
        </p:txBody>
      </p:sp>
      <p:sp>
        <p:nvSpPr>
          <p:cNvPr id="5" name="Footer Placeholder 4">
            <a:extLst>
              <a:ext uri="{FF2B5EF4-FFF2-40B4-BE49-F238E27FC236}">
                <a16:creationId xmlns:a16="http://schemas.microsoft.com/office/drawing/2014/main" id="{916D40F7-2A8B-6FB3-81E7-F3B663B1B101}"/>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85F242B-4361-A7A0-C45B-F78FE53CBB27}"/>
              </a:ext>
            </a:extLst>
          </p:cNvPr>
          <p:cNvSpPr>
            <a:spLocks noGrp="1"/>
          </p:cNvSpPr>
          <p:nvPr>
            <p:ph type="sldNum" sz="quarter" idx="12"/>
          </p:nvPr>
        </p:nvSpPr>
        <p:spPr/>
        <p:txBody>
          <a:bodyPr/>
          <a:lstStyle/>
          <a:p>
            <a:fld id="{1FAA610F-65FB-4D76-A9F7-0135426F9A2E}" type="slidenum">
              <a:rPr lang="en-US" smtClean="0"/>
              <a:t>20</a:t>
            </a:fld>
            <a:endParaRPr lang="en-US"/>
          </a:p>
        </p:txBody>
      </p:sp>
      <p:sp>
        <p:nvSpPr>
          <p:cNvPr id="2" name="Title 1">
            <a:extLst>
              <a:ext uri="{FF2B5EF4-FFF2-40B4-BE49-F238E27FC236}">
                <a16:creationId xmlns:a16="http://schemas.microsoft.com/office/drawing/2014/main" id="{B1E8C94A-E391-708E-EB67-1D248B206378}"/>
              </a:ext>
            </a:extLst>
          </p:cNvPr>
          <p:cNvSpPr>
            <a:spLocks noGrp="1"/>
          </p:cNvSpPr>
          <p:nvPr>
            <p:ph type="title"/>
          </p:nvPr>
        </p:nvSpPr>
        <p:spPr/>
        <p:txBody>
          <a:bodyPr/>
          <a:lstStyle/>
          <a:p>
            <a:r>
              <a:rPr lang="en-US" dirty="0"/>
              <a:t>Satisfaction with software products &amp; platform: Question 2</a:t>
            </a:r>
          </a:p>
        </p:txBody>
      </p:sp>
      <p:sp>
        <p:nvSpPr>
          <p:cNvPr id="7" name="Date Placeholder 6">
            <a:extLst>
              <a:ext uri="{FF2B5EF4-FFF2-40B4-BE49-F238E27FC236}">
                <a16:creationId xmlns:a16="http://schemas.microsoft.com/office/drawing/2014/main" id="{7E142B49-95CB-AA62-79EA-D79AE753B41F}"/>
              </a:ext>
            </a:extLst>
          </p:cNvPr>
          <p:cNvSpPr>
            <a:spLocks noGrp="1"/>
          </p:cNvSpPr>
          <p:nvPr>
            <p:ph type="dt" sz="half" idx="2"/>
          </p:nvPr>
        </p:nvSpPr>
        <p:spPr/>
        <p:txBody>
          <a:bodyPr/>
          <a:lstStyle/>
          <a:p>
            <a:fld id="{BE77881E-05EA-445D-A401-3F862F6B3C8C}" type="datetime4">
              <a:rPr lang="en-US" smtClean="0"/>
              <a:t>December 8, 2023</a:t>
            </a:fld>
            <a:endParaRPr lang="en-US"/>
          </a:p>
        </p:txBody>
      </p:sp>
    </p:spTree>
    <p:extLst>
      <p:ext uri="{BB962C8B-B14F-4D97-AF65-F5344CB8AC3E}">
        <p14:creationId xmlns:p14="http://schemas.microsoft.com/office/powerpoint/2010/main" val="42120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6965-6EA9-FE25-38B3-FA3340BADEE6}"/>
              </a:ext>
            </a:extLst>
          </p:cNvPr>
          <p:cNvSpPr>
            <a:spLocks noGrp="1"/>
          </p:cNvSpPr>
          <p:nvPr>
            <p:ph type="title"/>
          </p:nvPr>
        </p:nvSpPr>
        <p:spPr>
          <a:xfrm>
            <a:off x="838200" y="365125"/>
            <a:ext cx="10515600" cy="1325563"/>
          </a:xfrm>
        </p:spPr>
        <p:txBody>
          <a:bodyPr/>
          <a:lstStyle/>
          <a:p>
            <a:r>
              <a:rPr lang="en-US" dirty="0"/>
              <a:t>Satisfaction with software products &amp; platform: Questions 3 &amp; 4</a:t>
            </a:r>
          </a:p>
        </p:txBody>
      </p:sp>
      <p:sp>
        <p:nvSpPr>
          <p:cNvPr id="15" name="Content Placeholder 14">
            <a:extLst>
              <a:ext uri="{FF2B5EF4-FFF2-40B4-BE49-F238E27FC236}">
                <a16:creationId xmlns:a16="http://schemas.microsoft.com/office/drawing/2014/main" id="{300EC4FD-22E7-15CA-82D3-473794834460}"/>
              </a:ext>
            </a:extLst>
          </p:cNvPr>
          <p:cNvSpPr>
            <a:spLocks noGrp="1"/>
          </p:cNvSpPr>
          <p:nvPr>
            <p:ph sz="half" idx="1"/>
          </p:nvPr>
        </p:nvSpPr>
        <p:spPr>
          <a:xfrm>
            <a:off x="838200" y="1825625"/>
            <a:ext cx="5181600" cy="4351338"/>
          </a:xfrm>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endParaRPr lang="en-US" dirty="0"/>
          </a:p>
          <a:p>
            <a:pPr marL="0" indent="0">
              <a:buNone/>
            </a:pPr>
            <a:r>
              <a:rPr lang="en-US" dirty="0"/>
              <a:t>Q3: For the products for which you indicated satisfaction, please provide detailed feedback on which features of which products you appreciate.</a:t>
            </a:r>
          </a:p>
          <a:p>
            <a:endParaRPr lang="en-US" dirty="0"/>
          </a:p>
        </p:txBody>
      </p:sp>
      <p:sp>
        <p:nvSpPr>
          <p:cNvPr id="17" name="Content Placeholder 16">
            <a:extLst>
              <a:ext uri="{FF2B5EF4-FFF2-40B4-BE49-F238E27FC236}">
                <a16:creationId xmlns:a16="http://schemas.microsoft.com/office/drawing/2014/main" id="{5B71415B-92B2-4521-3210-EAEA3C987306}"/>
              </a:ext>
            </a:extLst>
          </p:cNvPr>
          <p:cNvSpPr>
            <a:spLocks noGrp="1"/>
          </p:cNvSpPr>
          <p:nvPr>
            <p:ph sz="half" idx="2"/>
          </p:nvPr>
        </p:nvSpPr>
        <p:spPr>
          <a:xfrm>
            <a:off x="6172200" y="1825625"/>
            <a:ext cx="5181600" cy="4351338"/>
          </a:xfrm>
        </p:spPr>
        <p:style>
          <a:lnRef idx="3">
            <a:schemeClr val="lt1"/>
          </a:lnRef>
          <a:fillRef idx="1">
            <a:schemeClr val="accent2"/>
          </a:fillRef>
          <a:effectRef idx="1">
            <a:schemeClr val="accent2"/>
          </a:effectRef>
          <a:fontRef idx="minor">
            <a:schemeClr val="lt1"/>
          </a:fontRef>
        </p:style>
        <p:txBody>
          <a:bodyPr>
            <a:normAutofit/>
          </a:bodyPr>
          <a:lstStyle/>
          <a:p>
            <a:pPr marL="0" indent="0">
              <a:buNone/>
            </a:pPr>
            <a:endParaRPr lang="en-US" dirty="0"/>
          </a:p>
          <a:p>
            <a:pPr marL="0" indent="0">
              <a:buNone/>
            </a:pPr>
            <a:r>
              <a:rPr lang="en-US" dirty="0"/>
              <a:t>Q4: For the products for which you indicated dissatisfaction, please provide detailed feedback on which features of which products you find problematic. Where appropriate, please attach screenshots and share attempted solutions.</a:t>
            </a:r>
          </a:p>
          <a:p>
            <a:endParaRPr lang="en-US" dirty="0"/>
          </a:p>
        </p:txBody>
      </p:sp>
      <p:sp>
        <p:nvSpPr>
          <p:cNvPr id="5" name="Footer Placeholder 4">
            <a:extLst>
              <a:ext uri="{FF2B5EF4-FFF2-40B4-BE49-F238E27FC236}">
                <a16:creationId xmlns:a16="http://schemas.microsoft.com/office/drawing/2014/main" id="{21216C09-3496-CA34-B1FC-65D8F3F56867}"/>
              </a:ext>
            </a:extLst>
          </p:cNvPr>
          <p:cNvSpPr>
            <a:spLocks noGrp="1"/>
          </p:cNvSpPr>
          <p:nvPr>
            <p:ph type="ftr" sz="quarter" idx="11"/>
          </p:nvPr>
        </p:nvSpPr>
        <p:spPr>
          <a:xfrm>
            <a:off x="3657600" y="6329382"/>
            <a:ext cx="4114800" cy="365125"/>
          </a:xfrm>
        </p:spPr>
        <p:txBody>
          <a:bodyPr/>
          <a:lstStyle/>
          <a:p>
            <a:r>
              <a:rPr lang="en-US"/>
              <a:t>SWAN Library Services</a:t>
            </a:r>
          </a:p>
        </p:txBody>
      </p:sp>
      <p:sp>
        <p:nvSpPr>
          <p:cNvPr id="6" name="Slide Number Placeholder 5">
            <a:extLst>
              <a:ext uri="{FF2B5EF4-FFF2-40B4-BE49-F238E27FC236}">
                <a16:creationId xmlns:a16="http://schemas.microsoft.com/office/drawing/2014/main" id="{A2D19382-57F4-4571-D2AC-66ACE51C077A}"/>
              </a:ext>
            </a:extLst>
          </p:cNvPr>
          <p:cNvSpPr>
            <a:spLocks noGrp="1"/>
          </p:cNvSpPr>
          <p:nvPr>
            <p:ph type="sldNum" sz="quarter" idx="12"/>
          </p:nvPr>
        </p:nvSpPr>
        <p:spPr>
          <a:xfrm>
            <a:off x="11546006" y="6329381"/>
            <a:ext cx="532263" cy="365125"/>
          </a:xfrm>
        </p:spPr>
        <p:txBody>
          <a:bodyPr/>
          <a:lstStyle/>
          <a:p>
            <a:fld id="{1FAA610F-65FB-4D76-A9F7-0135426F9A2E}" type="slidenum">
              <a:rPr lang="en-US" smtClean="0"/>
              <a:pPr/>
              <a:t>21</a:t>
            </a:fld>
            <a:endParaRPr lang="en-US"/>
          </a:p>
        </p:txBody>
      </p:sp>
      <p:sp>
        <p:nvSpPr>
          <p:cNvPr id="7" name="Date Placeholder 6">
            <a:extLst>
              <a:ext uri="{FF2B5EF4-FFF2-40B4-BE49-F238E27FC236}">
                <a16:creationId xmlns:a16="http://schemas.microsoft.com/office/drawing/2014/main" id="{098F44F2-D680-D19D-32D9-9C05E71BAE0F}"/>
              </a:ext>
            </a:extLst>
          </p:cNvPr>
          <p:cNvSpPr>
            <a:spLocks noGrp="1"/>
          </p:cNvSpPr>
          <p:nvPr>
            <p:ph type="dt" sz="half" idx="13"/>
          </p:nvPr>
        </p:nvSpPr>
        <p:spPr>
          <a:xfrm>
            <a:off x="838200" y="6329380"/>
            <a:ext cx="2743200" cy="365125"/>
          </a:xfrm>
        </p:spPr>
        <p:txBody>
          <a:bodyPr/>
          <a:lstStyle/>
          <a:p>
            <a:fld id="{BE77881E-05EA-445D-A401-3F862F6B3C8C}" type="datetime4">
              <a:rPr lang="en-US" smtClean="0"/>
              <a:pPr/>
              <a:t>December 8, 2023</a:t>
            </a:fld>
            <a:endParaRPr lang="en-US"/>
          </a:p>
        </p:txBody>
      </p:sp>
    </p:spTree>
    <p:extLst>
      <p:ext uri="{BB962C8B-B14F-4D97-AF65-F5344CB8AC3E}">
        <p14:creationId xmlns:p14="http://schemas.microsoft.com/office/powerpoint/2010/main" val="199263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79C09FC-98B1-7EEA-9A78-0836F9C69E78}"/>
              </a:ext>
            </a:extLst>
          </p:cNvPr>
          <p:cNvGraphicFramePr>
            <a:graphicFrameLocks noGrp="1"/>
          </p:cNvGraphicFramePr>
          <p:nvPr>
            <p:ph idx="1"/>
            <p:extLst>
              <p:ext uri="{D42A27DB-BD31-4B8C-83A1-F6EECF244321}">
                <p14:modId xmlns:p14="http://schemas.microsoft.com/office/powerpoint/2010/main" val="782384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D0711055-34AD-7D01-4B87-0F3424411A7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DE97CD54-0159-82AD-9E00-A9E7840131FB}"/>
              </a:ext>
            </a:extLst>
          </p:cNvPr>
          <p:cNvSpPr>
            <a:spLocks noGrp="1"/>
          </p:cNvSpPr>
          <p:nvPr>
            <p:ph type="sldNum" sz="quarter" idx="12"/>
          </p:nvPr>
        </p:nvSpPr>
        <p:spPr/>
        <p:txBody>
          <a:bodyPr/>
          <a:lstStyle/>
          <a:p>
            <a:fld id="{1FAA610F-65FB-4D76-A9F7-0135426F9A2E}" type="slidenum">
              <a:rPr lang="en-US" smtClean="0"/>
              <a:t>22</a:t>
            </a:fld>
            <a:endParaRPr lang="en-US"/>
          </a:p>
        </p:txBody>
      </p:sp>
      <p:sp>
        <p:nvSpPr>
          <p:cNvPr id="2" name="Title 1">
            <a:extLst>
              <a:ext uri="{FF2B5EF4-FFF2-40B4-BE49-F238E27FC236}">
                <a16:creationId xmlns:a16="http://schemas.microsoft.com/office/drawing/2014/main" id="{4B9594E5-A769-D518-FE12-66FB95890F0F}"/>
              </a:ext>
            </a:extLst>
          </p:cNvPr>
          <p:cNvSpPr>
            <a:spLocks noGrp="1"/>
          </p:cNvSpPr>
          <p:nvPr>
            <p:ph type="title"/>
          </p:nvPr>
        </p:nvSpPr>
        <p:spPr/>
        <p:txBody>
          <a:bodyPr/>
          <a:lstStyle/>
          <a:p>
            <a:r>
              <a:rPr lang="en-US" dirty="0"/>
              <a:t>Survey timeline</a:t>
            </a:r>
          </a:p>
        </p:txBody>
      </p:sp>
      <p:sp>
        <p:nvSpPr>
          <p:cNvPr id="7" name="Date Placeholder 6">
            <a:extLst>
              <a:ext uri="{FF2B5EF4-FFF2-40B4-BE49-F238E27FC236}">
                <a16:creationId xmlns:a16="http://schemas.microsoft.com/office/drawing/2014/main" id="{C7996365-C977-50CB-E607-E8E789D6E072}"/>
              </a:ext>
            </a:extLst>
          </p:cNvPr>
          <p:cNvSpPr>
            <a:spLocks noGrp="1"/>
          </p:cNvSpPr>
          <p:nvPr>
            <p:ph type="dt" sz="half" idx="2"/>
          </p:nvPr>
        </p:nvSpPr>
        <p:spPr/>
        <p:txBody>
          <a:bodyPr/>
          <a:lstStyle/>
          <a:p>
            <a:fld id="{BE77881E-05EA-445D-A401-3F862F6B3C8C}" type="datetime4">
              <a:rPr lang="en-US" smtClean="0"/>
              <a:t>December 8, 2023</a:t>
            </a:fld>
            <a:endParaRPr lang="en-US"/>
          </a:p>
        </p:txBody>
      </p:sp>
    </p:spTree>
    <p:extLst>
      <p:ext uri="{BB962C8B-B14F-4D97-AF65-F5344CB8AC3E}">
        <p14:creationId xmlns:p14="http://schemas.microsoft.com/office/powerpoint/2010/main" val="39773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A6A303-3B2F-F59B-CB9C-258AABDAF21E}"/>
              </a:ext>
            </a:extLst>
          </p:cNvPr>
          <p:cNvSpPr>
            <a:spLocks noGrp="1"/>
          </p:cNvSpPr>
          <p:nvPr>
            <p:ph type="title"/>
          </p:nvPr>
        </p:nvSpPr>
        <p:spPr/>
        <p:txBody>
          <a:bodyPr/>
          <a:lstStyle/>
          <a:p>
            <a:r>
              <a:rPr lang="en-US" dirty="0"/>
              <a:t>SWAN integration with OCLC services</a:t>
            </a:r>
          </a:p>
        </p:txBody>
      </p:sp>
      <p:sp>
        <p:nvSpPr>
          <p:cNvPr id="9" name="Text Placeholder 8">
            <a:extLst>
              <a:ext uri="{FF2B5EF4-FFF2-40B4-BE49-F238E27FC236}">
                <a16:creationId xmlns:a16="http://schemas.microsoft.com/office/drawing/2014/main" id="{8D5358DB-0B23-9EAF-FBC5-15852CB28314}"/>
              </a:ext>
            </a:extLst>
          </p:cNvPr>
          <p:cNvSpPr>
            <a:spLocks noGrp="1"/>
          </p:cNvSpPr>
          <p:nvPr>
            <p:ph type="body" idx="1"/>
          </p:nvPr>
        </p:nvSpPr>
        <p:spPr/>
        <p:txBody>
          <a:bodyPr/>
          <a:lstStyle/>
          <a:p>
            <a:r>
              <a:rPr lang="en-US" dirty="0"/>
              <a:t>Aaron Skog, Executive Director</a:t>
            </a:r>
          </a:p>
          <a:p>
            <a:r>
              <a:rPr lang="en-US" dirty="0"/>
              <a:t>Scott Brandwein, Assistant Director</a:t>
            </a:r>
          </a:p>
          <a:p>
            <a:r>
              <a:rPr lang="en-US" dirty="0"/>
              <a:t>Helen Pinder, Resource Sharing Consultant</a:t>
            </a:r>
          </a:p>
        </p:txBody>
      </p:sp>
      <p:sp>
        <p:nvSpPr>
          <p:cNvPr id="5" name="Footer Placeholder 4">
            <a:extLst>
              <a:ext uri="{FF2B5EF4-FFF2-40B4-BE49-F238E27FC236}">
                <a16:creationId xmlns:a16="http://schemas.microsoft.com/office/drawing/2014/main" id="{747A7FCE-4FEC-21C9-679E-CD064AAF42C0}"/>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B91DDA62-A106-7EB2-B104-EC365986074D}"/>
              </a:ext>
            </a:extLst>
          </p:cNvPr>
          <p:cNvSpPr>
            <a:spLocks noGrp="1"/>
          </p:cNvSpPr>
          <p:nvPr>
            <p:ph type="dt" sz="half" idx="2"/>
          </p:nvPr>
        </p:nvSpPr>
        <p:spPr/>
        <p:txBody>
          <a:bodyPr/>
          <a:lstStyle/>
          <a:p>
            <a:fld id="{BE77881E-05EA-445D-A401-3F862F6B3C8C}" type="datetime4">
              <a:rPr lang="en-US" smtClean="0"/>
              <a:t>December 8, 2023</a:t>
            </a:fld>
            <a:endParaRPr lang="en-US"/>
          </a:p>
        </p:txBody>
      </p:sp>
      <p:sp>
        <p:nvSpPr>
          <p:cNvPr id="6" name="Slide Number Placeholder 5">
            <a:extLst>
              <a:ext uri="{FF2B5EF4-FFF2-40B4-BE49-F238E27FC236}">
                <a16:creationId xmlns:a16="http://schemas.microsoft.com/office/drawing/2014/main" id="{B9DB9BC3-8373-635F-4A74-42A45A8BFB31}"/>
              </a:ext>
            </a:extLst>
          </p:cNvPr>
          <p:cNvSpPr>
            <a:spLocks noGrp="1"/>
          </p:cNvSpPr>
          <p:nvPr>
            <p:ph type="sldNum" sz="quarter" idx="12"/>
          </p:nvPr>
        </p:nvSpPr>
        <p:spPr/>
        <p:txBody>
          <a:bodyPr/>
          <a:lstStyle/>
          <a:p>
            <a:fld id="{1FAA610F-65FB-4D76-A9F7-0135426F9A2E}" type="slidenum">
              <a:rPr lang="en-US" smtClean="0"/>
              <a:t>23</a:t>
            </a:fld>
            <a:endParaRPr lang="en-US"/>
          </a:p>
        </p:txBody>
      </p:sp>
    </p:spTree>
    <p:extLst>
      <p:ext uri="{BB962C8B-B14F-4D97-AF65-F5344CB8AC3E}">
        <p14:creationId xmlns:p14="http://schemas.microsoft.com/office/powerpoint/2010/main" val="4192751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AEAA3E9-3AD4-3A9A-555E-55FCA304C3EB}"/>
              </a:ext>
            </a:extLst>
          </p:cNvPr>
          <p:cNvSpPr>
            <a:spLocks noGrp="1"/>
          </p:cNvSpPr>
          <p:nvPr>
            <p:ph idx="1"/>
          </p:nvPr>
        </p:nvSpPr>
        <p:spPr/>
        <p:txBody>
          <a:bodyPr/>
          <a:lstStyle/>
          <a:p>
            <a:r>
              <a:rPr lang="en-US" dirty="0"/>
              <a:t>OCLC membership included in SWAN membership</a:t>
            </a:r>
          </a:p>
          <a:p>
            <a:r>
              <a:rPr lang="en-US" dirty="0"/>
              <a:t>Illinois “group services contract” arranged by Illinois State Library</a:t>
            </a:r>
          </a:p>
          <a:p>
            <a:r>
              <a:rPr lang="en-US" dirty="0"/>
              <a:t>SWAN standardized setup for membership</a:t>
            </a:r>
          </a:p>
          <a:p>
            <a:r>
              <a:rPr lang="en-US" dirty="0"/>
              <a:t>SWAN has ability to make updates on your behalf, but respects existing access and choices made by library</a:t>
            </a:r>
          </a:p>
          <a:p>
            <a:r>
              <a:rPr lang="en-US" dirty="0"/>
              <a:t>We will show some examples of what can be done</a:t>
            </a:r>
          </a:p>
        </p:txBody>
      </p:sp>
      <p:sp>
        <p:nvSpPr>
          <p:cNvPr id="4" name="Footer Placeholder 3">
            <a:extLst>
              <a:ext uri="{FF2B5EF4-FFF2-40B4-BE49-F238E27FC236}">
                <a16:creationId xmlns:a16="http://schemas.microsoft.com/office/drawing/2014/main" id="{3751266E-D927-4540-8D9F-B2E4693D887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2371FF4-96E9-930F-E85B-D7249080C10B}"/>
              </a:ext>
            </a:extLst>
          </p:cNvPr>
          <p:cNvSpPr>
            <a:spLocks noGrp="1"/>
          </p:cNvSpPr>
          <p:nvPr>
            <p:ph type="sldNum" sz="quarter" idx="12"/>
          </p:nvPr>
        </p:nvSpPr>
        <p:spPr/>
        <p:txBody>
          <a:bodyPr/>
          <a:lstStyle/>
          <a:p>
            <a:fld id="{1FAA610F-65FB-4D76-A9F7-0135426F9A2E}" type="slidenum">
              <a:rPr lang="en-US" smtClean="0"/>
              <a:pPr/>
              <a:t>24</a:t>
            </a:fld>
            <a:endParaRPr lang="en-US"/>
          </a:p>
        </p:txBody>
      </p:sp>
      <p:sp>
        <p:nvSpPr>
          <p:cNvPr id="7" name="Title 6">
            <a:extLst>
              <a:ext uri="{FF2B5EF4-FFF2-40B4-BE49-F238E27FC236}">
                <a16:creationId xmlns:a16="http://schemas.microsoft.com/office/drawing/2014/main" id="{C572CE50-E551-FD03-8D85-5AB6562B3D8A}"/>
              </a:ext>
            </a:extLst>
          </p:cNvPr>
          <p:cNvSpPr>
            <a:spLocks noGrp="1"/>
          </p:cNvSpPr>
          <p:nvPr>
            <p:ph type="title"/>
          </p:nvPr>
        </p:nvSpPr>
        <p:spPr/>
        <p:txBody>
          <a:bodyPr/>
          <a:lstStyle/>
          <a:p>
            <a:r>
              <a:rPr lang="en-US" dirty="0"/>
              <a:t>SWAN &amp; OCLC background</a:t>
            </a:r>
          </a:p>
        </p:txBody>
      </p:sp>
      <p:sp>
        <p:nvSpPr>
          <p:cNvPr id="5" name="Date Placeholder 4">
            <a:extLst>
              <a:ext uri="{FF2B5EF4-FFF2-40B4-BE49-F238E27FC236}">
                <a16:creationId xmlns:a16="http://schemas.microsoft.com/office/drawing/2014/main" id="{D1A1DE41-CDBA-C0DF-21B8-A9E7B2CBBE3D}"/>
              </a:ext>
            </a:extLst>
          </p:cNvPr>
          <p:cNvSpPr>
            <a:spLocks noGrp="1"/>
          </p:cNvSpPr>
          <p:nvPr>
            <p:ph type="dt" sz="half" idx="2"/>
          </p:nvPr>
        </p:nvSpPr>
        <p:spPr/>
        <p:txBody>
          <a:bodyPr/>
          <a:lstStyle/>
          <a:p>
            <a:fld id="{238D10E8-F5EF-4030-9DD4-58F7E5E696F1}" type="datetime4">
              <a:rPr lang="en-US" smtClean="0"/>
              <a:t>December 8, 2023</a:t>
            </a:fld>
            <a:endParaRPr lang="en-US"/>
          </a:p>
        </p:txBody>
      </p:sp>
    </p:spTree>
    <p:extLst>
      <p:ext uri="{BB962C8B-B14F-4D97-AF65-F5344CB8AC3E}">
        <p14:creationId xmlns:p14="http://schemas.microsoft.com/office/powerpoint/2010/main" val="382765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8C1EA2-E28F-B2E3-E02D-344DF8ACFBF3}"/>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81C480A-D6C5-8CC0-E064-A3E38082447D}"/>
              </a:ext>
            </a:extLst>
          </p:cNvPr>
          <p:cNvSpPr>
            <a:spLocks noGrp="1"/>
          </p:cNvSpPr>
          <p:nvPr>
            <p:ph type="sldNum" sz="quarter" idx="12"/>
          </p:nvPr>
        </p:nvSpPr>
        <p:spPr/>
        <p:txBody>
          <a:bodyPr/>
          <a:lstStyle/>
          <a:p>
            <a:fld id="{1FAA610F-65FB-4D76-A9F7-0135426F9A2E}" type="slidenum">
              <a:rPr lang="en-US" smtClean="0"/>
              <a:t>25</a:t>
            </a:fld>
            <a:endParaRPr lang="en-US"/>
          </a:p>
        </p:txBody>
      </p:sp>
      <p:sp>
        <p:nvSpPr>
          <p:cNvPr id="7" name="Date Placeholder 6">
            <a:extLst>
              <a:ext uri="{FF2B5EF4-FFF2-40B4-BE49-F238E27FC236}">
                <a16:creationId xmlns:a16="http://schemas.microsoft.com/office/drawing/2014/main" id="{323FDFEE-F445-B730-B13E-CC96DA528574}"/>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14" name="Picture 13" descr="A picture containing drawing, table&#10;&#10;Description automatically generated">
            <a:extLst>
              <a:ext uri="{FF2B5EF4-FFF2-40B4-BE49-F238E27FC236}">
                <a16:creationId xmlns:a16="http://schemas.microsoft.com/office/drawing/2014/main" id="{70264FF6-8089-207E-1E5A-2607B26E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76" y="1424510"/>
            <a:ext cx="5145624" cy="2004490"/>
          </a:xfrm>
          <a:prstGeom prst="rect">
            <a:avLst/>
          </a:prstGeom>
        </p:spPr>
      </p:pic>
      <p:pic>
        <p:nvPicPr>
          <p:cNvPr id="16" name="Picture 15" descr="A picture containing food, drawing, table&#10;&#10;Description automatically generated">
            <a:extLst>
              <a:ext uri="{FF2B5EF4-FFF2-40B4-BE49-F238E27FC236}">
                <a16:creationId xmlns:a16="http://schemas.microsoft.com/office/drawing/2014/main" id="{235A94C9-8098-D7C7-E0A3-21379A55B1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6567" y="1424510"/>
            <a:ext cx="5934857" cy="2004490"/>
          </a:xfrm>
          <a:prstGeom prst="rect">
            <a:avLst/>
          </a:prstGeom>
        </p:spPr>
      </p:pic>
      <p:sp>
        <p:nvSpPr>
          <p:cNvPr id="2" name="Title 1">
            <a:extLst>
              <a:ext uri="{FF2B5EF4-FFF2-40B4-BE49-F238E27FC236}">
                <a16:creationId xmlns:a16="http://schemas.microsoft.com/office/drawing/2014/main" id="{7D7745C8-235E-3969-4026-749EB380C2C3}"/>
              </a:ext>
            </a:extLst>
          </p:cNvPr>
          <p:cNvSpPr>
            <a:spLocks noGrp="1"/>
          </p:cNvSpPr>
          <p:nvPr>
            <p:ph type="title"/>
          </p:nvPr>
        </p:nvSpPr>
        <p:spPr/>
        <p:txBody>
          <a:bodyPr/>
          <a:lstStyle/>
          <a:p>
            <a:r>
              <a:rPr lang="en-US" dirty="0"/>
              <a:t>Maximize our OCLC Services</a:t>
            </a:r>
          </a:p>
        </p:txBody>
      </p:sp>
      <p:sp>
        <p:nvSpPr>
          <p:cNvPr id="9" name="TextBox 8">
            <a:extLst>
              <a:ext uri="{FF2B5EF4-FFF2-40B4-BE49-F238E27FC236}">
                <a16:creationId xmlns:a16="http://schemas.microsoft.com/office/drawing/2014/main" id="{EFCEA823-6E65-CF5F-D557-DF92D9D5539A}"/>
              </a:ext>
            </a:extLst>
          </p:cNvPr>
          <p:cNvSpPr txBox="1"/>
          <p:nvPr/>
        </p:nvSpPr>
        <p:spPr>
          <a:xfrm>
            <a:off x="1462821" y="3429000"/>
            <a:ext cx="4559110" cy="1323439"/>
          </a:xfrm>
          <a:prstGeom prst="rect">
            <a:avLst/>
          </a:prstGeom>
          <a:noFill/>
        </p:spPr>
        <p:txBody>
          <a:bodyPr wrap="square" rtlCol="0">
            <a:spAutoFit/>
          </a:bodyPr>
          <a:lstStyle/>
          <a:p>
            <a:r>
              <a:rPr lang="en-US" sz="4000" dirty="0"/>
              <a:t>Database and discovery tools</a:t>
            </a:r>
          </a:p>
        </p:txBody>
      </p:sp>
      <p:sp>
        <p:nvSpPr>
          <p:cNvPr id="10" name="TextBox 9">
            <a:extLst>
              <a:ext uri="{FF2B5EF4-FFF2-40B4-BE49-F238E27FC236}">
                <a16:creationId xmlns:a16="http://schemas.microsoft.com/office/drawing/2014/main" id="{23A3E6ED-DB41-C246-F818-3D835CA4FA81}"/>
              </a:ext>
            </a:extLst>
          </p:cNvPr>
          <p:cNvSpPr txBox="1"/>
          <p:nvPr/>
        </p:nvSpPr>
        <p:spPr>
          <a:xfrm>
            <a:off x="6794690" y="3429000"/>
            <a:ext cx="4559110" cy="1323439"/>
          </a:xfrm>
          <a:prstGeom prst="rect">
            <a:avLst/>
          </a:prstGeom>
          <a:noFill/>
        </p:spPr>
        <p:txBody>
          <a:bodyPr wrap="square" rtlCol="0">
            <a:spAutoFit/>
          </a:bodyPr>
          <a:lstStyle/>
          <a:p>
            <a:r>
              <a:rPr lang="en-US" sz="4000" dirty="0"/>
              <a:t>Cloud-based library services platform</a:t>
            </a:r>
          </a:p>
        </p:txBody>
      </p:sp>
    </p:spTree>
    <p:extLst>
      <p:ext uri="{BB962C8B-B14F-4D97-AF65-F5344CB8AC3E}">
        <p14:creationId xmlns:p14="http://schemas.microsoft.com/office/powerpoint/2010/main" val="321583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EB77-1C42-0EDF-1178-01FA66C8C224}"/>
              </a:ext>
            </a:extLst>
          </p:cNvPr>
          <p:cNvSpPr>
            <a:spLocks noGrp="1"/>
          </p:cNvSpPr>
          <p:nvPr>
            <p:ph type="title"/>
          </p:nvPr>
        </p:nvSpPr>
        <p:spPr/>
        <p:txBody>
          <a:bodyPr/>
          <a:lstStyle/>
          <a:p>
            <a:r>
              <a:rPr lang="en-US" dirty="0"/>
              <a:t>Maximize our OCLC Services: </a:t>
            </a:r>
            <a:r>
              <a:rPr lang="en-US" dirty="0" err="1"/>
              <a:t>WorldCat</a:t>
            </a:r>
            <a:endParaRPr lang="en-US" dirty="0"/>
          </a:p>
        </p:txBody>
      </p:sp>
      <p:sp>
        <p:nvSpPr>
          <p:cNvPr id="3" name="Content Placeholder 2">
            <a:extLst>
              <a:ext uri="{FF2B5EF4-FFF2-40B4-BE49-F238E27FC236}">
                <a16:creationId xmlns:a16="http://schemas.microsoft.com/office/drawing/2014/main" id="{1CF548FE-587A-3412-02E9-B7C9A8C6164A}"/>
              </a:ext>
            </a:extLst>
          </p:cNvPr>
          <p:cNvSpPr>
            <a:spLocks noGrp="1"/>
          </p:cNvSpPr>
          <p:nvPr>
            <p:ph sz="half" idx="1"/>
          </p:nvPr>
        </p:nvSpPr>
        <p:spPr>
          <a:xfrm>
            <a:off x="838200" y="1825625"/>
            <a:ext cx="3488499" cy="4351338"/>
          </a:xfrm>
        </p:spPr>
        <p:txBody>
          <a:bodyPr>
            <a:normAutofit/>
          </a:bodyPr>
          <a:lstStyle/>
          <a:p>
            <a:pPr marL="0" indent="0">
              <a:buNone/>
            </a:pPr>
            <a:r>
              <a:rPr lang="en-US" dirty="0" err="1"/>
              <a:t>WorldCat</a:t>
            </a:r>
            <a:r>
              <a:rPr lang="en-US" dirty="0"/>
              <a:t> Discovery</a:t>
            </a:r>
          </a:p>
          <a:p>
            <a:pPr marL="285750" indent="-285750">
              <a:buFont typeface="Arial" panose="020B0604020202020204" pitchFamily="34" charset="0"/>
              <a:buChar char="•"/>
            </a:pPr>
            <a:r>
              <a:rPr lang="en-US" sz="2400" dirty="0"/>
              <a:t>Public facing &amp; library staff facing discovery engine</a:t>
            </a:r>
          </a:p>
          <a:p>
            <a:pPr marL="285750" indent="-285750">
              <a:buFont typeface="Arial" panose="020B0604020202020204" pitchFamily="34" charset="0"/>
              <a:buChar char="•"/>
            </a:pPr>
            <a:r>
              <a:rPr lang="en-US" sz="2400" dirty="0">
                <a:ea typeface="+mn-lt"/>
                <a:cs typeface="+mn-lt"/>
              </a:rPr>
              <a:t>Scoped for SWAN holdings &amp; individual libraries</a:t>
            </a:r>
            <a:endParaRPr lang="en-US" sz="2400" dirty="0">
              <a:ea typeface="Source Sans Pro"/>
            </a:endParaRPr>
          </a:p>
          <a:p>
            <a:pPr marL="285750" indent="-285750">
              <a:buFont typeface="Arial" panose="020B0604020202020204" pitchFamily="34" charset="0"/>
              <a:buChar char="•"/>
            </a:pPr>
            <a:r>
              <a:rPr lang="en-US" sz="2400" dirty="0">
                <a:ea typeface="Source Sans Pro"/>
              </a:rPr>
              <a:t>Auto "No" by item OPAC status availability</a:t>
            </a:r>
            <a:endParaRPr lang="en-US" sz="2400" dirty="0"/>
          </a:p>
          <a:p>
            <a:endParaRPr lang="en-US" dirty="0"/>
          </a:p>
        </p:txBody>
      </p:sp>
      <p:sp>
        <p:nvSpPr>
          <p:cNvPr id="5" name="Footer Placeholder 4">
            <a:extLst>
              <a:ext uri="{FF2B5EF4-FFF2-40B4-BE49-F238E27FC236}">
                <a16:creationId xmlns:a16="http://schemas.microsoft.com/office/drawing/2014/main" id="{5121B826-869C-E57E-EAF7-2C40E6F6CD2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EFEA337-4D89-DA1F-E613-34E284F97F09}"/>
              </a:ext>
            </a:extLst>
          </p:cNvPr>
          <p:cNvSpPr>
            <a:spLocks noGrp="1"/>
          </p:cNvSpPr>
          <p:nvPr>
            <p:ph type="sldNum" sz="quarter" idx="12"/>
          </p:nvPr>
        </p:nvSpPr>
        <p:spPr/>
        <p:txBody>
          <a:bodyPr/>
          <a:lstStyle/>
          <a:p>
            <a:fld id="{1FAA610F-65FB-4D76-A9F7-0135426F9A2E}" type="slidenum">
              <a:rPr lang="en-US" smtClean="0"/>
              <a:t>26</a:t>
            </a:fld>
            <a:endParaRPr lang="en-US"/>
          </a:p>
        </p:txBody>
      </p:sp>
      <p:sp>
        <p:nvSpPr>
          <p:cNvPr id="7" name="Date Placeholder 6">
            <a:extLst>
              <a:ext uri="{FF2B5EF4-FFF2-40B4-BE49-F238E27FC236}">
                <a16:creationId xmlns:a16="http://schemas.microsoft.com/office/drawing/2014/main" id="{BFCEEFFF-20FD-B532-C834-3DF4F9357416}"/>
              </a:ext>
            </a:extLst>
          </p:cNvPr>
          <p:cNvSpPr>
            <a:spLocks noGrp="1"/>
          </p:cNvSpPr>
          <p:nvPr>
            <p:ph type="dt" sz="half" idx="13"/>
          </p:nvPr>
        </p:nvSpPr>
        <p:spPr/>
        <p:txBody>
          <a:bodyPr/>
          <a:lstStyle/>
          <a:p>
            <a:fld id="{BE77881E-05EA-445D-A401-3F862F6B3C8C}" type="datetime4">
              <a:rPr lang="en-US" smtClean="0"/>
              <a:t>December 8, 2023</a:t>
            </a:fld>
            <a:endParaRPr lang="en-US"/>
          </a:p>
        </p:txBody>
      </p:sp>
      <p:sp>
        <p:nvSpPr>
          <p:cNvPr id="8" name="Content Placeholder 2">
            <a:extLst>
              <a:ext uri="{FF2B5EF4-FFF2-40B4-BE49-F238E27FC236}">
                <a16:creationId xmlns:a16="http://schemas.microsoft.com/office/drawing/2014/main" id="{9E57804F-ADF8-0A38-7FF5-CF8978FDE3AB}"/>
              </a:ext>
            </a:extLst>
          </p:cNvPr>
          <p:cNvSpPr txBox="1">
            <a:spLocks/>
          </p:cNvSpPr>
          <p:nvPr/>
        </p:nvSpPr>
        <p:spPr>
          <a:xfrm>
            <a:off x="4490651" y="1825625"/>
            <a:ext cx="34457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WorldCat</a:t>
            </a:r>
            <a:r>
              <a:rPr lang="en-US" dirty="0"/>
              <a:t> API</a:t>
            </a:r>
          </a:p>
          <a:p>
            <a:r>
              <a:rPr lang="en-US" sz="2400" dirty="0"/>
              <a:t>Developer tools to build tools to interact with </a:t>
            </a:r>
            <a:r>
              <a:rPr lang="en-US" sz="2400" dirty="0" err="1"/>
              <a:t>WorldCat</a:t>
            </a:r>
            <a:r>
              <a:rPr lang="en-US" sz="2400" dirty="0"/>
              <a:t> data</a:t>
            </a:r>
          </a:p>
          <a:p>
            <a:r>
              <a:rPr lang="en-US" sz="2400" dirty="0"/>
              <a:t>Used to maintain SWAN holdings</a:t>
            </a:r>
          </a:p>
        </p:txBody>
      </p:sp>
      <p:sp>
        <p:nvSpPr>
          <p:cNvPr id="9" name="Content Placeholder 2">
            <a:extLst>
              <a:ext uri="{FF2B5EF4-FFF2-40B4-BE49-F238E27FC236}">
                <a16:creationId xmlns:a16="http://schemas.microsoft.com/office/drawing/2014/main" id="{62F2B686-8822-B5D0-0FB3-35296A582A68}"/>
              </a:ext>
            </a:extLst>
          </p:cNvPr>
          <p:cNvSpPr txBox="1">
            <a:spLocks/>
          </p:cNvSpPr>
          <p:nvPr/>
        </p:nvSpPr>
        <p:spPr>
          <a:xfrm>
            <a:off x="8100305" y="1825625"/>
            <a:ext cx="34457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WorldCat.org</a:t>
            </a:r>
          </a:p>
          <a:p>
            <a:r>
              <a:rPr lang="en-US" sz="2400" dirty="0"/>
              <a:t>Web portal to </a:t>
            </a:r>
            <a:r>
              <a:rPr lang="en-US" sz="2400" dirty="0" err="1"/>
              <a:t>WorldCat</a:t>
            </a:r>
            <a:r>
              <a:rPr lang="en-US" sz="2400" dirty="0"/>
              <a:t> database, but lacks library/consortium scoping</a:t>
            </a:r>
          </a:p>
          <a:p>
            <a:r>
              <a:rPr lang="en-US" sz="2400" dirty="0"/>
              <a:t>Includes </a:t>
            </a:r>
            <a:r>
              <a:rPr lang="en-US" sz="2400" dirty="0" err="1"/>
              <a:t>WorldCat</a:t>
            </a:r>
            <a:r>
              <a:rPr lang="en-US" sz="2400" dirty="0"/>
              <a:t> Digital Collection Gateway – article citations from popular databases</a:t>
            </a:r>
          </a:p>
          <a:p>
            <a:pPr marL="0" indent="0">
              <a:buNone/>
            </a:pPr>
            <a:endParaRPr lang="en-US" dirty="0"/>
          </a:p>
        </p:txBody>
      </p:sp>
    </p:spTree>
    <p:extLst>
      <p:ext uri="{BB962C8B-B14F-4D97-AF65-F5344CB8AC3E}">
        <p14:creationId xmlns:p14="http://schemas.microsoft.com/office/powerpoint/2010/main" val="190921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EB77-1C42-0EDF-1178-01FA66C8C224}"/>
              </a:ext>
            </a:extLst>
          </p:cNvPr>
          <p:cNvSpPr>
            <a:spLocks noGrp="1"/>
          </p:cNvSpPr>
          <p:nvPr>
            <p:ph type="title"/>
          </p:nvPr>
        </p:nvSpPr>
        <p:spPr/>
        <p:txBody>
          <a:bodyPr/>
          <a:lstStyle/>
          <a:p>
            <a:r>
              <a:rPr lang="en-US" dirty="0"/>
              <a:t>Maximize our OCLC Services: </a:t>
            </a:r>
            <a:r>
              <a:rPr lang="en-US" dirty="0" err="1"/>
              <a:t>WorldShare</a:t>
            </a:r>
            <a:endParaRPr lang="en-US" dirty="0"/>
          </a:p>
        </p:txBody>
      </p:sp>
      <p:sp>
        <p:nvSpPr>
          <p:cNvPr id="3" name="Content Placeholder 2">
            <a:extLst>
              <a:ext uri="{FF2B5EF4-FFF2-40B4-BE49-F238E27FC236}">
                <a16:creationId xmlns:a16="http://schemas.microsoft.com/office/drawing/2014/main" id="{1CF548FE-587A-3412-02E9-B7C9A8C6164A}"/>
              </a:ext>
            </a:extLst>
          </p:cNvPr>
          <p:cNvSpPr>
            <a:spLocks noGrp="1"/>
          </p:cNvSpPr>
          <p:nvPr>
            <p:ph sz="half" idx="1"/>
          </p:nvPr>
        </p:nvSpPr>
        <p:spPr>
          <a:xfrm>
            <a:off x="838200" y="1825625"/>
            <a:ext cx="3488499" cy="4351338"/>
          </a:xfrm>
        </p:spPr>
        <p:txBody>
          <a:bodyPr>
            <a:normAutofit/>
          </a:bodyPr>
          <a:lstStyle/>
          <a:p>
            <a:pPr marL="0" indent="0">
              <a:buNone/>
            </a:pPr>
            <a:r>
              <a:rPr lang="en-US" dirty="0" err="1"/>
              <a:t>WorldShare</a:t>
            </a:r>
            <a:r>
              <a:rPr lang="en-US" dirty="0"/>
              <a:t> ILL</a:t>
            </a:r>
          </a:p>
          <a:p>
            <a:pPr marL="285750" indent="-285750">
              <a:buFont typeface="Arial" panose="020B0604020202020204" pitchFamily="34" charset="0"/>
              <a:buChar char="•"/>
            </a:pPr>
            <a:r>
              <a:rPr lang="en-US" sz="2400" dirty="0"/>
              <a:t>Resource Sharing/ ILL</a:t>
            </a:r>
          </a:p>
          <a:p>
            <a:pPr marL="285750" indent="-285750">
              <a:buFont typeface="Arial" panose="020B0604020202020204" pitchFamily="34" charset="0"/>
              <a:buChar char="•"/>
            </a:pPr>
            <a:r>
              <a:rPr lang="en-US" sz="2400" dirty="0"/>
              <a:t>Staff interface only</a:t>
            </a:r>
          </a:p>
          <a:p>
            <a:pPr marL="285750" indent="-285750">
              <a:buFont typeface="Arial" panose="020B0604020202020204" pitchFamily="34" charset="0"/>
              <a:buChar char="•"/>
            </a:pPr>
            <a:r>
              <a:rPr lang="en-US" sz="2400" dirty="0">
                <a:ea typeface="Source Sans Pro"/>
              </a:rPr>
              <a:t>Custom holdings groups and paths for targeted borrowing</a:t>
            </a:r>
            <a:endParaRPr lang="en-US" sz="2400" dirty="0"/>
          </a:p>
          <a:p>
            <a:pPr marL="285750" indent="-285750">
              <a:buFont typeface="Arial" panose="020B0604020202020204" pitchFamily="34" charset="0"/>
              <a:buChar char="•"/>
            </a:pPr>
            <a:r>
              <a:rPr lang="en-US" sz="2400" dirty="0">
                <a:ea typeface="Source Sans Pro"/>
              </a:rPr>
              <a:t>IFM for sending and receiving fees</a:t>
            </a:r>
          </a:p>
          <a:p>
            <a:pPr marL="285750" indent="-285750">
              <a:buFont typeface="Arial" panose="020B0604020202020204" pitchFamily="34" charset="0"/>
              <a:buChar char="•"/>
            </a:pPr>
            <a:r>
              <a:rPr lang="en-US" sz="2400" dirty="0">
                <a:ea typeface="Source Sans Pro"/>
              </a:rPr>
              <a:t>Article Exchange</a:t>
            </a:r>
          </a:p>
        </p:txBody>
      </p:sp>
      <p:sp>
        <p:nvSpPr>
          <p:cNvPr id="5" name="Footer Placeholder 4">
            <a:extLst>
              <a:ext uri="{FF2B5EF4-FFF2-40B4-BE49-F238E27FC236}">
                <a16:creationId xmlns:a16="http://schemas.microsoft.com/office/drawing/2014/main" id="{5121B826-869C-E57E-EAF7-2C40E6F6CD2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EFEA337-4D89-DA1F-E613-34E284F97F09}"/>
              </a:ext>
            </a:extLst>
          </p:cNvPr>
          <p:cNvSpPr>
            <a:spLocks noGrp="1"/>
          </p:cNvSpPr>
          <p:nvPr>
            <p:ph type="sldNum" sz="quarter" idx="12"/>
          </p:nvPr>
        </p:nvSpPr>
        <p:spPr/>
        <p:txBody>
          <a:bodyPr/>
          <a:lstStyle/>
          <a:p>
            <a:fld id="{1FAA610F-65FB-4D76-A9F7-0135426F9A2E}" type="slidenum">
              <a:rPr lang="en-US" smtClean="0"/>
              <a:t>27</a:t>
            </a:fld>
            <a:endParaRPr lang="en-US"/>
          </a:p>
        </p:txBody>
      </p:sp>
      <p:sp>
        <p:nvSpPr>
          <p:cNvPr id="7" name="Date Placeholder 6">
            <a:extLst>
              <a:ext uri="{FF2B5EF4-FFF2-40B4-BE49-F238E27FC236}">
                <a16:creationId xmlns:a16="http://schemas.microsoft.com/office/drawing/2014/main" id="{BFCEEFFF-20FD-B532-C834-3DF4F9357416}"/>
              </a:ext>
            </a:extLst>
          </p:cNvPr>
          <p:cNvSpPr>
            <a:spLocks noGrp="1"/>
          </p:cNvSpPr>
          <p:nvPr>
            <p:ph type="dt" sz="half" idx="13"/>
          </p:nvPr>
        </p:nvSpPr>
        <p:spPr/>
        <p:txBody>
          <a:bodyPr/>
          <a:lstStyle/>
          <a:p>
            <a:fld id="{BE77881E-05EA-445D-A401-3F862F6B3C8C}" type="datetime4">
              <a:rPr lang="en-US" smtClean="0"/>
              <a:t>December 8, 2023</a:t>
            </a:fld>
            <a:endParaRPr lang="en-US"/>
          </a:p>
        </p:txBody>
      </p:sp>
      <p:sp>
        <p:nvSpPr>
          <p:cNvPr id="8" name="Content Placeholder 2">
            <a:extLst>
              <a:ext uri="{FF2B5EF4-FFF2-40B4-BE49-F238E27FC236}">
                <a16:creationId xmlns:a16="http://schemas.microsoft.com/office/drawing/2014/main" id="{9E57804F-ADF8-0A38-7FF5-CF8978FDE3AB}"/>
              </a:ext>
            </a:extLst>
          </p:cNvPr>
          <p:cNvSpPr txBox="1">
            <a:spLocks/>
          </p:cNvSpPr>
          <p:nvPr/>
        </p:nvSpPr>
        <p:spPr>
          <a:xfrm>
            <a:off x="4490651" y="1825625"/>
            <a:ext cx="34457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Collection Manager</a:t>
            </a:r>
          </a:p>
          <a:p>
            <a:r>
              <a:rPr lang="en-US" sz="2400" dirty="0"/>
              <a:t>Maintaining holdings for physical </a:t>
            </a:r>
            <a:r>
              <a:rPr lang="en-US" sz="2400"/>
              <a:t>and </a:t>
            </a:r>
            <a:r>
              <a:rPr lang="en-US" sz="2400" dirty="0"/>
              <a:t>e-content collections</a:t>
            </a:r>
          </a:p>
          <a:p>
            <a:endParaRPr lang="en-US" sz="2400" dirty="0"/>
          </a:p>
          <a:p>
            <a:endParaRPr lang="en-US" sz="2400" dirty="0"/>
          </a:p>
        </p:txBody>
      </p:sp>
      <p:sp>
        <p:nvSpPr>
          <p:cNvPr id="9" name="Content Placeholder 2">
            <a:extLst>
              <a:ext uri="{FF2B5EF4-FFF2-40B4-BE49-F238E27FC236}">
                <a16:creationId xmlns:a16="http://schemas.microsoft.com/office/drawing/2014/main" id="{62F2B686-8822-B5D0-0FB3-35296A582A68}"/>
              </a:ext>
            </a:extLst>
          </p:cNvPr>
          <p:cNvSpPr txBox="1">
            <a:spLocks/>
          </p:cNvSpPr>
          <p:nvPr/>
        </p:nvSpPr>
        <p:spPr>
          <a:xfrm>
            <a:off x="8100305" y="1825625"/>
            <a:ext cx="34457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Record Manager</a:t>
            </a:r>
            <a:endParaRPr lang="en-US" dirty="0"/>
          </a:p>
          <a:p>
            <a:r>
              <a:rPr lang="en-US" sz="2400" dirty="0"/>
              <a:t>Cataloging functions in cloud environment</a:t>
            </a:r>
          </a:p>
          <a:p>
            <a:r>
              <a:rPr lang="en-US" sz="2400" dirty="0"/>
              <a:t>Record editing, export</a:t>
            </a:r>
          </a:p>
          <a:p>
            <a:r>
              <a:rPr lang="en-US" sz="2400" dirty="0"/>
              <a:t>Maintenance of holdings and Local Holdings Records</a:t>
            </a:r>
          </a:p>
        </p:txBody>
      </p:sp>
    </p:spTree>
    <p:extLst>
      <p:ext uri="{BB962C8B-B14F-4D97-AF65-F5344CB8AC3E}">
        <p14:creationId xmlns:p14="http://schemas.microsoft.com/office/powerpoint/2010/main" val="296499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5C8-235E-3969-4026-749EB380C2C3}"/>
              </a:ext>
            </a:extLst>
          </p:cNvPr>
          <p:cNvSpPr>
            <a:spLocks noGrp="1"/>
          </p:cNvSpPr>
          <p:nvPr>
            <p:ph type="title"/>
          </p:nvPr>
        </p:nvSpPr>
        <p:spPr>
          <a:xfrm>
            <a:off x="838200" y="365125"/>
            <a:ext cx="10515600" cy="1325563"/>
          </a:xfrm>
        </p:spPr>
        <p:txBody>
          <a:bodyPr/>
          <a:lstStyle/>
          <a:p>
            <a:r>
              <a:rPr lang="en-US" dirty="0"/>
              <a:t>WorldCat Integration with Aspen Discovery</a:t>
            </a:r>
          </a:p>
        </p:txBody>
      </p:sp>
      <p:sp>
        <p:nvSpPr>
          <p:cNvPr id="3" name="Content Placeholder 2">
            <a:extLst>
              <a:ext uri="{FF2B5EF4-FFF2-40B4-BE49-F238E27FC236}">
                <a16:creationId xmlns:a16="http://schemas.microsoft.com/office/drawing/2014/main" id="{3740067B-08F7-0B95-6953-45E0A61DEA26}"/>
              </a:ext>
            </a:extLst>
          </p:cNvPr>
          <p:cNvSpPr>
            <a:spLocks noGrp="1"/>
          </p:cNvSpPr>
          <p:nvPr>
            <p:ph sz="half" idx="1"/>
          </p:nvPr>
        </p:nvSpPr>
        <p:spPr>
          <a:xfrm>
            <a:off x="838200" y="1825625"/>
            <a:ext cx="5181600" cy="4351338"/>
          </a:xfrm>
        </p:spPr>
        <p:txBody>
          <a:bodyPr vert="horz" lIns="91440" tIns="45720" rIns="91440" bIns="45720" rtlCol="0" anchor="t">
            <a:normAutofit/>
          </a:bodyPr>
          <a:lstStyle/>
          <a:p>
            <a:r>
              <a:rPr lang="en-US" dirty="0"/>
              <a:t>Implemented for all SWAN members in Aspen</a:t>
            </a:r>
          </a:p>
          <a:p>
            <a:r>
              <a:rPr lang="en-US" dirty="0"/>
              <a:t>Aspen search dovetails with WorldCat Discovery</a:t>
            </a:r>
          </a:p>
          <a:p>
            <a:r>
              <a:rPr lang="en-US" dirty="0"/>
              <a:t>Patrons empowered to place their own ILL requests</a:t>
            </a:r>
          </a:p>
          <a:p>
            <a:r>
              <a:rPr lang="en-US" dirty="0"/>
              <a:t>Patron authentication required to initiate requests using user barcode &amp; PIN (via OpenAthens)</a:t>
            </a:r>
          </a:p>
        </p:txBody>
      </p:sp>
      <p:sp>
        <p:nvSpPr>
          <p:cNvPr id="5" name="Footer Placeholder 4">
            <a:extLst>
              <a:ext uri="{FF2B5EF4-FFF2-40B4-BE49-F238E27FC236}">
                <a16:creationId xmlns:a16="http://schemas.microsoft.com/office/drawing/2014/main" id="{9B8C1EA2-E28F-B2E3-E02D-344DF8ACFBF3}"/>
              </a:ext>
            </a:extLst>
          </p:cNvPr>
          <p:cNvSpPr>
            <a:spLocks noGrp="1"/>
          </p:cNvSpPr>
          <p:nvPr>
            <p:ph type="ftr" sz="quarter" idx="11"/>
          </p:nvPr>
        </p:nvSpPr>
        <p:spPr>
          <a:xfrm>
            <a:off x="3657600" y="6329382"/>
            <a:ext cx="4114800" cy="365125"/>
          </a:xfrm>
        </p:spPr>
        <p:txBody>
          <a:bodyPr/>
          <a:lstStyle/>
          <a:p>
            <a:r>
              <a:rPr lang="en-US"/>
              <a:t>SWAN Library Services</a:t>
            </a:r>
          </a:p>
        </p:txBody>
      </p:sp>
      <p:sp>
        <p:nvSpPr>
          <p:cNvPr id="6" name="Slide Number Placeholder 5">
            <a:extLst>
              <a:ext uri="{FF2B5EF4-FFF2-40B4-BE49-F238E27FC236}">
                <a16:creationId xmlns:a16="http://schemas.microsoft.com/office/drawing/2014/main" id="{181C480A-D6C5-8CC0-E064-A3E38082447D}"/>
              </a:ext>
            </a:extLst>
          </p:cNvPr>
          <p:cNvSpPr>
            <a:spLocks noGrp="1"/>
          </p:cNvSpPr>
          <p:nvPr>
            <p:ph type="sldNum" sz="quarter" idx="12"/>
          </p:nvPr>
        </p:nvSpPr>
        <p:spPr>
          <a:xfrm>
            <a:off x="11546006" y="6329381"/>
            <a:ext cx="532263" cy="365125"/>
          </a:xfrm>
        </p:spPr>
        <p:txBody>
          <a:bodyPr/>
          <a:lstStyle/>
          <a:p>
            <a:fld id="{1FAA610F-65FB-4D76-A9F7-0135426F9A2E}" type="slidenum">
              <a:rPr lang="en-US" smtClean="0"/>
              <a:pPr/>
              <a:t>28</a:t>
            </a:fld>
            <a:endParaRPr lang="en-US"/>
          </a:p>
        </p:txBody>
      </p:sp>
      <p:sp>
        <p:nvSpPr>
          <p:cNvPr id="7" name="Date Placeholder 6">
            <a:extLst>
              <a:ext uri="{FF2B5EF4-FFF2-40B4-BE49-F238E27FC236}">
                <a16:creationId xmlns:a16="http://schemas.microsoft.com/office/drawing/2014/main" id="{323FDFEE-F445-B730-B13E-CC96DA528574}"/>
              </a:ext>
            </a:extLst>
          </p:cNvPr>
          <p:cNvSpPr>
            <a:spLocks noGrp="1"/>
          </p:cNvSpPr>
          <p:nvPr>
            <p:ph type="dt" sz="half" idx="13"/>
          </p:nvPr>
        </p:nvSpPr>
        <p:spPr>
          <a:xfrm>
            <a:off x="838200" y="6329380"/>
            <a:ext cx="2743200" cy="365125"/>
          </a:xfrm>
        </p:spPr>
        <p:txBody>
          <a:bodyPr/>
          <a:lstStyle/>
          <a:p>
            <a:fld id="{BE77881E-05EA-445D-A401-3F862F6B3C8C}" type="datetime4">
              <a:rPr lang="en-US" smtClean="0"/>
              <a:pPr/>
              <a:t>December 8, 2023</a:t>
            </a:fld>
            <a:endParaRPr lang="en-US"/>
          </a:p>
        </p:txBody>
      </p:sp>
      <p:pic>
        <p:nvPicPr>
          <p:cNvPr id="18" name="Content Placeholder 17">
            <a:extLst>
              <a:ext uri="{FF2B5EF4-FFF2-40B4-BE49-F238E27FC236}">
                <a16:creationId xmlns:a16="http://schemas.microsoft.com/office/drawing/2014/main" id="{083A3941-71EB-5031-709F-6885713DC6D7}"/>
              </a:ext>
            </a:extLst>
          </p:cNvPr>
          <p:cNvPicPr>
            <a:picLocks noGrp="1" noChangeAspect="1"/>
          </p:cNvPicPr>
          <p:nvPr>
            <p:ph sz="half" idx="2"/>
          </p:nvPr>
        </p:nvPicPr>
        <p:blipFill>
          <a:blip r:embed="rId2"/>
          <a:stretch>
            <a:fillRect/>
          </a:stretch>
        </p:blipFill>
        <p:spPr>
          <a:xfrm>
            <a:off x="6195350" y="2433809"/>
            <a:ext cx="5181600" cy="3134970"/>
          </a:xfrm>
          <a:prstGeom prst="rect">
            <a:avLst/>
          </a:prstGeom>
          <a:ln>
            <a:solidFill>
              <a:schemeClr val="accent1"/>
            </a:solidFill>
          </a:ln>
        </p:spPr>
      </p:pic>
    </p:spTree>
    <p:extLst>
      <p:ext uri="{BB962C8B-B14F-4D97-AF65-F5344CB8AC3E}">
        <p14:creationId xmlns:p14="http://schemas.microsoft.com/office/powerpoint/2010/main" val="286536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EE20-2B15-B564-E4BF-DE82BC137150}"/>
              </a:ext>
            </a:extLst>
          </p:cNvPr>
          <p:cNvSpPr>
            <a:spLocks noGrp="1"/>
          </p:cNvSpPr>
          <p:nvPr>
            <p:ph type="title"/>
          </p:nvPr>
        </p:nvSpPr>
        <p:spPr/>
        <p:txBody>
          <a:bodyPr/>
          <a:lstStyle/>
          <a:p>
            <a:r>
              <a:rPr lang="en-US" dirty="0"/>
              <a:t>WorldCat Integration with Aspen Discovery</a:t>
            </a:r>
          </a:p>
        </p:txBody>
      </p:sp>
      <p:sp>
        <p:nvSpPr>
          <p:cNvPr id="4" name="Content Placeholder 3">
            <a:extLst>
              <a:ext uri="{FF2B5EF4-FFF2-40B4-BE49-F238E27FC236}">
                <a16:creationId xmlns:a16="http://schemas.microsoft.com/office/drawing/2014/main" id="{40B52D76-AA8F-330B-2081-5BAC4129EFA3}"/>
              </a:ext>
            </a:extLst>
          </p:cNvPr>
          <p:cNvSpPr>
            <a:spLocks noGrp="1"/>
          </p:cNvSpPr>
          <p:nvPr>
            <p:ph sz="half" idx="2"/>
          </p:nvPr>
        </p:nvSpPr>
        <p:spPr/>
        <p:txBody>
          <a:bodyPr vert="horz" lIns="91440" tIns="45720" rIns="91440" bIns="45720" rtlCol="0" anchor="t">
            <a:normAutofit/>
          </a:bodyPr>
          <a:lstStyle/>
          <a:p>
            <a:r>
              <a:rPr lang="en-US" dirty="0"/>
              <a:t>New option!</a:t>
            </a:r>
            <a:endParaRPr lang="en-US" dirty="0">
              <a:ea typeface="Source Sans Pro"/>
            </a:endParaRPr>
          </a:p>
          <a:p>
            <a:r>
              <a:rPr lang="en-US" dirty="0"/>
              <a:t>Add “Search WorldCat” button to your Aspen catalog at the end of a search results list</a:t>
            </a:r>
          </a:p>
          <a:p>
            <a:r>
              <a:rPr lang="en-US" dirty="0"/>
              <a:t>Aspen Discovery feature enhanced in November release carries over search terms</a:t>
            </a:r>
            <a:endParaRPr lang="en-US" dirty="0">
              <a:ea typeface="Source Sans Pro"/>
            </a:endParaRPr>
          </a:p>
          <a:p>
            <a:r>
              <a:rPr lang="en-US" dirty="0">
                <a:ea typeface="Source Sans Pro"/>
              </a:rPr>
              <a:t>Users can continue their own search in WorldCat Discovery</a:t>
            </a:r>
          </a:p>
          <a:p>
            <a:endParaRPr lang="en-US" dirty="0"/>
          </a:p>
          <a:p>
            <a:endParaRPr lang="en-US" dirty="0">
              <a:ea typeface="Source Sans Pro"/>
            </a:endParaRPr>
          </a:p>
        </p:txBody>
      </p:sp>
      <p:sp>
        <p:nvSpPr>
          <p:cNvPr id="5" name="Footer Placeholder 4">
            <a:extLst>
              <a:ext uri="{FF2B5EF4-FFF2-40B4-BE49-F238E27FC236}">
                <a16:creationId xmlns:a16="http://schemas.microsoft.com/office/drawing/2014/main" id="{F1A9E137-8055-0D74-48B1-E177061EF2A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7242E9B-D969-FDC3-5CD4-1271F45F1386}"/>
              </a:ext>
            </a:extLst>
          </p:cNvPr>
          <p:cNvSpPr>
            <a:spLocks noGrp="1"/>
          </p:cNvSpPr>
          <p:nvPr>
            <p:ph type="sldNum" sz="quarter" idx="12"/>
          </p:nvPr>
        </p:nvSpPr>
        <p:spPr/>
        <p:txBody>
          <a:bodyPr/>
          <a:lstStyle/>
          <a:p>
            <a:fld id="{1FAA610F-65FB-4D76-A9F7-0135426F9A2E}" type="slidenum">
              <a:rPr lang="en-US" smtClean="0"/>
              <a:t>29</a:t>
            </a:fld>
            <a:endParaRPr lang="en-US"/>
          </a:p>
        </p:txBody>
      </p:sp>
      <p:sp>
        <p:nvSpPr>
          <p:cNvPr id="7" name="Date Placeholder 6">
            <a:extLst>
              <a:ext uri="{FF2B5EF4-FFF2-40B4-BE49-F238E27FC236}">
                <a16:creationId xmlns:a16="http://schemas.microsoft.com/office/drawing/2014/main" id="{E1BEEFF5-7638-7503-AA94-F33DACBD9C91}"/>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12" name="Content Placeholder 11">
            <a:extLst>
              <a:ext uri="{FF2B5EF4-FFF2-40B4-BE49-F238E27FC236}">
                <a16:creationId xmlns:a16="http://schemas.microsoft.com/office/drawing/2014/main" id="{765074AE-EBBF-9043-929F-22B3E0EBFF4B}"/>
              </a:ext>
            </a:extLst>
          </p:cNvPr>
          <p:cNvPicPr>
            <a:picLocks noGrp="1" noChangeAspect="1"/>
          </p:cNvPicPr>
          <p:nvPr>
            <p:ph sz="half" idx="1"/>
          </p:nvPr>
        </p:nvPicPr>
        <p:blipFill>
          <a:blip r:embed="rId2"/>
          <a:stretch>
            <a:fillRect/>
          </a:stretch>
        </p:blipFill>
        <p:spPr>
          <a:xfrm>
            <a:off x="1663119" y="1432085"/>
            <a:ext cx="3573503" cy="4744878"/>
          </a:xfrm>
          <a:ln>
            <a:solidFill>
              <a:schemeClr val="accent1"/>
            </a:solidFill>
          </a:ln>
        </p:spPr>
      </p:pic>
      <p:sp>
        <p:nvSpPr>
          <p:cNvPr id="13" name="Rectangle: Rounded Corners 12">
            <a:extLst>
              <a:ext uri="{FF2B5EF4-FFF2-40B4-BE49-F238E27FC236}">
                <a16:creationId xmlns:a16="http://schemas.microsoft.com/office/drawing/2014/main" id="{588206CC-EE25-5F24-A2D9-B9DEC05FC003}"/>
              </a:ext>
            </a:extLst>
          </p:cNvPr>
          <p:cNvSpPr/>
          <p:nvPr/>
        </p:nvSpPr>
        <p:spPr>
          <a:xfrm>
            <a:off x="1595717" y="3264061"/>
            <a:ext cx="3711389" cy="1053296"/>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7477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CA5A-A372-7FF8-0A95-9DB853978AEA}"/>
              </a:ext>
            </a:extLst>
          </p:cNvPr>
          <p:cNvSpPr>
            <a:spLocks noGrp="1"/>
          </p:cNvSpPr>
          <p:nvPr>
            <p:ph type="title"/>
          </p:nvPr>
        </p:nvSpPr>
        <p:spPr/>
        <p:txBody>
          <a:bodyPr/>
          <a:lstStyle/>
          <a:p>
            <a:r>
              <a:rPr lang="en-US" dirty="0">
                <a:ea typeface="Source Sans Pro SemiBold"/>
              </a:rPr>
              <a:t>Future of SWAN mobile app</a:t>
            </a:r>
            <a:endParaRPr lang="en-US" dirty="0"/>
          </a:p>
        </p:txBody>
      </p:sp>
      <p:sp>
        <p:nvSpPr>
          <p:cNvPr id="3" name="Text Placeholder 2">
            <a:extLst>
              <a:ext uri="{FF2B5EF4-FFF2-40B4-BE49-F238E27FC236}">
                <a16:creationId xmlns:a16="http://schemas.microsoft.com/office/drawing/2014/main" id="{A59882A8-A924-3DAC-E212-C8DC1550A777}"/>
              </a:ext>
            </a:extLst>
          </p:cNvPr>
          <p:cNvSpPr>
            <a:spLocks noGrp="1"/>
          </p:cNvSpPr>
          <p:nvPr>
            <p:ph type="body" idx="1"/>
          </p:nvPr>
        </p:nvSpPr>
        <p:spPr/>
        <p:txBody>
          <a:bodyPr/>
          <a:lstStyle/>
          <a:p>
            <a:r>
              <a:rPr lang="en-US" dirty="0"/>
              <a:t>Aaron Skog, Executive Director</a:t>
            </a:r>
          </a:p>
          <a:p>
            <a:r>
              <a:rPr lang="en-US" dirty="0"/>
              <a:t>Tara Wood, User Experience Manager</a:t>
            </a:r>
          </a:p>
        </p:txBody>
      </p:sp>
      <p:sp>
        <p:nvSpPr>
          <p:cNvPr id="4" name="Footer Placeholder 3">
            <a:extLst>
              <a:ext uri="{FF2B5EF4-FFF2-40B4-BE49-F238E27FC236}">
                <a16:creationId xmlns:a16="http://schemas.microsoft.com/office/drawing/2014/main" id="{7D3CE300-33B1-185C-D0F2-7E1BE65E1DEB}"/>
              </a:ext>
            </a:extLst>
          </p:cNvPr>
          <p:cNvSpPr>
            <a:spLocks noGrp="1"/>
          </p:cNvSpPr>
          <p:nvPr>
            <p:ph type="ftr" sz="quarter" idx="11"/>
          </p:nvPr>
        </p:nvSpPr>
        <p:spPr/>
        <p:txBody>
          <a:bodyPr/>
          <a:lstStyle/>
          <a:p>
            <a:r>
              <a:rPr lang="en-US"/>
              <a:t>SWAN Library Services</a:t>
            </a:r>
          </a:p>
        </p:txBody>
      </p:sp>
      <p:sp>
        <p:nvSpPr>
          <p:cNvPr id="5" name="Date Placeholder 4">
            <a:extLst>
              <a:ext uri="{FF2B5EF4-FFF2-40B4-BE49-F238E27FC236}">
                <a16:creationId xmlns:a16="http://schemas.microsoft.com/office/drawing/2014/main" id="{54130461-1C92-23D7-2226-D31D5B6594D9}"/>
              </a:ext>
            </a:extLst>
          </p:cNvPr>
          <p:cNvSpPr>
            <a:spLocks noGrp="1"/>
          </p:cNvSpPr>
          <p:nvPr>
            <p:ph type="dt" sz="half" idx="2"/>
          </p:nvPr>
        </p:nvSpPr>
        <p:spPr/>
        <p:txBody>
          <a:bodyPr/>
          <a:lstStyle/>
          <a:p>
            <a:fld id="{2ADB9304-2271-43F1-84BE-A04666C2680B}" type="datetime4">
              <a:rPr lang="en-US" smtClean="0"/>
              <a:t>December 8, 2023</a:t>
            </a:fld>
            <a:endParaRPr lang="en-US"/>
          </a:p>
        </p:txBody>
      </p:sp>
      <p:sp>
        <p:nvSpPr>
          <p:cNvPr id="6" name="Slide Number Placeholder 5">
            <a:extLst>
              <a:ext uri="{FF2B5EF4-FFF2-40B4-BE49-F238E27FC236}">
                <a16:creationId xmlns:a16="http://schemas.microsoft.com/office/drawing/2014/main" id="{24139F86-2C0D-98F0-62DE-F6F40932AABB}"/>
              </a:ext>
            </a:extLst>
          </p:cNvPr>
          <p:cNvSpPr>
            <a:spLocks noGrp="1"/>
          </p:cNvSpPr>
          <p:nvPr>
            <p:ph type="sldNum" sz="quarter" idx="12"/>
          </p:nvPr>
        </p:nvSpPr>
        <p:spPr/>
        <p:txBody>
          <a:bodyPr/>
          <a:lstStyle/>
          <a:p>
            <a:fld id="{1FAA610F-65FB-4D76-A9F7-0135426F9A2E}" type="slidenum">
              <a:rPr lang="en-US" smtClean="0"/>
              <a:pPr/>
              <a:t>3</a:t>
            </a:fld>
            <a:endParaRPr lang="en-US"/>
          </a:p>
        </p:txBody>
      </p:sp>
    </p:spTree>
    <p:extLst>
      <p:ext uri="{BB962C8B-B14F-4D97-AF65-F5344CB8AC3E}">
        <p14:creationId xmlns:p14="http://schemas.microsoft.com/office/powerpoint/2010/main" val="382261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5C8-235E-3969-4026-749EB380C2C3}"/>
              </a:ext>
            </a:extLst>
          </p:cNvPr>
          <p:cNvSpPr>
            <a:spLocks noGrp="1"/>
          </p:cNvSpPr>
          <p:nvPr>
            <p:ph type="title"/>
          </p:nvPr>
        </p:nvSpPr>
        <p:spPr>
          <a:xfrm>
            <a:off x="409699" y="365125"/>
            <a:ext cx="10944101" cy="1325563"/>
          </a:xfrm>
        </p:spPr>
        <p:txBody>
          <a:bodyPr/>
          <a:lstStyle/>
          <a:p>
            <a:r>
              <a:rPr lang="en-US" dirty="0"/>
              <a:t>WorldCat Discovery: empower your patrons</a:t>
            </a:r>
          </a:p>
        </p:txBody>
      </p:sp>
      <p:sp>
        <p:nvSpPr>
          <p:cNvPr id="3" name="Content Placeholder 2">
            <a:extLst>
              <a:ext uri="{FF2B5EF4-FFF2-40B4-BE49-F238E27FC236}">
                <a16:creationId xmlns:a16="http://schemas.microsoft.com/office/drawing/2014/main" id="{3740067B-08F7-0B95-6953-45E0A61DEA26}"/>
              </a:ext>
            </a:extLst>
          </p:cNvPr>
          <p:cNvSpPr>
            <a:spLocks noGrp="1"/>
          </p:cNvSpPr>
          <p:nvPr>
            <p:ph sz="half" idx="1"/>
          </p:nvPr>
        </p:nvSpPr>
        <p:spPr>
          <a:xfrm>
            <a:off x="6508668" y="1791249"/>
            <a:ext cx="5181600" cy="4426286"/>
          </a:xfrm>
        </p:spPr>
        <p:txBody>
          <a:bodyPr vert="horz" lIns="91440" tIns="45720" rIns="91440" bIns="45720" rtlCol="0" anchor="t">
            <a:normAutofit/>
          </a:bodyPr>
          <a:lstStyle/>
          <a:p>
            <a:r>
              <a:rPr lang="en-US" dirty="0">
                <a:ea typeface="Source Sans Pro"/>
              </a:rPr>
              <a:t>Button presented/suppressed by scoped holdings:</a:t>
            </a:r>
            <a:endParaRPr lang="en-US" dirty="0"/>
          </a:p>
          <a:p>
            <a:endParaRPr lang="en-US" dirty="0">
              <a:ea typeface="Source Sans Pro"/>
            </a:endParaRPr>
          </a:p>
          <a:p>
            <a:endParaRPr lang="en-US" dirty="0">
              <a:ea typeface="Source Sans Pro"/>
            </a:endParaRPr>
          </a:p>
          <a:p>
            <a:r>
              <a:rPr lang="en-US" dirty="0">
                <a:ea typeface="Source Sans Pro"/>
              </a:rPr>
              <a:t>Will not appear where SWAN holdings exist:</a:t>
            </a:r>
          </a:p>
        </p:txBody>
      </p:sp>
      <p:sp>
        <p:nvSpPr>
          <p:cNvPr id="5" name="Footer Placeholder 4">
            <a:extLst>
              <a:ext uri="{FF2B5EF4-FFF2-40B4-BE49-F238E27FC236}">
                <a16:creationId xmlns:a16="http://schemas.microsoft.com/office/drawing/2014/main" id="{9B8C1EA2-E28F-B2E3-E02D-344DF8ACFBF3}"/>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81C480A-D6C5-8CC0-E064-A3E38082447D}"/>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7" name="Date Placeholder 6">
            <a:extLst>
              <a:ext uri="{FF2B5EF4-FFF2-40B4-BE49-F238E27FC236}">
                <a16:creationId xmlns:a16="http://schemas.microsoft.com/office/drawing/2014/main" id="{323FDFEE-F445-B730-B13E-CC96DA528574}"/>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10" name="Picture 9" descr="A screenshot of a computer&#10;&#10;Description automatically generated">
            <a:extLst>
              <a:ext uri="{FF2B5EF4-FFF2-40B4-BE49-F238E27FC236}">
                <a16:creationId xmlns:a16="http://schemas.microsoft.com/office/drawing/2014/main" id="{C808CB44-1D8F-F3E9-DA94-B4A00D47AC4B}"/>
              </a:ext>
            </a:extLst>
          </p:cNvPr>
          <p:cNvPicPr>
            <a:picLocks noChangeAspect="1"/>
          </p:cNvPicPr>
          <p:nvPr/>
        </p:nvPicPr>
        <p:blipFill>
          <a:blip r:embed="rId2"/>
          <a:stretch>
            <a:fillRect/>
          </a:stretch>
        </p:blipFill>
        <p:spPr>
          <a:xfrm>
            <a:off x="409699" y="1709634"/>
            <a:ext cx="5880264" cy="2142341"/>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51B18ED9-9731-DEDC-F42E-480C986BF850}"/>
              </a:ext>
            </a:extLst>
          </p:cNvPr>
          <p:cNvPicPr>
            <a:picLocks noChangeAspect="1"/>
          </p:cNvPicPr>
          <p:nvPr/>
        </p:nvPicPr>
        <p:blipFill>
          <a:blip r:embed="rId3"/>
          <a:stretch>
            <a:fillRect/>
          </a:stretch>
        </p:blipFill>
        <p:spPr>
          <a:xfrm>
            <a:off x="409699" y="4318446"/>
            <a:ext cx="5949537" cy="1279003"/>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E7B26A83-DF0E-38F0-5C76-8B06678D29E0}"/>
              </a:ext>
            </a:extLst>
          </p:cNvPr>
          <p:cNvPicPr>
            <a:picLocks noChangeAspect="1"/>
          </p:cNvPicPr>
          <p:nvPr/>
        </p:nvPicPr>
        <p:blipFill rotWithShape="1">
          <a:blip r:embed="rId2"/>
          <a:srcRect l="77963" t="40816" r="1296" b="45918"/>
          <a:stretch/>
        </p:blipFill>
        <p:spPr>
          <a:xfrm>
            <a:off x="6592786" y="2591377"/>
            <a:ext cx="4877219" cy="1133276"/>
          </a:xfrm>
          <a:prstGeom prst="rect">
            <a:avLst/>
          </a:prstGeom>
          <a:ln>
            <a:solidFill>
              <a:srgbClr val="4472C4"/>
            </a:solidFill>
          </a:ln>
        </p:spPr>
      </p:pic>
      <p:pic>
        <p:nvPicPr>
          <p:cNvPr id="9" name="Picture 8" descr="A screen shot of a computer&#10;&#10;Description automatically generated">
            <a:extLst>
              <a:ext uri="{FF2B5EF4-FFF2-40B4-BE49-F238E27FC236}">
                <a16:creationId xmlns:a16="http://schemas.microsoft.com/office/drawing/2014/main" id="{2E470442-EB25-10B7-89B7-7D6DD7E901D4}"/>
              </a:ext>
            </a:extLst>
          </p:cNvPr>
          <p:cNvPicPr>
            <a:picLocks noChangeAspect="1"/>
          </p:cNvPicPr>
          <p:nvPr/>
        </p:nvPicPr>
        <p:blipFill>
          <a:blip r:embed="rId4"/>
          <a:stretch>
            <a:fillRect/>
          </a:stretch>
        </p:blipFill>
        <p:spPr>
          <a:xfrm>
            <a:off x="7086600" y="4634957"/>
            <a:ext cx="3810000" cy="1278341"/>
          </a:xfrm>
          <a:prstGeom prst="rect">
            <a:avLst/>
          </a:prstGeom>
          <a:ln>
            <a:solidFill>
              <a:schemeClr val="tx2"/>
            </a:solidFill>
          </a:ln>
        </p:spPr>
      </p:pic>
      <p:cxnSp>
        <p:nvCxnSpPr>
          <p:cNvPr id="8" name="Straight Arrow Connector 7">
            <a:extLst>
              <a:ext uri="{FF2B5EF4-FFF2-40B4-BE49-F238E27FC236}">
                <a16:creationId xmlns:a16="http://schemas.microsoft.com/office/drawing/2014/main" id="{89C24B59-24C9-094D-AD1F-54002F051177}"/>
              </a:ext>
            </a:extLst>
          </p:cNvPr>
          <p:cNvCxnSpPr>
            <a:cxnSpLocks/>
          </p:cNvCxnSpPr>
          <p:nvPr/>
        </p:nvCxnSpPr>
        <p:spPr>
          <a:xfrm>
            <a:off x="6266584" y="2968830"/>
            <a:ext cx="326202" cy="75582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4D752C8-FAA2-0109-4F8A-9A114B1FCB3B}"/>
              </a:ext>
            </a:extLst>
          </p:cNvPr>
          <p:cNvCxnSpPr>
            <a:cxnSpLocks/>
          </p:cNvCxnSpPr>
          <p:nvPr/>
        </p:nvCxnSpPr>
        <p:spPr>
          <a:xfrm>
            <a:off x="6274129" y="2127662"/>
            <a:ext cx="318657" cy="46371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C6066DB-CFB1-AADC-0689-EF725919B0DA}"/>
              </a:ext>
            </a:extLst>
          </p:cNvPr>
          <p:cNvCxnSpPr>
            <a:cxnSpLocks/>
          </p:cNvCxnSpPr>
          <p:nvPr/>
        </p:nvCxnSpPr>
        <p:spPr>
          <a:xfrm>
            <a:off x="6274129" y="4374077"/>
            <a:ext cx="812471" cy="26088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98E4C6F-BBFB-5636-D710-6866272E488E}"/>
              </a:ext>
            </a:extLst>
          </p:cNvPr>
          <p:cNvCxnSpPr>
            <a:cxnSpLocks/>
          </p:cNvCxnSpPr>
          <p:nvPr/>
        </p:nvCxnSpPr>
        <p:spPr>
          <a:xfrm>
            <a:off x="6274129" y="4918362"/>
            <a:ext cx="786865" cy="98973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7A811C4-15C5-7640-9338-1C8EB1D4982C}"/>
              </a:ext>
            </a:extLst>
          </p:cNvPr>
          <p:cNvSpPr/>
          <p:nvPr/>
        </p:nvSpPr>
        <p:spPr>
          <a:xfrm>
            <a:off x="4898571" y="2127662"/>
            <a:ext cx="1375558" cy="841168"/>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585F7B-D58C-33D4-0310-5871CD477F6A}"/>
              </a:ext>
            </a:extLst>
          </p:cNvPr>
          <p:cNvSpPr/>
          <p:nvPr/>
        </p:nvSpPr>
        <p:spPr>
          <a:xfrm>
            <a:off x="4898571" y="4374077"/>
            <a:ext cx="1375558" cy="544285"/>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08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96B5-9301-C305-9ADD-0DC031EF145B}"/>
              </a:ext>
            </a:extLst>
          </p:cNvPr>
          <p:cNvSpPr>
            <a:spLocks noGrp="1"/>
          </p:cNvSpPr>
          <p:nvPr>
            <p:ph type="title"/>
          </p:nvPr>
        </p:nvSpPr>
        <p:spPr/>
        <p:txBody>
          <a:bodyPr/>
          <a:lstStyle/>
          <a:p>
            <a:r>
              <a:rPr lang="en-US" dirty="0"/>
              <a:t>WorldCat Holdings for Illinois Libraries</a:t>
            </a:r>
          </a:p>
        </p:txBody>
      </p:sp>
      <p:sp>
        <p:nvSpPr>
          <p:cNvPr id="4" name="Content Placeholder 3">
            <a:extLst>
              <a:ext uri="{FF2B5EF4-FFF2-40B4-BE49-F238E27FC236}">
                <a16:creationId xmlns:a16="http://schemas.microsoft.com/office/drawing/2014/main" id="{3F207014-9069-9568-178D-01254443EC0D}"/>
              </a:ext>
            </a:extLst>
          </p:cNvPr>
          <p:cNvSpPr>
            <a:spLocks noGrp="1"/>
          </p:cNvSpPr>
          <p:nvPr>
            <p:ph sz="half" idx="2"/>
          </p:nvPr>
        </p:nvSpPr>
        <p:spPr>
          <a:xfrm>
            <a:off x="6172200" y="1690688"/>
            <a:ext cx="5181600" cy="4486275"/>
          </a:xfrm>
        </p:spPr>
        <p:txBody>
          <a:bodyPr vert="horz" lIns="91440" tIns="45720" rIns="91440" bIns="45720" rtlCol="0" anchor="t">
            <a:normAutofit/>
          </a:bodyPr>
          <a:lstStyle/>
          <a:p>
            <a:r>
              <a:rPr lang="en-US" dirty="0"/>
              <a:t>SWAN centrally processes WorldCat holdings for 100 members monthly</a:t>
            </a:r>
          </a:p>
          <a:p>
            <a:r>
              <a:rPr lang="en-US" dirty="0"/>
              <a:t>Built process using WorldShare APIs</a:t>
            </a:r>
          </a:p>
          <a:p>
            <a:r>
              <a:rPr lang="en-US" dirty="0">
                <a:ea typeface="Source Sans Pro"/>
              </a:rPr>
              <a:t>OCLC Holdings Manager (OHM) </a:t>
            </a:r>
            <a:r>
              <a:rPr lang="en-US">
                <a:ea typeface="Source Sans Pro"/>
              </a:rPr>
              <a:t>is a </a:t>
            </a:r>
            <a:r>
              <a:rPr lang="en-US" dirty="0">
                <a:ea typeface="Source Sans Pro"/>
              </a:rPr>
              <a:t>SWAN-developed </a:t>
            </a:r>
            <a:r>
              <a:rPr lang="en-US">
                <a:ea typeface="Source Sans Pro"/>
              </a:rPr>
              <a:t>tool</a:t>
            </a:r>
            <a:r>
              <a:rPr lang="en-US" dirty="0">
                <a:ea typeface="Source Sans Pro"/>
              </a:rPr>
              <a:t> to maintain holdings throughout the state</a:t>
            </a:r>
          </a:p>
          <a:p>
            <a:endParaRPr lang="en-US" dirty="0"/>
          </a:p>
          <a:p>
            <a:endParaRPr lang="en-US" dirty="0">
              <a:ea typeface="Source Sans Pro"/>
            </a:endParaRPr>
          </a:p>
        </p:txBody>
      </p:sp>
      <p:sp>
        <p:nvSpPr>
          <p:cNvPr id="5" name="Footer Placeholder 4">
            <a:extLst>
              <a:ext uri="{FF2B5EF4-FFF2-40B4-BE49-F238E27FC236}">
                <a16:creationId xmlns:a16="http://schemas.microsoft.com/office/drawing/2014/main" id="{AF9CF28A-4394-DB60-579F-66E01900976D}"/>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C6A5FD9-F8C0-4131-5504-ED029AE592EA}"/>
              </a:ext>
            </a:extLst>
          </p:cNvPr>
          <p:cNvSpPr>
            <a:spLocks noGrp="1"/>
          </p:cNvSpPr>
          <p:nvPr>
            <p:ph type="sldNum" sz="quarter" idx="12"/>
          </p:nvPr>
        </p:nvSpPr>
        <p:spPr/>
        <p:txBody>
          <a:bodyPr/>
          <a:lstStyle/>
          <a:p>
            <a:fld id="{1FAA610F-65FB-4D76-A9F7-0135426F9A2E}" type="slidenum">
              <a:rPr lang="en-US" smtClean="0"/>
              <a:t>31</a:t>
            </a:fld>
            <a:endParaRPr lang="en-US"/>
          </a:p>
        </p:txBody>
      </p:sp>
      <p:sp>
        <p:nvSpPr>
          <p:cNvPr id="7" name="Date Placeholder 6">
            <a:extLst>
              <a:ext uri="{FF2B5EF4-FFF2-40B4-BE49-F238E27FC236}">
                <a16:creationId xmlns:a16="http://schemas.microsoft.com/office/drawing/2014/main" id="{9D9248A2-E825-069C-C02B-91B659CB6DE9}"/>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11" name="Content Placeholder 10">
            <a:extLst>
              <a:ext uri="{FF2B5EF4-FFF2-40B4-BE49-F238E27FC236}">
                <a16:creationId xmlns:a16="http://schemas.microsoft.com/office/drawing/2014/main" id="{E598A9B1-5ACA-A1EE-0DF1-F79EB385D27F}"/>
              </a:ext>
            </a:extLst>
          </p:cNvPr>
          <p:cNvPicPr>
            <a:picLocks noGrp="1" noChangeAspect="1"/>
          </p:cNvPicPr>
          <p:nvPr>
            <p:ph sz="half" idx="1"/>
          </p:nvPr>
        </p:nvPicPr>
        <p:blipFill>
          <a:blip r:embed="rId3"/>
          <a:stretch>
            <a:fillRect/>
          </a:stretch>
        </p:blipFill>
        <p:spPr>
          <a:xfrm>
            <a:off x="744215" y="2099145"/>
            <a:ext cx="5018695" cy="2468017"/>
          </a:xfrm>
          <a:ln>
            <a:solidFill>
              <a:schemeClr val="accent1"/>
            </a:solidFill>
          </a:ln>
        </p:spPr>
      </p:pic>
    </p:spTree>
    <p:extLst>
      <p:ext uri="{BB962C8B-B14F-4D97-AF65-F5344CB8AC3E}">
        <p14:creationId xmlns:p14="http://schemas.microsoft.com/office/powerpoint/2010/main" val="2960143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5C8-235E-3969-4026-749EB380C2C3}"/>
              </a:ext>
            </a:extLst>
          </p:cNvPr>
          <p:cNvSpPr>
            <a:spLocks noGrp="1"/>
          </p:cNvSpPr>
          <p:nvPr>
            <p:ph type="title"/>
          </p:nvPr>
        </p:nvSpPr>
        <p:spPr/>
        <p:txBody>
          <a:bodyPr/>
          <a:lstStyle/>
          <a:p>
            <a:r>
              <a:rPr lang="en-US" dirty="0"/>
              <a:t>WorldCat Discovery: patron request</a:t>
            </a:r>
          </a:p>
        </p:txBody>
      </p:sp>
      <p:sp>
        <p:nvSpPr>
          <p:cNvPr id="3" name="Content Placeholder 2">
            <a:extLst>
              <a:ext uri="{FF2B5EF4-FFF2-40B4-BE49-F238E27FC236}">
                <a16:creationId xmlns:a16="http://schemas.microsoft.com/office/drawing/2014/main" id="{3740067B-08F7-0B95-6953-45E0A61DEA26}"/>
              </a:ext>
            </a:extLst>
          </p:cNvPr>
          <p:cNvSpPr>
            <a:spLocks noGrp="1"/>
          </p:cNvSpPr>
          <p:nvPr>
            <p:ph sz="half" idx="1"/>
          </p:nvPr>
        </p:nvSpPr>
        <p:spPr>
          <a:xfrm>
            <a:off x="6508668" y="1746456"/>
            <a:ext cx="5181600" cy="4351338"/>
          </a:xfrm>
        </p:spPr>
        <p:txBody>
          <a:bodyPr vert="horz" lIns="91440" tIns="45720" rIns="91440" bIns="45720" rtlCol="0" anchor="t">
            <a:normAutofit/>
          </a:bodyPr>
          <a:lstStyle/>
          <a:p>
            <a:r>
              <a:rPr lang="en-US" dirty="0">
                <a:ea typeface="Source Sans Pro"/>
              </a:rPr>
              <a:t>Request form populates from bib record</a:t>
            </a:r>
            <a:endParaRPr lang="en-US" dirty="0"/>
          </a:p>
          <a:p>
            <a:r>
              <a:rPr lang="en-US" dirty="0">
                <a:ea typeface="Source Sans Pro"/>
              </a:rPr>
              <a:t>ILL Staff approve/deny requests</a:t>
            </a:r>
          </a:p>
        </p:txBody>
      </p:sp>
      <p:sp>
        <p:nvSpPr>
          <p:cNvPr id="5" name="Footer Placeholder 4">
            <a:extLst>
              <a:ext uri="{FF2B5EF4-FFF2-40B4-BE49-F238E27FC236}">
                <a16:creationId xmlns:a16="http://schemas.microsoft.com/office/drawing/2014/main" id="{9B8C1EA2-E28F-B2E3-E02D-344DF8ACFBF3}"/>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81C480A-D6C5-8CC0-E064-A3E38082447D}"/>
              </a:ext>
            </a:extLst>
          </p:cNvPr>
          <p:cNvSpPr>
            <a:spLocks noGrp="1"/>
          </p:cNvSpPr>
          <p:nvPr>
            <p:ph type="sldNum" sz="quarter" idx="12"/>
          </p:nvPr>
        </p:nvSpPr>
        <p:spPr/>
        <p:txBody>
          <a:bodyPr/>
          <a:lstStyle/>
          <a:p>
            <a:fld id="{1FAA610F-65FB-4D76-A9F7-0135426F9A2E}" type="slidenum">
              <a:rPr lang="en-US" smtClean="0"/>
              <a:t>32</a:t>
            </a:fld>
            <a:endParaRPr lang="en-US"/>
          </a:p>
        </p:txBody>
      </p:sp>
      <p:sp>
        <p:nvSpPr>
          <p:cNvPr id="7" name="Date Placeholder 6">
            <a:extLst>
              <a:ext uri="{FF2B5EF4-FFF2-40B4-BE49-F238E27FC236}">
                <a16:creationId xmlns:a16="http://schemas.microsoft.com/office/drawing/2014/main" id="{323FDFEE-F445-B730-B13E-CC96DA528574}"/>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4" name="Picture 3" descr="A screenshot of a computer&#10;&#10;Description automatically generated">
            <a:extLst>
              <a:ext uri="{FF2B5EF4-FFF2-40B4-BE49-F238E27FC236}">
                <a16:creationId xmlns:a16="http://schemas.microsoft.com/office/drawing/2014/main" id="{C1481098-DC00-B4BA-DB01-CFCEA3A38E41}"/>
              </a:ext>
            </a:extLst>
          </p:cNvPr>
          <p:cNvPicPr>
            <a:picLocks noChangeAspect="1"/>
          </p:cNvPicPr>
          <p:nvPr/>
        </p:nvPicPr>
        <p:blipFill>
          <a:blip r:embed="rId2"/>
          <a:stretch>
            <a:fillRect/>
          </a:stretch>
        </p:blipFill>
        <p:spPr>
          <a:xfrm>
            <a:off x="538348" y="1923357"/>
            <a:ext cx="5880264" cy="2892532"/>
          </a:xfrm>
          <a:prstGeom prst="rect">
            <a:avLst/>
          </a:prstGeom>
          <a:ln>
            <a:solidFill>
              <a:srgbClr val="00838E"/>
            </a:solidFill>
          </a:ln>
        </p:spPr>
      </p:pic>
    </p:spTree>
    <p:extLst>
      <p:ext uri="{BB962C8B-B14F-4D97-AF65-F5344CB8AC3E}">
        <p14:creationId xmlns:p14="http://schemas.microsoft.com/office/powerpoint/2010/main" val="373127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0BD9-598E-4D1B-DF5E-D11E34CF5CDD}"/>
              </a:ext>
            </a:extLst>
          </p:cNvPr>
          <p:cNvSpPr>
            <a:spLocks noGrp="1"/>
          </p:cNvSpPr>
          <p:nvPr>
            <p:ph type="title"/>
          </p:nvPr>
        </p:nvSpPr>
        <p:spPr/>
        <p:txBody>
          <a:bodyPr/>
          <a:lstStyle/>
          <a:p>
            <a:r>
              <a:rPr lang="en-US" dirty="0"/>
              <a:t>WorldCat Discovery instances: Illinois Statewide Catalog &amp; individual libraries</a:t>
            </a:r>
          </a:p>
        </p:txBody>
      </p:sp>
      <p:pic>
        <p:nvPicPr>
          <p:cNvPr id="9" name="Content Placeholder 8">
            <a:extLst>
              <a:ext uri="{FF2B5EF4-FFF2-40B4-BE49-F238E27FC236}">
                <a16:creationId xmlns:a16="http://schemas.microsoft.com/office/drawing/2014/main" id="{5FE1806E-B681-2CF9-AB4E-4945651CCB25}"/>
              </a:ext>
            </a:extLst>
          </p:cNvPr>
          <p:cNvPicPr>
            <a:picLocks noGrp="1" noChangeAspect="1"/>
          </p:cNvPicPr>
          <p:nvPr>
            <p:ph sz="half" idx="1"/>
          </p:nvPr>
        </p:nvPicPr>
        <p:blipFill>
          <a:blip r:embed="rId3"/>
          <a:stretch>
            <a:fillRect/>
          </a:stretch>
        </p:blipFill>
        <p:spPr>
          <a:xfrm>
            <a:off x="414618" y="1690688"/>
            <a:ext cx="3590364" cy="3244086"/>
          </a:xfrm>
          <a:ln>
            <a:solidFill>
              <a:schemeClr val="tx2"/>
            </a:solidFill>
          </a:ln>
        </p:spPr>
      </p:pic>
      <p:sp>
        <p:nvSpPr>
          <p:cNvPr id="5" name="Footer Placeholder 4">
            <a:extLst>
              <a:ext uri="{FF2B5EF4-FFF2-40B4-BE49-F238E27FC236}">
                <a16:creationId xmlns:a16="http://schemas.microsoft.com/office/drawing/2014/main" id="{B2257C54-C205-873E-4FC0-481AA1FE215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2AF3C80-647D-548E-7C39-3F861985EA78}"/>
              </a:ext>
            </a:extLst>
          </p:cNvPr>
          <p:cNvSpPr>
            <a:spLocks noGrp="1"/>
          </p:cNvSpPr>
          <p:nvPr>
            <p:ph type="sldNum" sz="quarter" idx="12"/>
          </p:nvPr>
        </p:nvSpPr>
        <p:spPr/>
        <p:txBody>
          <a:bodyPr/>
          <a:lstStyle/>
          <a:p>
            <a:fld id="{1FAA610F-65FB-4D76-A9F7-0135426F9A2E}" type="slidenum">
              <a:rPr lang="en-US" smtClean="0"/>
              <a:t>33</a:t>
            </a:fld>
            <a:endParaRPr lang="en-US"/>
          </a:p>
        </p:txBody>
      </p:sp>
      <p:sp>
        <p:nvSpPr>
          <p:cNvPr id="7" name="Date Placeholder 6">
            <a:extLst>
              <a:ext uri="{FF2B5EF4-FFF2-40B4-BE49-F238E27FC236}">
                <a16:creationId xmlns:a16="http://schemas.microsoft.com/office/drawing/2014/main" id="{4370BAF0-8020-3515-7A84-4A7E171B441B}"/>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4" name="Picture 3">
            <a:extLst>
              <a:ext uri="{FF2B5EF4-FFF2-40B4-BE49-F238E27FC236}">
                <a16:creationId xmlns:a16="http://schemas.microsoft.com/office/drawing/2014/main" id="{6D0F2506-2C62-BA92-D69B-972901DC0052}"/>
              </a:ext>
            </a:extLst>
          </p:cNvPr>
          <p:cNvPicPr>
            <a:picLocks noChangeAspect="1"/>
          </p:cNvPicPr>
          <p:nvPr/>
        </p:nvPicPr>
        <p:blipFill>
          <a:blip r:embed="rId4"/>
          <a:stretch>
            <a:fillRect/>
          </a:stretch>
        </p:blipFill>
        <p:spPr>
          <a:xfrm>
            <a:off x="4221480" y="1690688"/>
            <a:ext cx="3725697" cy="3225434"/>
          </a:xfrm>
          <a:prstGeom prst="rect">
            <a:avLst/>
          </a:prstGeom>
          <a:ln>
            <a:solidFill>
              <a:schemeClr val="accent1"/>
            </a:solidFill>
          </a:ln>
        </p:spPr>
      </p:pic>
      <p:pic>
        <p:nvPicPr>
          <p:cNvPr id="11" name="Content Placeholder 10">
            <a:extLst>
              <a:ext uri="{FF2B5EF4-FFF2-40B4-BE49-F238E27FC236}">
                <a16:creationId xmlns:a16="http://schemas.microsoft.com/office/drawing/2014/main" id="{950E2D9B-246E-CECC-4375-8C6A3426551D}"/>
              </a:ext>
            </a:extLst>
          </p:cNvPr>
          <p:cNvPicPr>
            <a:picLocks noGrp="1" noChangeAspect="1"/>
          </p:cNvPicPr>
          <p:nvPr>
            <p:ph sz="half" idx="2"/>
          </p:nvPr>
        </p:nvPicPr>
        <p:blipFill>
          <a:blip r:embed="rId5"/>
          <a:stretch>
            <a:fillRect/>
          </a:stretch>
        </p:blipFill>
        <p:spPr>
          <a:xfrm>
            <a:off x="8187018" y="1690688"/>
            <a:ext cx="3725697" cy="3225434"/>
          </a:xfrm>
          <a:ln>
            <a:solidFill>
              <a:schemeClr val="tx2"/>
            </a:solidFill>
          </a:ln>
        </p:spPr>
      </p:pic>
      <p:sp>
        <p:nvSpPr>
          <p:cNvPr id="8" name="TextBox 7">
            <a:extLst>
              <a:ext uri="{FF2B5EF4-FFF2-40B4-BE49-F238E27FC236}">
                <a16:creationId xmlns:a16="http://schemas.microsoft.com/office/drawing/2014/main" id="{86B31DA9-0019-D0DE-31C6-587078F218FD}"/>
              </a:ext>
            </a:extLst>
          </p:cNvPr>
          <p:cNvSpPr txBox="1"/>
          <p:nvPr/>
        </p:nvSpPr>
        <p:spPr>
          <a:xfrm>
            <a:off x="414618" y="5231757"/>
            <a:ext cx="612507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Illinois Statewide Catalog:</a:t>
            </a:r>
            <a:endParaRPr lang="en-US" dirty="0">
              <a:hlinkClick r:id="rId6"/>
            </a:endParaRPr>
          </a:p>
          <a:p>
            <a:pPr marL="0" indent="0">
              <a:buNone/>
            </a:pPr>
            <a:r>
              <a:rPr lang="en-US" dirty="0">
                <a:hlinkClick r:id="rId6"/>
              </a:rPr>
              <a:t>https://illinois.on.worldcat.org</a:t>
            </a:r>
            <a:endParaRPr lang="en-US" dirty="0"/>
          </a:p>
          <a:p>
            <a:r>
              <a:rPr lang="en-US" dirty="0"/>
              <a:t>Individual library WorldCat Discovery instance</a:t>
            </a:r>
          </a:p>
          <a:p>
            <a:r>
              <a:rPr lang="en-US" dirty="0">
                <a:hlinkClick r:id="rId7"/>
              </a:rPr>
              <a:t>https://hinsdalepl.on.worldcat.org</a:t>
            </a:r>
            <a:endParaRPr lang="en-US" dirty="0"/>
          </a:p>
          <a:p>
            <a:endParaRPr lang="en-US" dirty="0"/>
          </a:p>
        </p:txBody>
      </p:sp>
    </p:spTree>
    <p:extLst>
      <p:ext uri="{BB962C8B-B14F-4D97-AF65-F5344CB8AC3E}">
        <p14:creationId xmlns:p14="http://schemas.microsoft.com/office/powerpoint/2010/main" val="2847911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248D-D308-6E59-421D-F6CDC631DF6F}"/>
              </a:ext>
            </a:extLst>
          </p:cNvPr>
          <p:cNvSpPr>
            <a:spLocks noGrp="1"/>
          </p:cNvSpPr>
          <p:nvPr>
            <p:ph type="title"/>
          </p:nvPr>
        </p:nvSpPr>
        <p:spPr/>
        <p:txBody>
          <a:bodyPr/>
          <a:lstStyle/>
          <a:p>
            <a:r>
              <a:rPr lang="en-US" dirty="0"/>
              <a:t>SWAN Support website: access URLs</a:t>
            </a:r>
          </a:p>
        </p:txBody>
      </p:sp>
      <p:sp>
        <p:nvSpPr>
          <p:cNvPr id="4" name="Content Placeholder 3">
            <a:extLst>
              <a:ext uri="{FF2B5EF4-FFF2-40B4-BE49-F238E27FC236}">
                <a16:creationId xmlns:a16="http://schemas.microsoft.com/office/drawing/2014/main" id="{328530E1-9586-07BA-9754-D0DEDADB40BA}"/>
              </a:ext>
            </a:extLst>
          </p:cNvPr>
          <p:cNvSpPr>
            <a:spLocks noGrp="1"/>
          </p:cNvSpPr>
          <p:nvPr>
            <p:ph sz="half" idx="2"/>
          </p:nvPr>
        </p:nvSpPr>
        <p:spPr>
          <a:xfrm>
            <a:off x="7211028" y="1825625"/>
            <a:ext cx="4578200" cy="4351338"/>
          </a:xfrm>
        </p:spPr>
        <p:txBody>
          <a:bodyPr vert="horz" lIns="91440" tIns="45720" rIns="91440" bIns="45720" rtlCol="0" anchor="t">
            <a:normAutofit/>
          </a:bodyPr>
          <a:lstStyle/>
          <a:p>
            <a:r>
              <a:rPr lang="en-US" dirty="0" err="1"/>
              <a:t>WorldShare</a:t>
            </a:r>
            <a:r>
              <a:rPr lang="en-US" dirty="0"/>
              <a:t> Management Services</a:t>
            </a:r>
          </a:p>
          <a:p>
            <a:r>
              <a:rPr lang="en-US" dirty="0" err="1">
                <a:ea typeface="Source Sans Pro"/>
              </a:rPr>
              <a:t>WorldCat</a:t>
            </a:r>
            <a:r>
              <a:rPr lang="en-US" dirty="0">
                <a:ea typeface="Source Sans Pro"/>
              </a:rPr>
              <a:t> Discovery</a:t>
            </a:r>
            <a:endParaRPr lang="en-US" dirty="0"/>
          </a:p>
          <a:p>
            <a:r>
              <a:rPr lang="en-US" dirty="0">
                <a:ea typeface="Source Sans Pro"/>
              </a:rPr>
              <a:t>Open Athens IP</a:t>
            </a:r>
            <a:endParaRPr lang="en-US" dirty="0"/>
          </a:p>
          <a:p>
            <a:r>
              <a:rPr lang="en-US" dirty="0">
                <a:ea typeface="Source Sans Pro"/>
              </a:rPr>
              <a:t>Open Athens Link</a:t>
            </a:r>
            <a:endParaRPr lang="en-US" dirty="0"/>
          </a:p>
        </p:txBody>
      </p:sp>
      <p:sp>
        <p:nvSpPr>
          <p:cNvPr id="5" name="Footer Placeholder 4">
            <a:extLst>
              <a:ext uri="{FF2B5EF4-FFF2-40B4-BE49-F238E27FC236}">
                <a16:creationId xmlns:a16="http://schemas.microsoft.com/office/drawing/2014/main" id="{DFC1ECDE-9426-CCFD-702E-BA2A3AFAD115}"/>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7505EAB0-20CC-027F-9CFE-0B0B7DC74B25}"/>
              </a:ext>
            </a:extLst>
          </p:cNvPr>
          <p:cNvSpPr>
            <a:spLocks noGrp="1"/>
          </p:cNvSpPr>
          <p:nvPr>
            <p:ph type="sldNum" sz="quarter" idx="12"/>
          </p:nvPr>
        </p:nvSpPr>
        <p:spPr/>
        <p:txBody>
          <a:bodyPr/>
          <a:lstStyle/>
          <a:p>
            <a:fld id="{1FAA610F-65FB-4D76-A9F7-0135426F9A2E}" type="slidenum">
              <a:rPr lang="en-US" smtClean="0"/>
              <a:t>34</a:t>
            </a:fld>
            <a:endParaRPr lang="en-US"/>
          </a:p>
        </p:txBody>
      </p:sp>
      <p:sp>
        <p:nvSpPr>
          <p:cNvPr id="7" name="Date Placeholder 6">
            <a:extLst>
              <a:ext uri="{FF2B5EF4-FFF2-40B4-BE49-F238E27FC236}">
                <a16:creationId xmlns:a16="http://schemas.microsoft.com/office/drawing/2014/main" id="{9A094C1D-B3F3-EFC1-BEDA-FA33C516F728}"/>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8" name="Picture 7" descr="A screenshot of a web page&#10;&#10;Description automatically generated">
            <a:extLst>
              <a:ext uri="{FF2B5EF4-FFF2-40B4-BE49-F238E27FC236}">
                <a16:creationId xmlns:a16="http://schemas.microsoft.com/office/drawing/2014/main" id="{6CBD1C8E-2377-45C1-BFEB-E1C9BB1BBC8F}"/>
              </a:ext>
            </a:extLst>
          </p:cNvPr>
          <p:cNvPicPr>
            <a:picLocks noChangeAspect="1"/>
          </p:cNvPicPr>
          <p:nvPr/>
        </p:nvPicPr>
        <p:blipFill>
          <a:blip r:embed="rId2"/>
          <a:stretch>
            <a:fillRect/>
          </a:stretch>
        </p:blipFill>
        <p:spPr>
          <a:xfrm>
            <a:off x="1020327" y="1570587"/>
            <a:ext cx="5830783" cy="4214813"/>
          </a:xfrm>
          <a:prstGeom prst="rect">
            <a:avLst/>
          </a:prstGeom>
          <a:ln>
            <a:solidFill>
              <a:schemeClr val="accent1"/>
            </a:solidFill>
          </a:ln>
        </p:spPr>
      </p:pic>
    </p:spTree>
    <p:extLst>
      <p:ext uri="{BB962C8B-B14F-4D97-AF65-F5344CB8AC3E}">
        <p14:creationId xmlns:p14="http://schemas.microsoft.com/office/powerpoint/2010/main" val="272496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C63C-BB44-0986-B3D3-77697D388E37}"/>
              </a:ext>
            </a:extLst>
          </p:cNvPr>
          <p:cNvSpPr>
            <a:spLocks noGrp="1"/>
          </p:cNvSpPr>
          <p:nvPr>
            <p:ph type="title"/>
          </p:nvPr>
        </p:nvSpPr>
        <p:spPr/>
        <p:txBody>
          <a:bodyPr/>
          <a:lstStyle/>
          <a:p>
            <a:r>
              <a:rPr lang="en-US" dirty="0"/>
              <a:t>Real-time availability: “Auto No”</a:t>
            </a:r>
          </a:p>
        </p:txBody>
      </p:sp>
      <p:sp>
        <p:nvSpPr>
          <p:cNvPr id="5" name="Footer Placeholder 4">
            <a:extLst>
              <a:ext uri="{FF2B5EF4-FFF2-40B4-BE49-F238E27FC236}">
                <a16:creationId xmlns:a16="http://schemas.microsoft.com/office/drawing/2014/main" id="{36BD2FF8-435A-E8FD-F8AD-B06469FDDD36}"/>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749FB64-A168-0A32-60BC-FAAE18F15077}"/>
              </a:ext>
            </a:extLst>
          </p:cNvPr>
          <p:cNvSpPr>
            <a:spLocks noGrp="1"/>
          </p:cNvSpPr>
          <p:nvPr>
            <p:ph type="sldNum" sz="quarter" idx="12"/>
          </p:nvPr>
        </p:nvSpPr>
        <p:spPr/>
        <p:txBody>
          <a:bodyPr/>
          <a:lstStyle/>
          <a:p>
            <a:fld id="{1FAA610F-65FB-4D76-A9F7-0135426F9A2E}" type="slidenum">
              <a:rPr lang="en-US" smtClean="0"/>
              <a:t>35</a:t>
            </a:fld>
            <a:endParaRPr lang="en-US"/>
          </a:p>
        </p:txBody>
      </p:sp>
      <p:sp>
        <p:nvSpPr>
          <p:cNvPr id="7" name="Date Placeholder 6">
            <a:extLst>
              <a:ext uri="{FF2B5EF4-FFF2-40B4-BE49-F238E27FC236}">
                <a16:creationId xmlns:a16="http://schemas.microsoft.com/office/drawing/2014/main" id="{56ED132A-9664-C4B3-E147-2255AA01A3E3}"/>
              </a:ext>
            </a:extLst>
          </p:cNvPr>
          <p:cNvSpPr>
            <a:spLocks noGrp="1"/>
          </p:cNvSpPr>
          <p:nvPr>
            <p:ph type="dt" sz="half" idx="13"/>
          </p:nvPr>
        </p:nvSpPr>
        <p:spPr/>
        <p:txBody>
          <a:bodyPr/>
          <a:lstStyle/>
          <a:p>
            <a:fld id="{BE77881E-05EA-445D-A401-3F862F6B3C8C}" type="datetime4">
              <a:rPr lang="en-US" smtClean="0"/>
              <a:t>December 8, 2023</a:t>
            </a:fld>
            <a:endParaRPr lang="en-US"/>
          </a:p>
        </p:txBody>
      </p:sp>
      <p:sp>
        <p:nvSpPr>
          <p:cNvPr id="12" name="TextBox 3">
            <a:extLst>
              <a:ext uri="{FF2B5EF4-FFF2-40B4-BE49-F238E27FC236}">
                <a16:creationId xmlns:a16="http://schemas.microsoft.com/office/drawing/2014/main" id="{1324EDA1-1141-DC24-F642-C4F104D2F74E}"/>
              </a:ext>
            </a:extLst>
          </p:cNvPr>
          <p:cNvSpPr txBox="1"/>
          <p:nvPr/>
        </p:nvSpPr>
        <p:spPr>
          <a:xfrm>
            <a:off x="300896" y="1714189"/>
            <a:ext cx="5345189" cy="355634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a:lnSpc>
                <a:spcPct val="90000"/>
              </a:lnSpc>
              <a:spcAft>
                <a:spcPts val="600"/>
              </a:spcAft>
            </a:pPr>
            <a:r>
              <a:rPr lang="en-US" sz="2800" b="1" dirty="0">
                <a:solidFill>
                  <a:srgbClr val="00838E"/>
                </a:solidFill>
              </a:rPr>
              <a:t>2020</a:t>
            </a:r>
            <a:r>
              <a:rPr lang="en-US" sz="2800" dirty="0"/>
              <a:t> SWAN libraries went non-supplier in March</a:t>
            </a:r>
          </a:p>
          <a:p>
            <a:pPr marL="114300">
              <a:lnSpc>
                <a:spcPct val="90000"/>
              </a:lnSpc>
              <a:spcAft>
                <a:spcPts val="600"/>
              </a:spcAft>
            </a:pPr>
            <a:r>
              <a:rPr lang="en-US" sz="2800" b="1" dirty="0">
                <a:solidFill>
                  <a:srgbClr val="00838E"/>
                </a:solidFill>
              </a:rPr>
              <a:t>2021</a:t>
            </a:r>
            <a:r>
              <a:rPr lang="en-US" sz="2800" dirty="0"/>
              <a:t> RTA piloted</a:t>
            </a:r>
          </a:p>
          <a:p>
            <a:pPr marL="114300">
              <a:lnSpc>
                <a:spcPct val="90000"/>
              </a:lnSpc>
              <a:spcAft>
                <a:spcPts val="600"/>
              </a:spcAft>
            </a:pPr>
            <a:r>
              <a:rPr lang="en-US" sz="2800" b="1" dirty="0">
                <a:solidFill>
                  <a:srgbClr val="00838E"/>
                </a:solidFill>
              </a:rPr>
              <a:t>2022</a:t>
            </a:r>
            <a:r>
              <a:rPr lang="en-US" sz="2800" dirty="0"/>
              <a:t> General* “unavailable” statuses applied group-wide</a:t>
            </a:r>
          </a:p>
          <a:p>
            <a:pPr marL="114300">
              <a:lnSpc>
                <a:spcPct val="90000"/>
              </a:lnSpc>
              <a:spcAft>
                <a:spcPts val="600"/>
              </a:spcAft>
            </a:pPr>
            <a:r>
              <a:rPr lang="en-US" sz="2800" b="1" dirty="0">
                <a:solidFill>
                  <a:srgbClr val="00838E"/>
                </a:solidFill>
              </a:rPr>
              <a:t>2023</a:t>
            </a:r>
            <a:r>
              <a:rPr lang="en-US" sz="2800" dirty="0"/>
              <a:t> More libraries populating availability statuses!</a:t>
            </a:r>
            <a:endParaRPr lang="en-US" sz="2800" dirty="0">
              <a:ea typeface="Source Sans Pro"/>
            </a:endParaRPr>
          </a:p>
        </p:txBody>
      </p:sp>
      <p:sp>
        <p:nvSpPr>
          <p:cNvPr id="13" name="TextBox 4">
            <a:extLst>
              <a:ext uri="{FF2B5EF4-FFF2-40B4-BE49-F238E27FC236}">
                <a16:creationId xmlns:a16="http://schemas.microsoft.com/office/drawing/2014/main" id="{EB2A9982-2A09-EA74-92F3-B637710A3CD7}"/>
              </a:ext>
            </a:extLst>
          </p:cNvPr>
          <p:cNvSpPr txBox="1"/>
          <p:nvPr/>
        </p:nvSpPr>
        <p:spPr>
          <a:xfrm>
            <a:off x="389663" y="5385759"/>
            <a:ext cx="517522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*Checked Out, On-Hold, On-Order, In-Transit, Missing</a:t>
            </a:r>
            <a:endParaRPr lang="en-US" sz="1500" dirty="0"/>
          </a:p>
        </p:txBody>
      </p:sp>
      <p:graphicFrame>
        <p:nvGraphicFramePr>
          <p:cNvPr id="15" name="Table 14">
            <a:extLst>
              <a:ext uri="{FF2B5EF4-FFF2-40B4-BE49-F238E27FC236}">
                <a16:creationId xmlns:a16="http://schemas.microsoft.com/office/drawing/2014/main" id="{B720656B-5B76-939F-3FF2-725F4616E270}"/>
              </a:ext>
            </a:extLst>
          </p:cNvPr>
          <p:cNvGraphicFramePr>
            <a:graphicFrameLocks noGrp="1"/>
          </p:cNvGraphicFramePr>
          <p:nvPr>
            <p:extLst>
              <p:ext uri="{D42A27DB-BD31-4B8C-83A1-F6EECF244321}">
                <p14:modId xmlns:p14="http://schemas.microsoft.com/office/powerpoint/2010/main" val="2321050803"/>
              </p:ext>
            </p:extLst>
          </p:nvPr>
        </p:nvGraphicFramePr>
        <p:xfrm>
          <a:off x="5424098" y="5028550"/>
          <a:ext cx="5745519" cy="1341806"/>
        </p:xfrm>
        <a:graphic>
          <a:graphicData uri="http://schemas.openxmlformats.org/drawingml/2006/table">
            <a:tbl>
              <a:tblPr firstRow="1" bandRow="1">
                <a:tableStyleId>{5C22544A-7EE6-4342-B048-85BDC9FD1C3A}</a:tableStyleId>
              </a:tblPr>
              <a:tblGrid>
                <a:gridCol w="1741714">
                  <a:extLst>
                    <a:ext uri="{9D8B030D-6E8A-4147-A177-3AD203B41FA5}">
                      <a16:colId xmlns:a16="http://schemas.microsoft.com/office/drawing/2014/main" val="378572399"/>
                    </a:ext>
                  </a:extLst>
                </a:gridCol>
                <a:gridCol w="841166">
                  <a:extLst>
                    <a:ext uri="{9D8B030D-6E8A-4147-A177-3AD203B41FA5}">
                      <a16:colId xmlns:a16="http://schemas.microsoft.com/office/drawing/2014/main" val="463739286"/>
                    </a:ext>
                  </a:extLst>
                </a:gridCol>
                <a:gridCol w="768931">
                  <a:extLst>
                    <a:ext uri="{9D8B030D-6E8A-4147-A177-3AD203B41FA5}">
                      <a16:colId xmlns:a16="http://schemas.microsoft.com/office/drawing/2014/main" val="330429811"/>
                    </a:ext>
                  </a:extLst>
                </a:gridCol>
                <a:gridCol w="787925">
                  <a:extLst>
                    <a:ext uri="{9D8B030D-6E8A-4147-A177-3AD203B41FA5}">
                      <a16:colId xmlns:a16="http://schemas.microsoft.com/office/drawing/2014/main" val="91138728"/>
                    </a:ext>
                  </a:extLst>
                </a:gridCol>
                <a:gridCol w="796707">
                  <a:extLst>
                    <a:ext uri="{9D8B030D-6E8A-4147-A177-3AD203B41FA5}">
                      <a16:colId xmlns:a16="http://schemas.microsoft.com/office/drawing/2014/main" val="471705075"/>
                    </a:ext>
                  </a:extLst>
                </a:gridCol>
                <a:gridCol w="809076">
                  <a:extLst>
                    <a:ext uri="{9D8B030D-6E8A-4147-A177-3AD203B41FA5}">
                      <a16:colId xmlns:a16="http://schemas.microsoft.com/office/drawing/2014/main" val="2936753992"/>
                    </a:ext>
                  </a:extLst>
                </a:gridCol>
              </a:tblGrid>
              <a:tr h="324969">
                <a:tc>
                  <a:txBody>
                    <a:bodyPr/>
                    <a:lstStyle/>
                    <a:p>
                      <a:pPr algn="ctr" rtl="0" fontAlgn="auto"/>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algn="ctr" rtl="0" fontAlgn="base"/>
                      <a:r>
                        <a:rPr lang="en-US" sz="1200" b="1" dirty="0">
                          <a:effectLst/>
                          <a:latin typeface="Arial"/>
                        </a:rPr>
                        <a:t>2019</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tc>
                  <a:txBody>
                    <a:bodyPr/>
                    <a:lstStyle/>
                    <a:p>
                      <a:pPr algn="ctr" rtl="0" fontAlgn="base"/>
                      <a:r>
                        <a:rPr lang="en-US" sz="1200" b="1" dirty="0">
                          <a:effectLst/>
                          <a:latin typeface="Arial"/>
                        </a:rPr>
                        <a:t>2020</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algn="ctr" rtl="0" fontAlgn="base"/>
                      <a:r>
                        <a:rPr lang="en-US" sz="1200" b="1" dirty="0">
                          <a:effectLst/>
                          <a:latin typeface="Arial"/>
                        </a:rPr>
                        <a:t>2021</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algn="ctr" rtl="0" fontAlgn="base"/>
                      <a:r>
                        <a:rPr lang="en-US" sz="1200" b="1" dirty="0">
                          <a:effectLst/>
                          <a:latin typeface="Arial"/>
                        </a:rPr>
                        <a:t>2022</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algn="ctr" rtl="0" fontAlgn="base"/>
                      <a:r>
                        <a:rPr lang="en-US" sz="1200" b="1" dirty="0">
                          <a:effectLst/>
                          <a:latin typeface="Arial"/>
                        </a:rPr>
                        <a:t>2023</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extLst>
                  <a:ext uri="{0D108BD9-81ED-4DB2-BD59-A6C34878D82A}">
                    <a16:rowId xmlns:a16="http://schemas.microsoft.com/office/drawing/2014/main" val="4060247561"/>
                  </a:ext>
                </a:extLst>
              </a:tr>
              <a:tr h="335451">
                <a:tc>
                  <a:txBody>
                    <a:bodyPr/>
                    <a:lstStyle/>
                    <a:p>
                      <a:pPr rtl="0" fontAlgn="base"/>
                      <a:r>
                        <a:rPr lang="en-US" sz="1200" b="1" dirty="0">
                          <a:effectLst/>
                          <a:latin typeface="Arial"/>
                        </a:rPr>
                        <a:t> Staff Responded </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40,513</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tc>
                  <a:txBody>
                    <a:bodyPr/>
                    <a:lstStyle/>
                    <a:p>
                      <a:pPr lvl="0" algn="ctr">
                        <a:buNone/>
                      </a:pPr>
                      <a:r>
                        <a:rPr lang="en-US" sz="1200">
                          <a:effectLst/>
                          <a:latin typeface="Arial"/>
                        </a:rPr>
                        <a:t>15,756</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14,453</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10,476</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11,676</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extLst>
                  <a:ext uri="{0D108BD9-81ED-4DB2-BD59-A6C34878D82A}">
                    <a16:rowId xmlns:a16="http://schemas.microsoft.com/office/drawing/2014/main" val="2181765622"/>
                  </a:ext>
                </a:extLst>
              </a:tr>
              <a:tr h="314486">
                <a:tc>
                  <a:txBody>
                    <a:bodyPr/>
                    <a:lstStyle/>
                    <a:p>
                      <a:pPr rtl="0" fontAlgn="base"/>
                      <a:r>
                        <a:rPr lang="en-US" sz="1200" b="1" dirty="0">
                          <a:effectLst/>
                          <a:latin typeface="Arial"/>
                        </a:rPr>
                        <a:t> System Responded </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rtl="0">
                        <a:buNone/>
                      </a:pPr>
                      <a:r>
                        <a:rPr lang="en-US" sz="1200" dirty="0">
                          <a:effectLst/>
                          <a:latin typeface="Arial"/>
                        </a:rPr>
                        <a:t>-   </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tc>
                  <a:txBody>
                    <a:bodyPr/>
                    <a:lstStyle/>
                    <a:p>
                      <a:pPr lvl="0" algn="ctr" rtl="0">
                        <a:buNone/>
                      </a:pPr>
                      <a:r>
                        <a:rPr lang="en-US" sz="1200">
                          <a:effectLst/>
                          <a:latin typeface="Arial"/>
                        </a:rPr>
                        <a:t>15</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9,990</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13,355</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16,803</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extLst>
                  <a:ext uri="{0D108BD9-81ED-4DB2-BD59-A6C34878D82A}">
                    <a16:rowId xmlns:a16="http://schemas.microsoft.com/office/drawing/2014/main" val="825852342"/>
                  </a:ext>
                </a:extLst>
              </a:tr>
              <a:tr h="366900">
                <a:tc>
                  <a:txBody>
                    <a:bodyPr/>
                    <a:lstStyle/>
                    <a:p>
                      <a:pPr rtl="0" fontAlgn="base"/>
                      <a:r>
                        <a:rPr lang="en-US" sz="1200" b="1" dirty="0">
                          <a:effectLst/>
                          <a:latin typeface="Arial"/>
                        </a:rPr>
                        <a:t>Totals</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40,513</a:t>
                      </a:r>
                      <a:endParaRPr lang="en-US" sz="1200" dirty="0">
                        <a:effectLst/>
                        <a:latin typeface="Arial"/>
                      </a:endParaRPr>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tc>
                  <a:txBody>
                    <a:bodyPr/>
                    <a:lstStyle/>
                    <a:p>
                      <a:pPr lvl="0" algn="ctr">
                        <a:buNone/>
                      </a:pPr>
                      <a:r>
                        <a:rPr lang="en-US" sz="1200">
                          <a:effectLst/>
                          <a:latin typeface="Arial"/>
                        </a:rPr>
                        <a:t>15,771</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24,443</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23,831</a:t>
                      </a:r>
                      <a:endParaRPr lang="en-US"/>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F4"/>
                    </a:solidFill>
                  </a:tcPr>
                </a:tc>
                <a:tc>
                  <a:txBody>
                    <a:bodyPr/>
                    <a:lstStyle/>
                    <a:p>
                      <a:pPr lvl="0" algn="ctr">
                        <a:buNone/>
                      </a:pPr>
                      <a:r>
                        <a:rPr lang="en-US" sz="1200">
                          <a:effectLst/>
                          <a:latin typeface="Arial"/>
                        </a:rPr>
                        <a:t>28,479</a:t>
                      </a:r>
                      <a:endParaRPr lang="en-US" dirty="0"/>
                    </a:p>
                  </a:txBody>
                  <a:tcPr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E0F9"/>
                    </a:solidFill>
                  </a:tcPr>
                </a:tc>
                <a:extLst>
                  <a:ext uri="{0D108BD9-81ED-4DB2-BD59-A6C34878D82A}">
                    <a16:rowId xmlns:a16="http://schemas.microsoft.com/office/drawing/2014/main" val="3603231292"/>
                  </a:ext>
                </a:extLst>
              </a:tr>
            </a:tbl>
          </a:graphicData>
        </a:graphic>
      </p:graphicFrame>
      <p:pic>
        <p:nvPicPr>
          <p:cNvPr id="4" name="Picture 3">
            <a:extLst>
              <a:ext uri="{FF2B5EF4-FFF2-40B4-BE49-F238E27FC236}">
                <a16:creationId xmlns:a16="http://schemas.microsoft.com/office/drawing/2014/main" id="{3D93EB2D-D285-D70B-37EB-62551D1A71C3}"/>
              </a:ext>
            </a:extLst>
          </p:cNvPr>
          <p:cNvPicPr>
            <a:picLocks noChangeAspect="1"/>
          </p:cNvPicPr>
          <p:nvPr/>
        </p:nvPicPr>
        <p:blipFill>
          <a:blip r:embed="rId2"/>
          <a:stretch>
            <a:fillRect/>
          </a:stretch>
        </p:blipFill>
        <p:spPr>
          <a:xfrm>
            <a:off x="5917721" y="1425638"/>
            <a:ext cx="5647426" cy="3402875"/>
          </a:xfrm>
          <a:prstGeom prst="rect">
            <a:avLst/>
          </a:prstGeom>
        </p:spPr>
      </p:pic>
    </p:spTree>
    <p:extLst>
      <p:ext uri="{BB962C8B-B14F-4D97-AF65-F5344CB8AC3E}">
        <p14:creationId xmlns:p14="http://schemas.microsoft.com/office/powerpoint/2010/main" val="2898825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48D4-3902-43C1-8123-D4F295A9B640}"/>
              </a:ext>
            </a:extLst>
          </p:cNvPr>
          <p:cNvSpPr>
            <a:spLocks noGrp="1"/>
          </p:cNvSpPr>
          <p:nvPr>
            <p:ph type="title"/>
          </p:nvPr>
        </p:nvSpPr>
        <p:spPr/>
        <p:txBody>
          <a:bodyPr/>
          <a:lstStyle/>
          <a:p>
            <a:r>
              <a:rPr lang="en-US" dirty="0">
                <a:ea typeface="Source Sans Pro SemiBold"/>
              </a:rPr>
              <a:t>Three things you can do today!</a:t>
            </a:r>
          </a:p>
        </p:txBody>
      </p:sp>
      <p:sp>
        <p:nvSpPr>
          <p:cNvPr id="3" name="Content Placeholder 2">
            <a:extLst>
              <a:ext uri="{FF2B5EF4-FFF2-40B4-BE49-F238E27FC236}">
                <a16:creationId xmlns:a16="http://schemas.microsoft.com/office/drawing/2014/main" id="{93260030-DA9C-D4D3-CD33-C856E8C6C7E2}"/>
              </a:ext>
            </a:extLst>
          </p:cNvPr>
          <p:cNvSpPr>
            <a:spLocks noGrp="1"/>
          </p:cNvSpPr>
          <p:nvPr>
            <p:ph sz="half" idx="1"/>
          </p:nvPr>
        </p:nvSpPr>
        <p:spPr>
          <a:xfrm>
            <a:off x="519752" y="1825625"/>
            <a:ext cx="6273421" cy="4351338"/>
          </a:xfrm>
        </p:spPr>
        <p:txBody>
          <a:bodyPr vert="horz" lIns="91440" tIns="45720" rIns="91440" bIns="45720" rtlCol="0" anchor="t">
            <a:normAutofit/>
          </a:bodyPr>
          <a:lstStyle/>
          <a:p>
            <a:r>
              <a:rPr lang="en-US" dirty="0">
                <a:ea typeface="Source Sans Pro"/>
              </a:rPr>
              <a:t>Embed a </a:t>
            </a:r>
            <a:r>
              <a:rPr lang="en-US" err="1">
                <a:ea typeface="Source Sans Pro"/>
              </a:rPr>
              <a:t>WorldCat</a:t>
            </a:r>
            <a:r>
              <a:rPr lang="en-US" dirty="0">
                <a:ea typeface="Source Sans Pro"/>
              </a:rPr>
              <a:t> Discovery search option on your library home page</a:t>
            </a:r>
          </a:p>
          <a:p>
            <a:endParaRPr lang="en-US" dirty="0">
              <a:ea typeface="Source Sans Pro"/>
            </a:endParaRPr>
          </a:p>
          <a:p>
            <a:r>
              <a:rPr lang="en-US" dirty="0">
                <a:ea typeface="Source Sans Pro"/>
              </a:rPr>
              <a:t>Add a link in Aspen to </a:t>
            </a:r>
            <a:r>
              <a:rPr lang="en-US" dirty="0" err="1">
                <a:ea typeface="Source Sans Pro"/>
              </a:rPr>
              <a:t>WorldCat</a:t>
            </a:r>
            <a:r>
              <a:rPr lang="en-US" dirty="0">
                <a:ea typeface="Source Sans Pro"/>
              </a:rPr>
              <a:t> Discovery to empower patrons to continue their own search</a:t>
            </a:r>
          </a:p>
          <a:p>
            <a:endParaRPr lang="en-US" dirty="0">
              <a:ea typeface="Source Sans Pro"/>
            </a:endParaRPr>
          </a:p>
          <a:p>
            <a:r>
              <a:rPr lang="en-US" dirty="0">
                <a:ea typeface="Source Sans Pro"/>
              </a:rPr>
              <a:t>Review the locations of your collection to see where Auto-No can work better</a:t>
            </a:r>
          </a:p>
        </p:txBody>
      </p:sp>
      <p:sp>
        <p:nvSpPr>
          <p:cNvPr id="5" name="Footer Placeholder 4">
            <a:extLst>
              <a:ext uri="{FF2B5EF4-FFF2-40B4-BE49-F238E27FC236}">
                <a16:creationId xmlns:a16="http://schemas.microsoft.com/office/drawing/2014/main" id="{F2F3FD42-8FDE-E510-50F4-70821C3A7FA5}"/>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723DACEF-3725-D9CA-CFAA-45588636E5EF}"/>
              </a:ext>
            </a:extLst>
          </p:cNvPr>
          <p:cNvSpPr>
            <a:spLocks noGrp="1"/>
          </p:cNvSpPr>
          <p:nvPr>
            <p:ph type="sldNum" sz="quarter" idx="12"/>
          </p:nvPr>
        </p:nvSpPr>
        <p:spPr/>
        <p:txBody>
          <a:bodyPr/>
          <a:lstStyle/>
          <a:p>
            <a:fld id="{1FAA610F-65FB-4D76-A9F7-0135426F9A2E}" type="slidenum">
              <a:rPr lang="en-US" smtClean="0"/>
              <a:t>36</a:t>
            </a:fld>
            <a:endParaRPr lang="en-US"/>
          </a:p>
        </p:txBody>
      </p:sp>
      <p:sp>
        <p:nvSpPr>
          <p:cNvPr id="7" name="Date Placeholder 6">
            <a:extLst>
              <a:ext uri="{FF2B5EF4-FFF2-40B4-BE49-F238E27FC236}">
                <a16:creationId xmlns:a16="http://schemas.microsoft.com/office/drawing/2014/main" id="{6D76E7C5-8AAC-0A48-7E38-6BEAEFBDFE1D}"/>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8" name="Picture 7" descr="A screenshot of a computer&#10;&#10;Description automatically generated">
            <a:extLst>
              <a:ext uri="{FF2B5EF4-FFF2-40B4-BE49-F238E27FC236}">
                <a16:creationId xmlns:a16="http://schemas.microsoft.com/office/drawing/2014/main" id="{BCA5C082-0AAE-6BC4-4599-D1D6D02F6549}"/>
              </a:ext>
            </a:extLst>
          </p:cNvPr>
          <p:cNvPicPr>
            <a:picLocks noChangeAspect="1"/>
          </p:cNvPicPr>
          <p:nvPr/>
        </p:nvPicPr>
        <p:blipFill>
          <a:blip r:embed="rId2"/>
          <a:stretch>
            <a:fillRect/>
          </a:stretch>
        </p:blipFill>
        <p:spPr>
          <a:xfrm>
            <a:off x="6691953" y="1824984"/>
            <a:ext cx="2743200" cy="1092631"/>
          </a:xfrm>
          <a:prstGeom prst="rect">
            <a:avLst/>
          </a:prstGeom>
          <a:ln>
            <a:solidFill>
              <a:srgbClr val="4472C4"/>
            </a:solidFill>
          </a:ln>
        </p:spPr>
      </p:pic>
      <p:pic>
        <p:nvPicPr>
          <p:cNvPr id="10" name="Picture 9" descr="A screenshot of a web page&#10;&#10;Description automatically generated">
            <a:extLst>
              <a:ext uri="{FF2B5EF4-FFF2-40B4-BE49-F238E27FC236}">
                <a16:creationId xmlns:a16="http://schemas.microsoft.com/office/drawing/2014/main" id="{257452DE-11AF-4DF9-62B0-449C987308DD}"/>
              </a:ext>
            </a:extLst>
          </p:cNvPr>
          <p:cNvPicPr>
            <a:picLocks noChangeAspect="1"/>
          </p:cNvPicPr>
          <p:nvPr/>
        </p:nvPicPr>
        <p:blipFill rotWithShape="1">
          <a:blip r:embed="rId3"/>
          <a:srcRect l="5765" t="27882" r="1590" b="47453"/>
          <a:stretch/>
        </p:blipFill>
        <p:spPr>
          <a:xfrm>
            <a:off x="6555111" y="3222363"/>
            <a:ext cx="5305435" cy="1045671"/>
          </a:xfrm>
          <a:prstGeom prst="rect">
            <a:avLst/>
          </a:prstGeom>
        </p:spPr>
      </p:pic>
      <p:grpSp>
        <p:nvGrpSpPr>
          <p:cNvPr id="19" name="Group 18">
            <a:extLst>
              <a:ext uri="{FF2B5EF4-FFF2-40B4-BE49-F238E27FC236}">
                <a16:creationId xmlns:a16="http://schemas.microsoft.com/office/drawing/2014/main" id="{7D42EC30-D1FA-07A3-7B76-04230634C2C0}"/>
              </a:ext>
            </a:extLst>
          </p:cNvPr>
          <p:cNvGrpSpPr/>
          <p:nvPr/>
        </p:nvGrpSpPr>
        <p:grpSpPr>
          <a:xfrm>
            <a:off x="6941946" y="5114890"/>
            <a:ext cx="4605098" cy="570499"/>
            <a:chOff x="6555259" y="5285487"/>
            <a:chExt cx="4605098" cy="570499"/>
          </a:xfrm>
        </p:grpSpPr>
        <p:pic>
          <p:nvPicPr>
            <p:cNvPr id="17" name="Picture 16">
              <a:extLst>
                <a:ext uri="{FF2B5EF4-FFF2-40B4-BE49-F238E27FC236}">
                  <a16:creationId xmlns:a16="http://schemas.microsoft.com/office/drawing/2014/main" id="{36C74514-F1AF-F087-A0DA-555FE541FF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468" r="37654" b="2597"/>
            <a:stretch/>
          </p:blipFill>
          <p:spPr bwMode="auto">
            <a:xfrm>
              <a:off x="6555259" y="5285487"/>
              <a:ext cx="4601145" cy="570499"/>
            </a:xfrm>
            <a:prstGeom prst="rect">
              <a:avLst/>
            </a:prstGeom>
            <a:noFill/>
            <a:ln w="41275">
              <a:solidFill>
                <a:srgbClr val="4472C4"/>
              </a:solidFill>
            </a:ln>
            <a:extLst>
              <a:ext uri="{909E8E84-426E-40DD-AFC4-6F175D3DCCD1}">
                <a14:hiddenFill xmlns:a14="http://schemas.microsoft.com/office/drawing/2010/main">
                  <a:solidFill>
                    <a:srgbClr val="FFFFFF"/>
                  </a:solidFill>
                </a14:hiddenFill>
              </a:ext>
            </a:extLst>
          </p:spPr>
        </p:pic>
        <p:pic>
          <p:nvPicPr>
            <p:cNvPr id="18" name="Picture 17" descr="A blue and white rectangular frame&#10;&#10;Description automatically generated">
              <a:extLst>
                <a:ext uri="{FF2B5EF4-FFF2-40B4-BE49-F238E27FC236}">
                  <a16:creationId xmlns:a16="http://schemas.microsoft.com/office/drawing/2014/main" id="{556ACD95-FABC-D1BB-C91C-0F768A932C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664" t="33388" r="119" b="2564"/>
            <a:stretch/>
          </p:blipFill>
          <p:spPr bwMode="auto">
            <a:xfrm>
              <a:off x="9815901" y="5286483"/>
              <a:ext cx="1344456" cy="562704"/>
            </a:xfrm>
            <a:prstGeom prst="rect">
              <a:avLst/>
            </a:prstGeom>
            <a:noFill/>
            <a:ln w="4127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585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AA94-6C49-D569-CDEC-C9E799FBC579}"/>
              </a:ext>
            </a:extLst>
          </p:cNvPr>
          <p:cNvSpPr>
            <a:spLocks noGrp="1"/>
          </p:cNvSpPr>
          <p:nvPr>
            <p:ph type="title"/>
          </p:nvPr>
        </p:nvSpPr>
        <p:spPr>
          <a:xfrm>
            <a:off x="838200" y="365125"/>
            <a:ext cx="6222357" cy="1325563"/>
          </a:xfrm>
        </p:spPr>
        <p:txBody>
          <a:bodyPr/>
          <a:lstStyle/>
          <a:p>
            <a:r>
              <a:rPr lang="en-US" dirty="0"/>
              <a:t>Where you can find more</a:t>
            </a:r>
          </a:p>
        </p:txBody>
      </p:sp>
      <p:sp>
        <p:nvSpPr>
          <p:cNvPr id="5" name="Footer Placeholder 4">
            <a:extLst>
              <a:ext uri="{FF2B5EF4-FFF2-40B4-BE49-F238E27FC236}">
                <a16:creationId xmlns:a16="http://schemas.microsoft.com/office/drawing/2014/main" id="{DB462B96-8895-177D-0880-666EA3F94E13}"/>
              </a:ext>
            </a:extLst>
          </p:cNvPr>
          <p:cNvSpPr>
            <a:spLocks noGrp="1"/>
          </p:cNvSpPr>
          <p:nvPr>
            <p:ph type="ftr" sz="quarter" idx="11"/>
          </p:nvPr>
        </p:nvSpPr>
        <p:spPr>
          <a:xfrm>
            <a:off x="3657600" y="6329382"/>
            <a:ext cx="4114800" cy="365125"/>
          </a:xfrm>
        </p:spPr>
        <p:txBody>
          <a:bodyPr/>
          <a:lstStyle/>
          <a:p>
            <a:r>
              <a:rPr lang="en-US"/>
              <a:t>SWAN Library Services</a:t>
            </a:r>
          </a:p>
        </p:txBody>
      </p:sp>
      <p:sp>
        <p:nvSpPr>
          <p:cNvPr id="6" name="Slide Number Placeholder 5">
            <a:extLst>
              <a:ext uri="{FF2B5EF4-FFF2-40B4-BE49-F238E27FC236}">
                <a16:creationId xmlns:a16="http://schemas.microsoft.com/office/drawing/2014/main" id="{0681AA72-B157-1390-7F76-BF129F3F502E}"/>
              </a:ext>
            </a:extLst>
          </p:cNvPr>
          <p:cNvSpPr>
            <a:spLocks noGrp="1"/>
          </p:cNvSpPr>
          <p:nvPr>
            <p:ph type="sldNum" sz="quarter" idx="12"/>
          </p:nvPr>
        </p:nvSpPr>
        <p:spPr>
          <a:xfrm>
            <a:off x="11546006" y="6329381"/>
            <a:ext cx="532263" cy="365125"/>
          </a:xfrm>
        </p:spPr>
        <p:txBody>
          <a:bodyPr/>
          <a:lstStyle/>
          <a:p>
            <a:fld id="{1FAA610F-65FB-4D76-A9F7-0135426F9A2E}" type="slidenum">
              <a:rPr lang="en-US" smtClean="0"/>
              <a:pPr/>
              <a:t>37</a:t>
            </a:fld>
            <a:endParaRPr lang="en-US"/>
          </a:p>
        </p:txBody>
      </p:sp>
      <p:sp>
        <p:nvSpPr>
          <p:cNvPr id="7" name="Date Placeholder 6">
            <a:extLst>
              <a:ext uri="{FF2B5EF4-FFF2-40B4-BE49-F238E27FC236}">
                <a16:creationId xmlns:a16="http://schemas.microsoft.com/office/drawing/2014/main" id="{28BA9F94-3155-ABED-43BB-243D364A637F}"/>
              </a:ext>
            </a:extLst>
          </p:cNvPr>
          <p:cNvSpPr>
            <a:spLocks noGrp="1"/>
          </p:cNvSpPr>
          <p:nvPr>
            <p:ph type="dt" sz="half" idx="13"/>
          </p:nvPr>
        </p:nvSpPr>
        <p:spPr>
          <a:xfrm>
            <a:off x="838200" y="6329380"/>
            <a:ext cx="2743200" cy="365125"/>
          </a:xfrm>
        </p:spPr>
        <p:txBody>
          <a:bodyPr/>
          <a:lstStyle/>
          <a:p>
            <a:fld id="{BE77881E-05EA-445D-A401-3F862F6B3C8C}" type="datetime4">
              <a:rPr lang="en-US" smtClean="0"/>
              <a:pPr/>
              <a:t>December 8, 2023</a:t>
            </a:fld>
            <a:endParaRPr lang="en-US"/>
          </a:p>
        </p:txBody>
      </p:sp>
      <p:sp>
        <p:nvSpPr>
          <p:cNvPr id="17" name="Content Placeholder 16">
            <a:extLst>
              <a:ext uri="{FF2B5EF4-FFF2-40B4-BE49-F238E27FC236}">
                <a16:creationId xmlns:a16="http://schemas.microsoft.com/office/drawing/2014/main" id="{55B593FF-BF2E-DD93-DEEC-517C50D72990}"/>
              </a:ext>
            </a:extLst>
          </p:cNvPr>
          <p:cNvSpPr>
            <a:spLocks noGrp="1"/>
          </p:cNvSpPr>
          <p:nvPr>
            <p:ph sz="half" idx="1"/>
          </p:nvPr>
        </p:nvSpPr>
        <p:spPr/>
        <p:txBody>
          <a:bodyPr vert="horz" lIns="91440" tIns="45720" rIns="91440" bIns="45720" rtlCol="0" anchor="t">
            <a:normAutofit/>
          </a:bodyPr>
          <a:lstStyle/>
          <a:p>
            <a:pPr marL="0" indent="0">
              <a:buNone/>
            </a:pPr>
            <a:r>
              <a:rPr lang="en-US" b="1" dirty="0"/>
              <a:t>SWAN Support</a:t>
            </a:r>
          </a:p>
          <a:p>
            <a:r>
              <a:rPr lang="en-US" dirty="0"/>
              <a:t>Home &gt; Meetings &amp; Trainings  &gt; Tutorials &amp; Training Resources</a:t>
            </a:r>
          </a:p>
          <a:p>
            <a:r>
              <a:rPr lang="en-US" dirty="0"/>
              <a:t>SWAN recorded trainings</a:t>
            </a:r>
          </a:p>
          <a:p>
            <a:r>
              <a:rPr lang="en-US" dirty="0"/>
              <a:t>OCLC webinars</a:t>
            </a:r>
            <a:endParaRPr lang="en-US" dirty="0">
              <a:ea typeface="Source Sans Pro"/>
            </a:endParaRPr>
          </a:p>
          <a:p>
            <a:endParaRPr lang="en-US" dirty="0"/>
          </a:p>
        </p:txBody>
      </p:sp>
      <p:pic>
        <p:nvPicPr>
          <p:cNvPr id="18" name="Content Placeholder 8">
            <a:extLst>
              <a:ext uri="{FF2B5EF4-FFF2-40B4-BE49-F238E27FC236}">
                <a16:creationId xmlns:a16="http://schemas.microsoft.com/office/drawing/2014/main" id="{B73FF481-FDEA-C7D0-3F7C-99E46E3FF00B}"/>
              </a:ext>
            </a:extLst>
          </p:cNvPr>
          <p:cNvPicPr>
            <a:picLocks noGrp="1" noChangeAspect="1"/>
          </p:cNvPicPr>
          <p:nvPr>
            <p:ph sz="half" idx="2"/>
          </p:nvPr>
        </p:nvPicPr>
        <p:blipFill>
          <a:blip r:embed="rId3"/>
          <a:stretch>
            <a:fillRect/>
          </a:stretch>
        </p:blipFill>
        <p:spPr>
          <a:xfrm>
            <a:off x="7155184" y="458287"/>
            <a:ext cx="4390704" cy="5941425"/>
          </a:xfrm>
        </p:spPr>
      </p:pic>
    </p:spTree>
    <p:extLst>
      <p:ext uri="{BB962C8B-B14F-4D97-AF65-F5344CB8AC3E}">
        <p14:creationId xmlns:p14="http://schemas.microsoft.com/office/powerpoint/2010/main" val="417437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B978C3-5BD3-E34B-1DD1-27EB4A4B73B8}"/>
              </a:ext>
            </a:extLst>
          </p:cNvPr>
          <p:cNvSpPr>
            <a:spLocks noGrp="1"/>
          </p:cNvSpPr>
          <p:nvPr>
            <p:ph type="title"/>
          </p:nvPr>
        </p:nvSpPr>
        <p:spPr/>
        <p:txBody>
          <a:bodyPr/>
          <a:lstStyle/>
          <a:p>
            <a:r>
              <a:rPr lang="en-US" dirty="0"/>
              <a:t>Conclusion</a:t>
            </a:r>
          </a:p>
        </p:txBody>
      </p:sp>
      <p:sp>
        <p:nvSpPr>
          <p:cNvPr id="8" name="Text Placeholder 7">
            <a:extLst>
              <a:ext uri="{FF2B5EF4-FFF2-40B4-BE49-F238E27FC236}">
                <a16:creationId xmlns:a16="http://schemas.microsoft.com/office/drawing/2014/main" id="{71961EE2-B422-93C6-2F9D-0B5E3120F3A5}"/>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C2F10620-124C-2D59-67F7-BF554978D4F7}"/>
              </a:ext>
            </a:extLst>
          </p:cNvPr>
          <p:cNvSpPr>
            <a:spLocks noGrp="1"/>
          </p:cNvSpPr>
          <p:nvPr>
            <p:ph type="ftr" sz="quarter" idx="11"/>
          </p:nvPr>
        </p:nvSpPr>
        <p:spPr/>
        <p:txBody>
          <a:bodyPr/>
          <a:lstStyle/>
          <a:p>
            <a:r>
              <a:rPr lang="en-US"/>
              <a:t>SWAN Library Services</a:t>
            </a:r>
          </a:p>
        </p:txBody>
      </p:sp>
      <p:sp>
        <p:nvSpPr>
          <p:cNvPr id="6" name="Date Placeholder 5">
            <a:extLst>
              <a:ext uri="{FF2B5EF4-FFF2-40B4-BE49-F238E27FC236}">
                <a16:creationId xmlns:a16="http://schemas.microsoft.com/office/drawing/2014/main" id="{8501243B-4B32-63F1-02A5-891B58582E11}"/>
              </a:ext>
            </a:extLst>
          </p:cNvPr>
          <p:cNvSpPr>
            <a:spLocks noGrp="1"/>
          </p:cNvSpPr>
          <p:nvPr>
            <p:ph type="dt" sz="half" idx="2"/>
          </p:nvPr>
        </p:nvSpPr>
        <p:spPr/>
        <p:txBody>
          <a:bodyPr/>
          <a:lstStyle/>
          <a:p>
            <a:fld id="{A99684E3-A0FF-49CA-B05E-EC4BBEDCAE69}" type="datetime4">
              <a:rPr lang="en-US" smtClean="0"/>
              <a:t>December 8, 2023</a:t>
            </a:fld>
            <a:endParaRPr lang="en-US"/>
          </a:p>
        </p:txBody>
      </p:sp>
      <p:sp>
        <p:nvSpPr>
          <p:cNvPr id="4" name="Slide Number Placeholder 3">
            <a:extLst>
              <a:ext uri="{FF2B5EF4-FFF2-40B4-BE49-F238E27FC236}">
                <a16:creationId xmlns:a16="http://schemas.microsoft.com/office/drawing/2014/main" id="{C164693F-23F3-865F-34B1-71939CCF992C}"/>
              </a:ext>
            </a:extLst>
          </p:cNvPr>
          <p:cNvSpPr>
            <a:spLocks noGrp="1"/>
          </p:cNvSpPr>
          <p:nvPr>
            <p:ph type="sldNum" sz="quarter" idx="12"/>
          </p:nvPr>
        </p:nvSpPr>
        <p:spPr/>
        <p:txBody>
          <a:bodyPr/>
          <a:lstStyle/>
          <a:p>
            <a:fld id="{1FAA610F-65FB-4D76-A9F7-0135426F9A2E}" type="slidenum">
              <a:rPr lang="en-US" smtClean="0"/>
              <a:t>38</a:t>
            </a:fld>
            <a:endParaRPr lang="en-US"/>
          </a:p>
        </p:txBody>
      </p:sp>
    </p:spTree>
    <p:extLst>
      <p:ext uri="{BB962C8B-B14F-4D97-AF65-F5344CB8AC3E}">
        <p14:creationId xmlns:p14="http://schemas.microsoft.com/office/powerpoint/2010/main" val="282986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0817D6-8478-4285-8080-AE0BABA9D0DF}"/>
              </a:ext>
            </a:extLst>
          </p:cNvPr>
          <p:cNvSpPr>
            <a:spLocks noGrp="1"/>
          </p:cNvSpPr>
          <p:nvPr>
            <p:ph type="title"/>
          </p:nvPr>
        </p:nvSpPr>
        <p:spPr/>
        <p:txBody>
          <a:bodyPr/>
          <a:lstStyle/>
          <a:p>
            <a:r>
              <a:rPr lang="en-US" dirty="0"/>
              <a:t>Reports on SWAN Projects</a:t>
            </a:r>
          </a:p>
        </p:txBody>
      </p:sp>
      <p:sp>
        <p:nvSpPr>
          <p:cNvPr id="9" name="Text Placeholder 8">
            <a:extLst>
              <a:ext uri="{FF2B5EF4-FFF2-40B4-BE49-F238E27FC236}">
                <a16:creationId xmlns:a16="http://schemas.microsoft.com/office/drawing/2014/main" id="{33249AFD-6570-4762-AD3B-5B82051311ED}"/>
              </a:ext>
            </a:extLst>
          </p:cNvPr>
          <p:cNvSpPr>
            <a:spLocks noGrp="1"/>
          </p:cNvSpPr>
          <p:nvPr>
            <p:ph type="body" idx="1"/>
          </p:nvPr>
        </p:nvSpPr>
        <p:spPr/>
        <p:txBody>
          <a:bodyPr/>
          <a:lstStyle/>
          <a:p>
            <a:r>
              <a:rPr lang="en-US" dirty="0"/>
              <a:t>Scott Brandwein, SWAN Assistant Director</a:t>
            </a:r>
          </a:p>
        </p:txBody>
      </p:sp>
      <p:sp>
        <p:nvSpPr>
          <p:cNvPr id="5" name="Footer Placeholder 4">
            <a:extLst>
              <a:ext uri="{FF2B5EF4-FFF2-40B4-BE49-F238E27FC236}">
                <a16:creationId xmlns:a16="http://schemas.microsoft.com/office/drawing/2014/main" id="{7397727D-61B7-424F-88A6-A2F017375049}"/>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4DB79DAE-4DBE-4BFD-ACB1-646149303E70}"/>
              </a:ext>
            </a:extLst>
          </p:cNvPr>
          <p:cNvSpPr>
            <a:spLocks noGrp="1"/>
          </p:cNvSpPr>
          <p:nvPr>
            <p:ph type="dt" sz="half" idx="2"/>
          </p:nvPr>
        </p:nvSpPr>
        <p:spPr/>
        <p:txBody>
          <a:bodyPr/>
          <a:lstStyle/>
          <a:p>
            <a:fld id="{69D110A1-1339-49BC-A0D7-38CE24E36754}" type="datetime4">
              <a:rPr lang="en-US" smtClean="0"/>
              <a:t>December 8, 2023</a:t>
            </a:fld>
            <a:endParaRPr lang="en-US"/>
          </a:p>
        </p:txBody>
      </p:sp>
      <p:sp>
        <p:nvSpPr>
          <p:cNvPr id="6" name="Slide Number Placeholder 5">
            <a:extLst>
              <a:ext uri="{FF2B5EF4-FFF2-40B4-BE49-F238E27FC236}">
                <a16:creationId xmlns:a16="http://schemas.microsoft.com/office/drawing/2014/main" id="{478D5652-47FC-418C-B1A8-978A5D2E610D}"/>
              </a:ext>
            </a:extLst>
          </p:cNvPr>
          <p:cNvSpPr>
            <a:spLocks noGrp="1"/>
          </p:cNvSpPr>
          <p:nvPr>
            <p:ph type="sldNum" sz="quarter" idx="12"/>
          </p:nvPr>
        </p:nvSpPr>
        <p:spPr/>
        <p:txBody>
          <a:bodyPr/>
          <a:lstStyle/>
          <a:p>
            <a:fld id="{1FAA610F-65FB-4D76-A9F7-0135426F9A2E}" type="slidenum">
              <a:rPr lang="en-US" smtClean="0"/>
              <a:t>39</a:t>
            </a:fld>
            <a:endParaRPr lang="en-US"/>
          </a:p>
        </p:txBody>
      </p:sp>
    </p:spTree>
    <p:extLst>
      <p:ext uri="{BB962C8B-B14F-4D97-AF65-F5344CB8AC3E}">
        <p14:creationId xmlns:p14="http://schemas.microsoft.com/office/powerpoint/2010/main" val="215989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D7F1751-3123-5FF9-80A3-1B4049220DB5}"/>
              </a:ext>
            </a:extLst>
          </p:cNvPr>
          <p:cNvSpPr>
            <a:spLocks noGrp="1"/>
          </p:cNvSpPr>
          <p:nvPr>
            <p:ph type="dt" sz="half" idx="2"/>
          </p:nvPr>
        </p:nvSpPr>
        <p:spPr/>
        <p:txBody>
          <a:bodyPr anchor="ctr">
            <a:normAutofit/>
          </a:bodyPr>
          <a:lstStyle/>
          <a:p>
            <a:pPr>
              <a:spcAft>
                <a:spcPts val="600"/>
              </a:spcAft>
            </a:pPr>
            <a:fld id="{BE77881E-05EA-445D-A401-3F862F6B3C8C}" type="datetime4">
              <a:rPr lang="en-US" smtClean="0"/>
              <a:pPr>
                <a:spcAft>
                  <a:spcPts val="600"/>
                </a:spcAft>
              </a:pPr>
              <a:t>December 8, 2023</a:t>
            </a:fld>
            <a:endParaRPr lang="en-US"/>
          </a:p>
        </p:txBody>
      </p:sp>
      <p:graphicFrame>
        <p:nvGraphicFramePr>
          <p:cNvPr id="9" name="Content Placeholder 2">
            <a:extLst>
              <a:ext uri="{FF2B5EF4-FFF2-40B4-BE49-F238E27FC236}">
                <a16:creationId xmlns:a16="http://schemas.microsoft.com/office/drawing/2014/main" id="{45D73405-FB1F-5BFD-A9F7-5BE51930E937}"/>
              </a:ext>
            </a:extLst>
          </p:cNvPr>
          <p:cNvGraphicFramePr>
            <a:graphicFrameLocks noGrp="1"/>
          </p:cNvGraphicFramePr>
          <p:nvPr>
            <p:ph idx="1"/>
            <p:extLst>
              <p:ext uri="{D42A27DB-BD31-4B8C-83A1-F6EECF244321}">
                <p14:modId xmlns:p14="http://schemas.microsoft.com/office/powerpoint/2010/main" val="2226521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6DF1452D-41A3-3EEE-2C2D-CAD66BD736DA}"/>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3EDEBBA8-EDF2-7556-2CAC-051F82071DB7}"/>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4</a:t>
            </a:fld>
            <a:endParaRPr lang="en-US"/>
          </a:p>
        </p:txBody>
      </p:sp>
      <p:sp>
        <p:nvSpPr>
          <p:cNvPr id="2" name="Title 1">
            <a:extLst>
              <a:ext uri="{FF2B5EF4-FFF2-40B4-BE49-F238E27FC236}">
                <a16:creationId xmlns:a16="http://schemas.microsoft.com/office/drawing/2014/main" id="{062CE27E-4A09-2E6B-6C48-4A78FC8CAD92}"/>
              </a:ext>
            </a:extLst>
          </p:cNvPr>
          <p:cNvSpPr>
            <a:spLocks noGrp="1"/>
          </p:cNvSpPr>
          <p:nvPr>
            <p:ph type="title"/>
          </p:nvPr>
        </p:nvSpPr>
        <p:spPr/>
        <p:txBody>
          <a:bodyPr anchor="b">
            <a:normAutofit/>
          </a:bodyPr>
          <a:lstStyle/>
          <a:p>
            <a:r>
              <a:rPr lang="en-US" dirty="0" err="1"/>
              <a:t>BLUEcloud</a:t>
            </a:r>
            <a:r>
              <a:rPr lang="en-US" dirty="0"/>
              <a:t> Mobile outage timeline</a:t>
            </a:r>
          </a:p>
        </p:txBody>
      </p:sp>
    </p:spTree>
    <p:extLst>
      <p:ext uri="{BB962C8B-B14F-4D97-AF65-F5344CB8AC3E}">
        <p14:creationId xmlns:p14="http://schemas.microsoft.com/office/powerpoint/2010/main" val="247143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2F097E-225E-3CFA-598F-56D28F2DB6F3}"/>
              </a:ext>
            </a:extLst>
          </p:cNvPr>
          <p:cNvSpPr>
            <a:spLocks noGrp="1"/>
          </p:cNvSpPr>
          <p:nvPr>
            <p:ph type="title"/>
          </p:nvPr>
        </p:nvSpPr>
        <p:spPr/>
        <p:txBody>
          <a:bodyPr/>
          <a:lstStyle/>
          <a:p>
            <a:r>
              <a:rPr lang="en-US" dirty="0"/>
              <a:t>SWAN projects</a:t>
            </a:r>
          </a:p>
        </p:txBody>
      </p:sp>
      <p:sp>
        <p:nvSpPr>
          <p:cNvPr id="8" name="Content Placeholder 7">
            <a:extLst>
              <a:ext uri="{FF2B5EF4-FFF2-40B4-BE49-F238E27FC236}">
                <a16:creationId xmlns:a16="http://schemas.microsoft.com/office/drawing/2014/main" id="{BBADC56B-818F-FD7C-A8F2-219A95CF251B}"/>
              </a:ext>
            </a:extLst>
          </p:cNvPr>
          <p:cNvSpPr>
            <a:spLocks noGrp="1"/>
          </p:cNvSpPr>
          <p:nvPr>
            <p:ph idx="1"/>
          </p:nvPr>
        </p:nvSpPr>
        <p:spPr/>
        <p:txBody>
          <a:bodyPr vert="horz" lIns="91440" tIns="45720" rIns="91440" bIns="45720" rtlCol="0" anchor="t">
            <a:normAutofit/>
          </a:bodyPr>
          <a:lstStyle/>
          <a:p>
            <a:r>
              <a:rPr lang="en-US" dirty="0"/>
              <a:t>Prairie State College exit</a:t>
            </a:r>
          </a:p>
          <a:p>
            <a:r>
              <a:rPr lang="en-US" dirty="0"/>
              <a:t>Mobile app</a:t>
            </a:r>
          </a:p>
          <a:p>
            <a:r>
              <a:rPr lang="en-US" dirty="0"/>
              <a:t>SWAN office search</a:t>
            </a:r>
          </a:p>
          <a:p>
            <a:r>
              <a:rPr lang="en-US" dirty="0"/>
              <a:t>Helpdesk system research</a:t>
            </a:r>
          </a:p>
          <a:p>
            <a:r>
              <a:rPr lang="en-US" dirty="0" err="1"/>
              <a:t>MessageBee</a:t>
            </a:r>
            <a:r>
              <a:rPr lang="en-US" dirty="0"/>
              <a:t> </a:t>
            </a:r>
            <a:r>
              <a:rPr lang="en-US"/>
              <a:t>portal &amp; lists</a:t>
            </a:r>
            <a:endParaRPr lang="en-US">
              <a:ea typeface="Source Sans Pro"/>
            </a:endParaRPr>
          </a:p>
          <a:p>
            <a:endParaRPr lang="en-US" dirty="0"/>
          </a:p>
        </p:txBody>
      </p:sp>
      <p:sp>
        <p:nvSpPr>
          <p:cNvPr id="9" name="Text Placeholder 8">
            <a:extLst>
              <a:ext uri="{FF2B5EF4-FFF2-40B4-BE49-F238E27FC236}">
                <a16:creationId xmlns:a16="http://schemas.microsoft.com/office/drawing/2014/main" id="{717E3061-4499-1124-9AF9-2DE4243AA6BA}"/>
              </a:ext>
            </a:extLst>
          </p:cNvPr>
          <p:cNvSpPr>
            <a:spLocks noGrp="1"/>
          </p:cNvSpPr>
          <p:nvPr>
            <p:ph type="body" sz="half" idx="2"/>
          </p:nvPr>
        </p:nvSpPr>
        <p:spPr>
          <a:xfrm>
            <a:off x="655094" y="3429000"/>
            <a:ext cx="3222425" cy="2439988"/>
          </a:xfrm>
        </p:spPr>
        <p:txBody>
          <a:bodyPr/>
          <a:lstStyle/>
          <a:p>
            <a:r>
              <a:rPr lang="en-US" sz="2800" dirty="0"/>
              <a:t>December 2023 – March 2024</a:t>
            </a:r>
          </a:p>
          <a:p>
            <a:endParaRPr lang="en-US" dirty="0"/>
          </a:p>
        </p:txBody>
      </p:sp>
      <p:sp>
        <p:nvSpPr>
          <p:cNvPr id="4" name="Footer Placeholder 3">
            <a:extLst>
              <a:ext uri="{FF2B5EF4-FFF2-40B4-BE49-F238E27FC236}">
                <a16:creationId xmlns:a16="http://schemas.microsoft.com/office/drawing/2014/main" id="{96F43694-4854-9C26-F894-46EE5A75540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54991B2C-6F36-AC1E-8E09-516D49EBF9AB}"/>
              </a:ext>
            </a:extLst>
          </p:cNvPr>
          <p:cNvSpPr>
            <a:spLocks noGrp="1"/>
          </p:cNvSpPr>
          <p:nvPr>
            <p:ph type="sldNum" sz="quarter" idx="12"/>
          </p:nvPr>
        </p:nvSpPr>
        <p:spPr/>
        <p:txBody>
          <a:bodyPr/>
          <a:lstStyle/>
          <a:p>
            <a:fld id="{1FAA610F-65FB-4D76-A9F7-0135426F9A2E}" type="slidenum">
              <a:rPr lang="en-US" smtClean="0"/>
              <a:pPr/>
              <a:t>40</a:t>
            </a:fld>
            <a:endParaRPr lang="en-US"/>
          </a:p>
        </p:txBody>
      </p:sp>
      <p:sp>
        <p:nvSpPr>
          <p:cNvPr id="5" name="Date Placeholder 4">
            <a:extLst>
              <a:ext uri="{FF2B5EF4-FFF2-40B4-BE49-F238E27FC236}">
                <a16:creationId xmlns:a16="http://schemas.microsoft.com/office/drawing/2014/main" id="{67F1A8B8-8AA6-3EF9-504F-46DEB4757C77}"/>
              </a:ext>
            </a:extLst>
          </p:cNvPr>
          <p:cNvSpPr>
            <a:spLocks noGrp="1"/>
          </p:cNvSpPr>
          <p:nvPr>
            <p:ph type="dt" sz="half" idx="13"/>
          </p:nvPr>
        </p:nvSpPr>
        <p:spPr/>
        <p:txBody>
          <a:bodyPr/>
          <a:lstStyle/>
          <a:p>
            <a:fld id="{01ADDB7A-9C8D-4E10-91A4-D9693DD7523A}" type="datetime4">
              <a:rPr lang="en-US" smtClean="0"/>
              <a:t>December 8, 2023</a:t>
            </a:fld>
            <a:endParaRPr lang="en-US"/>
          </a:p>
        </p:txBody>
      </p:sp>
    </p:spTree>
    <p:extLst>
      <p:ext uri="{BB962C8B-B14F-4D97-AF65-F5344CB8AC3E}">
        <p14:creationId xmlns:p14="http://schemas.microsoft.com/office/powerpoint/2010/main" val="2721977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8A1FEE-3F6F-CAD2-C509-BD656708143C}"/>
              </a:ext>
            </a:extLst>
          </p:cNvPr>
          <p:cNvSpPr>
            <a:spLocks noGrp="1"/>
          </p:cNvSpPr>
          <p:nvPr>
            <p:ph type="title"/>
          </p:nvPr>
        </p:nvSpPr>
        <p:spPr/>
        <p:txBody>
          <a:bodyPr/>
          <a:lstStyle/>
          <a:p>
            <a:r>
              <a:rPr lang="en-US" dirty="0"/>
              <a:t>Budget Update</a:t>
            </a:r>
          </a:p>
        </p:txBody>
      </p:sp>
      <p:sp>
        <p:nvSpPr>
          <p:cNvPr id="9" name="Text Placeholder 8">
            <a:extLst>
              <a:ext uri="{FF2B5EF4-FFF2-40B4-BE49-F238E27FC236}">
                <a16:creationId xmlns:a16="http://schemas.microsoft.com/office/drawing/2014/main" id="{57B6E159-1F00-75A8-9E89-07BCC07F8CED}"/>
              </a:ext>
            </a:extLst>
          </p:cNvPr>
          <p:cNvSpPr>
            <a:spLocks noGrp="1"/>
          </p:cNvSpPr>
          <p:nvPr>
            <p:ph type="body" idx="1"/>
          </p:nvPr>
        </p:nvSpPr>
        <p:spPr/>
        <p:txBody>
          <a:bodyPr/>
          <a:lstStyle/>
          <a:p>
            <a:r>
              <a:rPr lang="en-US" dirty="0"/>
              <a:t>Aaron Skog, Executive Director</a:t>
            </a:r>
          </a:p>
        </p:txBody>
      </p:sp>
      <p:sp>
        <p:nvSpPr>
          <p:cNvPr id="5" name="Footer Placeholder 4">
            <a:extLst>
              <a:ext uri="{FF2B5EF4-FFF2-40B4-BE49-F238E27FC236}">
                <a16:creationId xmlns:a16="http://schemas.microsoft.com/office/drawing/2014/main" id="{4200F89E-802E-ADE4-436A-1B4A389F76C5}"/>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246712A2-8650-638F-EFB7-7B012114EC51}"/>
              </a:ext>
            </a:extLst>
          </p:cNvPr>
          <p:cNvSpPr>
            <a:spLocks noGrp="1"/>
          </p:cNvSpPr>
          <p:nvPr>
            <p:ph type="dt" sz="half" idx="2"/>
          </p:nvPr>
        </p:nvSpPr>
        <p:spPr/>
        <p:txBody>
          <a:bodyPr/>
          <a:lstStyle/>
          <a:p>
            <a:fld id="{AC9A6078-8DFC-4B18-8A7E-32B506F12B8C}" type="datetime4">
              <a:rPr lang="en-US" smtClean="0"/>
              <a:t>December 8, 2023</a:t>
            </a:fld>
            <a:endParaRPr lang="en-US"/>
          </a:p>
        </p:txBody>
      </p:sp>
      <p:sp>
        <p:nvSpPr>
          <p:cNvPr id="6" name="Slide Number Placeholder 5">
            <a:extLst>
              <a:ext uri="{FF2B5EF4-FFF2-40B4-BE49-F238E27FC236}">
                <a16:creationId xmlns:a16="http://schemas.microsoft.com/office/drawing/2014/main" id="{39ECBCE7-B11B-5006-7071-E204BCEE9C75}"/>
              </a:ext>
            </a:extLst>
          </p:cNvPr>
          <p:cNvSpPr>
            <a:spLocks noGrp="1"/>
          </p:cNvSpPr>
          <p:nvPr>
            <p:ph type="sldNum" sz="quarter" idx="12"/>
          </p:nvPr>
        </p:nvSpPr>
        <p:spPr/>
        <p:txBody>
          <a:bodyPr/>
          <a:lstStyle/>
          <a:p>
            <a:fld id="{1FAA610F-65FB-4D76-A9F7-0135426F9A2E}" type="slidenum">
              <a:rPr lang="en-US" smtClean="0"/>
              <a:t>41</a:t>
            </a:fld>
            <a:endParaRPr lang="en-US"/>
          </a:p>
        </p:txBody>
      </p:sp>
    </p:spTree>
    <p:extLst>
      <p:ext uri="{BB962C8B-B14F-4D97-AF65-F5344CB8AC3E}">
        <p14:creationId xmlns:p14="http://schemas.microsoft.com/office/powerpoint/2010/main" val="3891682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DB3171-8DBA-C21D-3216-0EF111A53F69}"/>
              </a:ext>
            </a:extLst>
          </p:cNvPr>
          <p:cNvSpPr>
            <a:spLocks noGrp="1"/>
          </p:cNvSpPr>
          <p:nvPr>
            <p:ph type="title"/>
          </p:nvPr>
        </p:nvSpPr>
        <p:spPr/>
        <p:txBody>
          <a:bodyPr/>
          <a:lstStyle/>
          <a:p>
            <a:r>
              <a:rPr lang="en-US" dirty="0"/>
              <a:t>SWAN budget process timeline</a:t>
            </a:r>
          </a:p>
        </p:txBody>
      </p:sp>
      <p:graphicFrame>
        <p:nvGraphicFramePr>
          <p:cNvPr id="8" name="Content Placeholder 7">
            <a:extLst>
              <a:ext uri="{FF2B5EF4-FFF2-40B4-BE49-F238E27FC236}">
                <a16:creationId xmlns:a16="http://schemas.microsoft.com/office/drawing/2014/main" id="{534E8866-0583-0BD5-7F74-D9F315B09DBD}"/>
              </a:ext>
            </a:extLst>
          </p:cNvPr>
          <p:cNvGraphicFramePr>
            <a:graphicFrameLocks noGrp="1"/>
          </p:cNvGraphicFramePr>
          <p:nvPr>
            <p:ph sz="half" idx="1"/>
            <p:extLst>
              <p:ext uri="{D42A27DB-BD31-4B8C-83A1-F6EECF244321}">
                <p14:modId xmlns:p14="http://schemas.microsoft.com/office/powerpoint/2010/main" val="1185960620"/>
              </p:ext>
            </p:extLst>
          </p:nvPr>
        </p:nvGraphicFramePr>
        <p:xfrm>
          <a:off x="821803" y="1435261"/>
          <a:ext cx="5542602" cy="4757194"/>
        </p:xfrm>
        <a:graphic>
          <a:graphicData uri="http://schemas.openxmlformats.org/drawingml/2006/table">
            <a:tbl>
              <a:tblPr firstRow="1">
                <a:tableStyleId>{9D7B26C5-4107-4FEC-AEDC-1716B250A1EF}</a:tableStyleId>
              </a:tblPr>
              <a:tblGrid>
                <a:gridCol w="1859190">
                  <a:extLst>
                    <a:ext uri="{9D8B030D-6E8A-4147-A177-3AD203B41FA5}">
                      <a16:colId xmlns:a16="http://schemas.microsoft.com/office/drawing/2014/main" val="2907704180"/>
                    </a:ext>
                  </a:extLst>
                </a:gridCol>
                <a:gridCol w="1841706">
                  <a:extLst>
                    <a:ext uri="{9D8B030D-6E8A-4147-A177-3AD203B41FA5}">
                      <a16:colId xmlns:a16="http://schemas.microsoft.com/office/drawing/2014/main" val="78675380"/>
                    </a:ext>
                  </a:extLst>
                </a:gridCol>
                <a:gridCol w="1841706">
                  <a:extLst>
                    <a:ext uri="{9D8B030D-6E8A-4147-A177-3AD203B41FA5}">
                      <a16:colId xmlns:a16="http://schemas.microsoft.com/office/drawing/2014/main" val="2310403637"/>
                    </a:ext>
                  </a:extLst>
                </a:gridCol>
              </a:tblGrid>
              <a:tr h="390172">
                <a:tc>
                  <a:txBody>
                    <a:bodyPr/>
                    <a:lstStyle/>
                    <a:p>
                      <a:pPr marL="0" marR="0">
                        <a:lnSpc>
                          <a:spcPct val="115000"/>
                        </a:lnSpc>
                        <a:spcBef>
                          <a:spcPts val="0"/>
                        </a:spcBef>
                        <a:spcAft>
                          <a:spcPts val="1000"/>
                        </a:spcAft>
                      </a:pPr>
                      <a:r>
                        <a:rPr lang="en-US" sz="1100" dirty="0">
                          <a:effectLst/>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MEETING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ACTION ITEMS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834779712"/>
                  </a:ext>
                </a:extLst>
              </a:tr>
              <a:tr h="423380">
                <a:tc>
                  <a:txBody>
                    <a:bodyPr/>
                    <a:lstStyle/>
                    <a:p>
                      <a:pPr marL="0" marR="0">
                        <a:lnSpc>
                          <a:spcPct val="115000"/>
                        </a:lnSpc>
                        <a:spcBef>
                          <a:spcPts val="0"/>
                        </a:spcBef>
                        <a:spcAft>
                          <a:spcPts val="1000"/>
                        </a:spcAft>
                      </a:pPr>
                      <a:r>
                        <a:rPr lang="en-US" sz="1100" dirty="0">
                          <a:effectLst/>
                        </a:rPr>
                        <a:t>Thursday, December 7,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Quarterly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dirty="0">
                          <a:effectLst/>
                        </a:rPr>
                        <a:t>Announce budget process timeline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3722718827"/>
                  </a:ext>
                </a:extLst>
              </a:tr>
              <a:tr h="641552">
                <a:tc>
                  <a:txBody>
                    <a:bodyPr/>
                    <a:lstStyle/>
                    <a:p>
                      <a:pPr marL="0" marR="0">
                        <a:lnSpc>
                          <a:spcPct val="115000"/>
                        </a:lnSpc>
                        <a:spcBef>
                          <a:spcPts val="0"/>
                        </a:spcBef>
                        <a:spcAft>
                          <a:spcPts val="1000"/>
                        </a:spcAft>
                      </a:pPr>
                      <a:r>
                        <a:rPr lang="en-US" sz="1100">
                          <a:effectLst/>
                        </a:rPr>
                        <a:t>Friday, December 15,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Regular SWAN Board Meeting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Review of budget draft.</a:t>
                      </a:r>
                      <a:br>
                        <a:rPr lang="en-US" sz="1100">
                          <a:effectLst/>
                        </a:rPr>
                      </a:br>
                      <a:r>
                        <a:rPr lang="en-US" sz="1100">
                          <a:effectLst/>
                        </a:rPr>
                        <a:t>Board accepts FY23 financial audit.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340115648"/>
                  </a:ext>
                </a:extLst>
              </a:tr>
              <a:tr h="641552">
                <a:tc>
                  <a:txBody>
                    <a:bodyPr/>
                    <a:lstStyle/>
                    <a:p>
                      <a:pPr marL="0" marR="0">
                        <a:lnSpc>
                          <a:spcPct val="115000"/>
                        </a:lnSpc>
                        <a:spcBef>
                          <a:spcPts val="0"/>
                        </a:spcBef>
                        <a:spcAft>
                          <a:spcPts val="1000"/>
                        </a:spcAft>
                      </a:pPr>
                      <a:r>
                        <a:rPr lang="en-US" sz="1100">
                          <a:effectLst/>
                        </a:rPr>
                        <a:t>Friday, January 19, 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dirty="0">
                          <a:effectLst/>
                        </a:rPr>
                        <a:t>Regular SWAN Board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Review and recommend draft of SWAN Budget for Membership presentation.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1116735611"/>
                  </a:ext>
                </a:extLst>
              </a:tr>
              <a:tr h="859724">
                <a:tc>
                  <a:txBody>
                    <a:bodyPr/>
                    <a:lstStyle/>
                    <a:p>
                      <a:pPr marL="0" marR="0">
                        <a:lnSpc>
                          <a:spcPct val="115000"/>
                        </a:lnSpc>
                        <a:spcBef>
                          <a:spcPts val="0"/>
                        </a:spcBef>
                        <a:spcAft>
                          <a:spcPts val="1000"/>
                        </a:spcAft>
                      </a:pPr>
                      <a:r>
                        <a:rPr lang="en-US" sz="1100" dirty="0">
                          <a:effectLst/>
                        </a:rPr>
                        <a:t>January 2024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SWANcom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dirty="0">
                          <a:effectLst/>
                        </a:rPr>
                        <a:t>Share draft budget to membership.</a:t>
                      </a:r>
                      <a:br>
                        <a:rPr lang="en-US" sz="1100" dirty="0">
                          <a:effectLst/>
                        </a:rPr>
                      </a:br>
                      <a:r>
                        <a:rPr lang="en-US" sz="1100" dirty="0">
                          <a:effectLst/>
                        </a:rPr>
                        <a:t>Set February COW date and possible location of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879559179"/>
                  </a:ext>
                </a:extLst>
              </a:tr>
              <a:tr h="423380">
                <a:tc>
                  <a:txBody>
                    <a:bodyPr/>
                    <a:lstStyle/>
                    <a:p>
                      <a:pPr marL="0" marR="0">
                        <a:lnSpc>
                          <a:spcPct val="115000"/>
                        </a:lnSpc>
                        <a:spcBef>
                          <a:spcPts val="0"/>
                        </a:spcBef>
                        <a:spcAft>
                          <a:spcPts val="1000"/>
                        </a:spcAft>
                      </a:pPr>
                      <a:r>
                        <a:rPr lang="en-US" sz="1100">
                          <a:effectLst/>
                        </a:rPr>
                        <a:t>Tuesday, February 6, 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Committee of the Whole Membership Meeting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Meeting to discuss budget, fees, and reserves worksheet.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2389809235"/>
                  </a:ext>
                </a:extLst>
              </a:tr>
              <a:tr h="859724">
                <a:tc>
                  <a:txBody>
                    <a:bodyPr/>
                    <a:lstStyle/>
                    <a:p>
                      <a:pPr marL="0" marR="0">
                        <a:lnSpc>
                          <a:spcPct val="115000"/>
                        </a:lnSpc>
                        <a:spcBef>
                          <a:spcPts val="0"/>
                        </a:spcBef>
                        <a:spcAft>
                          <a:spcPts val="1000"/>
                        </a:spcAft>
                      </a:pPr>
                      <a:r>
                        <a:rPr lang="en-US" sz="1100">
                          <a:effectLst/>
                        </a:rPr>
                        <a:t>Friday, February 16, 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dirty="0">
                          <a:effectLst/>
                        </a:rPr>
                        <a:t>Regular SWAN Board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dirty="0">
                          <a:effectLst/>
                        </a:rPr>
                        <a:t>Incorporate changes and suggestions to SWAN budget. Create recommendation to membership.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1997629599"/>
                  </a:ext>
                </a:extLst>
              </a:tr>
              <a:tr h="517710">
                <a:tc>
                  <a:txBody>
                    <a:bodyPr/>
                    <a:lstStyle/>
                    <a:p>
                      <a:pPr marL="0" marR="0">
                        <a:lnSpc>
                          <a:spcPct val="115000"/>
                        </a:lnSpc>
                        <a:spcBef>
                          <a:spcPts val="0"/>
                        </a:spcBef>
                        <a:spcAft>
                          <a:spcPts val="1000"/>
                        </a:spcAft>
                      </a:pPr>
                      <a:r>
                        <a:rPr lang="en-US" sz="1100">
                          <a:effectLst/>
                        </a:rPr>
                        <a:t>Thursday, March 7, 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a:effectLst/>
                        </a:rPr>
                        <a:t>Quarterly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tc>
                  <a:txBody>
                    <a:bodyPr/>
                    <a:lstStyle/>
                    <a:p>
                      <a:pPr marL="0" marR="0">
                        <a:lnSpc>
                          <a:spcPct val="115000"/>
                        </a:lnSpc>
                        <a:spcBef>
                          <a:spcPts val="0"/>
                        </a:spcBef>
                        <a:spcAft>
                          <a:spcPts val="1000"/>
                        </a:spcAft>
                      </a:pPr>
                      <a:r>
                        <a:rPr lang="en-US" sz="1100" dirty="0">
                          <a:effectLst/>
                        </a:rPr>
                        <a:t>Roll call vote to approve SWAN budget.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793" marR="33793" marT="0" marB="0"/>
                </a:tc>
                <a:extLst>
                  <a:ext uri="{0D108BD9-81ED-4DB2-BD59-A6C34878D82A}">
                    <a16:rowId xmlns:a16="http://schemas.microsoft.com/office/drawing/2014/main" val="253335289"/>
                  </a:ext>
                </a:extLst>
              </a:tr>
            </a:tbl>
          </a:graphicData>
        </a:graphic>
      </p:graphicFrame>
      <p:sp>
        <p:nvSpPr>
          <p:cNvPr id="3" name="Content Placeholder 2">
            <a:extLst>
              <a:ext uri="{FF2B5EF4-FFF2-40B4-BE49-F238E27FC236}">
                <a16:creationId xmlns:a16="http://schemas.microsoft.com/office/drawing/2014/main" id="{83BA5A3A-C3BB-4623-F6A0-A1C7B3EC0A1B}"/>
              </a:ext>
            </a:extLst>
          </p:cNvPr>
          <p:cNvSpPr>
            <a:spLocks noGrp="1"/>
          </p:cNvSpPr>
          <p:nvPr>
            <p:ph sz="half" idx="2"/>
          </p:nvPr>
        </p:nvSpPr>
        <p:spPr>
          <a:xfrm>
            <a:off x="6921660" y="1527857"/>
            <a:ext cx="4953965" cy="4351338"/>
          </a:xfrm>
        </p:spPr>
        <p:txBody>
          <a:bodyPr>
            <a:normAutofit/>
          </a:bodyPr>
          <a:lstStyle/>
          <a:p>
            <a:pPr marL="0" indent="0">
              <a:buNone/>
            </a:pPr>
            <a:r>
              <a:rPr lang="en-US" b="1" dirty="0"/>
              <a:t>Save the date</a:t>
            </a:r>
          </a:p>
          <a:p>
            <a:r>
              <a:rPr lang="en-US" dirty="0"/>
              <a:t>Committee of the Whole meeting Tuesday, February 6, 2024</a:t>
            </a:r>
          </a:p>
          <a:p>
            <a:pPr lvl="1"/>
            <a:r>
              <a:rPr lang="en-US" dirty="0"/>
              <a:t>Virtual presentation of proposed budget to library directors</a:t>
            </a:r>
          </a:p>
          <a:p>
            <a:r>
              <a:rPr lang="en-US" dirty="0"/>
              <a:t>Quarterly meeting Thursday, March 7, 2024</a:t>
            </a:r>
          </a:p>
          <a:p>
            <a:pPr lvl="1"/>
            <a:r>
              <a:rPr lang="en-US" dirty="0"/>
              <a:t>Budget vote</a:t>
            </a:r>
          </a:p>
        </p:txBody>
      </p:sp>
      <p:sp>
        <p:nvSpPr>
          <p:cNvPr id="4" name="Footer Placeholder 3">
            <a:extLst>
              <a:ext uri="{FF2B5EF4-FFF2-40B4-BE49-F238E27FC236}">
                <a16:creationId xmlns:a16="http://schemas.microsoft.com/office/drawing/2014/main" id="{98A79E2C-4B09-74CC-5921-900E8499CCB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E3D2293-E9D3-9160-2B02-53F2A385B6FF}"/>
              </a:ext>
            </a:extLst>
          </p:cNvPr>
          <p:cNvSpPr>
            <a:spLocks noGrp="1"/>
          </p:cNvSpPr>
          <p:nvPr>
            <p:ph type="sldNum" sz="quarter" idx="12"/>
          </p:nvPr>
        </p:nvSpPr>
        <p:spPr/>
        <p:txBody>
          <a:bodyPr/>
          <a:lstStyle/>
          <a:p>
            <a:fld id="{1FAA610F-65FB-4D76-A9F7-0135426F9A2E}" type="slidenum">
              <a:rPr lang="en-US" smtClean="0"/>
              <a:pPr/>
              <a:t>42</a:t>
            </a:fld>
            <a:endParaRPr lang="en-US"/>
          </a:p>
        </p:txBody>
      </p:sp>
      <p:sp>
        <p:nvSpPr>
          <p:cNvPr id="5" name="Date Placeholder 4">
            <a:extLst>
              <a:ext uri="{FF2B5EF4-FFF2-40B4-BE49-F238E27FC236}">
                <a16:creationId xmlns:a16="http://schemas.microsoft.com/office/drawing/2014/main" id="{ED87B3C8-3DE6-D762-2013-AE0A14CE181B}"/>
              </a:ext>
            </a:extLst>
          </p:cNvPr>
          <p:cNvSpPr>
            <a:spLocks noGrp="1"/>
          </p:cNvSpPr>
          <p:nvPr>
            <p:ph type="dt" sz="half" idx="13"/>
          </p:nvPr>
        </p:nvSpPr>
        <p:spPr/>
        <p:txBody>
          <a:bodyPr/>
          <a:lstStyle/>
          <a:p>
            <a:fld id="{2ADB9304-2271-43F1-84BE-A04666C2680B}" type="datetime4">
              <a:rPr lang="en-US" smtClean="0"/>
              <a:t>December 8, 2023</a:t>
            </a:fld>
            <a:endParaRPr lang="en-US"/>
          </a:p>
        </p:txBody>
      </p:sp>
    </p:spTree>
    <p:extLst>
      <p:ext uri="{BB962C8B-B14F-4D97-AF65-F5344CB8AC3E}">
        <p14:creationId xmlns:p14="http://schemas.microsoft.com/office/powerpoint/2010/main" val="3209103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2E96-CFCF-998C-55DA-B00C33F8A931}"/>
              </a:ext>
            </a:extLst>
          </p:cNvPr>
          <p:cNvSpPr>
            <a:spLocks noGrp="1"/>
          </p:cNvSpPr>
          <p:nvPr>
            <p:ph type="title"/>
          </p:nvPr>
        </p:nvSpPr>
        <p:spPr/>
        <p:txBody>
          <a:bodyPr/>
          <a:lstStyle/>
          <a:p>
            <a:r>
              <a:rPr lang="en-US" dirty="0"/>
              <a:t>ISLAC Update: Illinois State Library Advisory Committee</a:t>
            </a:r>
          </a:p>
        </p:txBody>
      </p:sp>
      <p:sp>
        <p:nvSpPr>
          <p:cNvPr id="3" name="Text Placeholder 2">
            <a:extLst>
              <a:ext uri="{FF2B5EF4-FFF2-40B4-BE49-F238E27FC236}">
                <a16:creationId xmlns:a16="http://schemas.microsoft.com/office/drawing/2014/main" id="{5DD5E436-F4BF-F4EC-E694-0B8B8E3E4873}"/>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37B19C4-F3D6-8125-2992-C17E60709275}"/>
              </a:ext>
            </a:extLst>
          </p:cNvPr>
          <p:cNvSpPr>
            <a:spLocks noGrp="1"/>
          </p:cNvSpPr>
          <p:nvPr>
            <p:ph type="ftr" sz="quarter" idx="11"/>
          </p:nvPr>
        </p:nvSpPr>
        <p:spPr/>
        <p:txBody>
          <a:bodyPr/>
          <a:lstStyle/>
          <a:p>
            <a:r>
              <a:rPr lang="en-US"/>
              <a:t>SWAN Library Services</a:t>
            </a:r>
          </a:p>
        </p:txBody>
      </p:sp>
      <p:sp>
        <p:nvSpPr>
          <p:cNvPr id="5" name="Date Placeholder 4">
            <a:extLst>
              <a:ext uri="{FF2B5EF4-FFF2-40B4-BE49-F238E27FC236}">
                <a16:creationId xmlns:a16="http://schemas.microsoft.com/office/drawing/2014/main" id="{087F6D6E-02B4-8A1A-F25A-F56181EF605E}"/>
              </a:ext>
            </a:extLst>
          </p:cNvPr>
          <p:cNvSpPr>
            <a:spLocks noGrp="1"/>
          </p:cNvSpPr>
          <p:nvPr>
            <p:ph type="dt" sz="half" idx="2"/>
          </p:nvPr>
        </p:nvSpPr>
        <p:spPr/>
        <p:txBody>
          <a:bodyPr/>
          <a:lstStyle/>
          <a:p>
            <a:fld id="{E29B648E-B581-423D-9B17-BE3736B2CEBE}" type="datetime4">
              <a:rPr lang="en-US" smtClean="0"/>
              <a:t>December 8, 2023</a:t>
            </a:fld>
            <a:endParaRPr lang="en-US"/>
          </a:p>
        </p:txBody>
      </p:sp>
      <p:sp>
        <p:nvSpPr>
          <p:cNvPr id="6" name="Slide Number Placeholder 5">
            <a:extLst>
              <a:ext uri="{FF2B5EF4-FFF2-40B4-BE49-F238E27FC236}">
                <a16:creationId xmlns:a16="http://schemas.microsoft.com/office/drawing/2014/main" id="{C3AC4786-EA4C-6260-C1F7-298F42FA7728}"/>
              </a:ext>
            </a:extLst>
          </p:cNvPr>
          <p:cNvSpPr>
            <a:spLocks noGrp="1"/>
          </p:cNvSpPr>
          <p:nvPr>
            <p:ph type="sldNum" sz="quarter" idx="12"/>
          </p:nvPr>
        </p:nvSpPr>
        <p:spPr/>
        <p:txBody>
          <a:bodyPr/>
          <a:lstStyle/>
          <a:p>
            <a:fld id="{1FAA610F-65FB-4D76-A9F7-0135426F9A2E}" type="slidenum">
              <a:rPr lang="en-US" smtClean="0"/>
              <a:pPr/>
              <a:t>43</a:t>
            </a:fld>
            <a:endParaRPr lang="en-US"/>
          </a:p>
        </p:txBody>
      </p:sp>
    </p:spTree>
    <p:extLst>
      <p:ext uri="{BB962C8B-B14F-4D97-AF65-F5344CB8AC3E}">
        <p14:creationId xmlns:p14="http://schemas.microsoft.com/office/powerpoint/2010/main" val="2210605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ABAA-6E63-40E9-9084-F884B8DFE9E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28ABF64-CAE6-45FC-B560-580FBDCEA39A}"/>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6AF9D62-391E-4BDA-A471-0EDABF75E330}"/>
              </a:ext>
            </a:extLst>
          </p:cNvPr>
          <p:cNvSpPr>
            <a:spLocks noGrp="1"/>
          </p:cNvSpPr>
          <p:nvPr>
            <p:ph type="sldNum" sz="quarter" idx="12"/>
          </p:nvPr>
        </p:nvSpPr>
        <p:spPr/>
        <p:txBody>
          <a:bodyPr/>
          <a:lstStyle/>
          <a:p>
            <a:fld id="{B2E8E252-A4C9-4825-B6A7-DD4A52002440}" type="slidenum">
              <a:rPr lang="en-US" dirty="0" smtClean="0"/>
              <a:t>44</a:t>
            </a:fld>
            <a:endParaRPr lang="en-US"/>
          </a:p>
        </p:txBody>
      </p:sp>
    </p:spTree>
    <p:custDataLst>
      <p:tags r:id="rId1"/>
    </p:custDataLst>
    <p:extLst>
      <p:ext uri="{BB962C8B-B14F-4D97-AF65-F5344CB8AC3E}">
        <p14:creationId xmlns:p14="http://schemas.microsoft.com/office/powerpoint/2010/main" val="282303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DED5-3B85-096C-DB90-428168DD21E7}"/>
              </a:ext>
            </a:extLst>
          </p:cNvPr>
          <p:cNvSpPr>
            <a:spLocks noGrp="1"/>
          </p:cNvSpPr>
          <p:nvPr>
            <p:ph type="title"/>
          </p:nvPr>
        </p:nvSpPr>
        <p:spPr/>
        <p:txBody>
          <a:bodyPr/>
          <a:lstStyle/>
          <a:p>
            <a:r>
              <a:rPr lang="en-US" dirty="0" err="1"/>
              <a:t>BLUEcloud</a:t>
            </a:r>
            <a:r>
              <a:rPr lang="en-US" dirty="0"/>
              <a:t> Mobile outage</a:t>
            </a:r>
          </a:p>
        </p:txBody>
      </p:sp>
      <p:sp>
        <p:nvSpPr>
          <p:cNvPr id="3" name="Content Placeholder 2">
            <a:extLst>
              <a:ext uri="{FF2B5EF4-FFF2-40B4-BE49-F238E27FC236}">
                <a16:creationId xmlns:a16="http://schemas.microsoft.com/office/drawing/2014/main" id="{DBFB736C-EC42-84AB-6856-427EB1946048}"/>
              </a:ext>
            </a:extLst>
          </p:cNvPr>
          <p:cNvSpPr>
            <a:spLocks noGrp="1"/>
          </p:cNvSpPr>
          <p:nvPr>
            <p:ph idx="1"/>
          </p:nvPr>
        </p:nvSpPr>
        <p:spPr/>
        <p:txBody>
          <a:bodyPr vert="horz" lIns="91440" tIns="45720" rIns="91440" bIns="45720" rtlCol="0" anchor="t">
            <a:normAutofit fontScale="92500" lnSpcReduction="20000"/>
          </a:bodyPr>
          <a:lstStyle/>
          <a:p>
            <a:r>
              <a:rPr lang="en-US" dirty="0"/>
              <a:t>SirsiDynix will refund SWAN for the loss of the app</a:t>
            </a:r>
          </a:p>
          <a:p>
            <a:pPr lvl="1"/>
            <a:r>
              <a:rPr lang="en-US" dirty="0"/>
              <a:t>Day pro-rated costs since outage &amp; cancellation (Nov 26, 2023 – April 30, 2024)</a:t>
            </a:r>
            <a:endParaRPr lang="en-US" dirty="0">
              <a:ea typeface="Source Sans Pro"/>
            </a:endParaRPr>
          </a:p>
          <a:p>
            <a:pPr lvl="1"/>
            <a:r>
              <a:rPr lang="en-US" dirty="0"/>
              <a:t>Refund total </a:t>
            </a:r>
            <a:r>
              <a:rPr lang="en-US" dirty="0">
                <a:solidFill>
                  <a:srgbClr val="FF0000"/>
                </a:solidFill>
              </a:rPr>
              <a:t>($40,850.03)</a:t>
            </a:r>
            <a:endParaRPr lang="en-US" dirty="0">
              <a:solidFill>
                <a:srgbClr val="FF0000"/>
              </a:solidFill>
              <a:ea typeface="Source Sans Pro"/>
            </a:endParaRPr>
          </a:p>
          <a:p>
            <a:pPr lvl="1"/>
            <a:r>
              <a:rPr lang="en-US" dirty="0"/>
              <a:t>To be applied on the May 1, 2024 renewal of SirsiDynix maintenance agreement</a:t>
            </a:r>
          </a:p>
          <a:p>
            <a:r>
              <a:rPr lang="en-US" dirty="0"/>
              <a:t>SWAN’s </a:t>
            </a:r>
            <a:r>
              <a:rPr lang="en-US" dirty="0" err="1"/>
              <a:t>BLUEcloud</a:t>
            </a:r>
            <a:r>
              <a:rPr lang="en-US"/>
              <a:t> Mobile is </a:t>
            </a:r>
            <a:r>
              <a:rPr lang="en-US" dirty="0"/>
              <a:t>no longer in the app stores for download</a:t>
            </a:r>
          </a:p>
          <a:p>
            <a:pPr lvl="1"/>
            <a:r>
              <a:rPr lang="en-US" dirty="0"/>
              <a:t>No way to remove apps already downloaded – patrons may still see </a:t>
            </a:r>
            <a:r>
              <a:rPr lang="en-US"/>
              <a:t>outdated account data</a:t>
            </a:r>
            <a:endParaRPr lang="en-US" dirty="0"/>
          </a:p>
          <a:p>
            <a:pPr>
              <a:buFont typeface="Courier New" panose="020B0604020202020204" pitchFamily="34" charset="0"/>
              <a:buChar char="o"/>
            </a:pPr>
            <a:endParaRPr lang="en-US" dirty="0">
              <a:ea typeface="Source Sans Pro"/>
            </a:endParaRPr>
          </a:p>
          <a:p>
            <a:endParaRPr lang="en-US" dirty="0"/>
          </a:p>
        </p:txBody>
      </p:sp>
      <p:sp>
        <p:nvSpPr>
          <p:cNvPr id="4" name="Text Placeholder 3">
            <a:extLst>
              <a:ext uri="{FF2B5EF4-FFF2-40B4-BE49-F238E27FC236}">
                <a16:creationId xmlns:a16="http://schemas.microsoft.com/office/drawing/2014/main" id="{2DB4FCA6-9776-CB9A-A761-0EBBC65FF6A2}"/>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4FAF1A3C-F2DF-80B4-EFC5-54BA01893983}"/>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1B94843-A43C-025F-BC83-FB3E0F13B5C3}"/>
              </a:ext>
            </a:extLst>
          </p:cNvPr>
          <p:cNvSpPr>
            <a:spLocks noGrp="1"/>
          </p:cNvSpPr>
          <p:nvPr>
            <p:ph type="sldNum" sz="quarter" idx="12"/>
          </p:nvPr>
        </p:nvSpPr>
        <p:spPr/>
        <p:txBody>
          <a:bodyPr/>
          <a:lstStyle/>
          <a:p>
            <a:fld id="{1FAA610F-65FB-4D76-A9F7-0135426F9A2E}" type="slidenum">
              <a:rPr lang="en-US" smtClean="0"/>
              <a:t>5</a:t>
            </a:fld>
            <a:endParaRPr lang="en-US"/>
          </a:p>
        </p:txBody>
      </p:sp>
      <p:sp>
        <p:nvSpPr>
          <p:cNvPr id="7" name="Date Placeholder 6">
            <a:extLst>
              <a:ext uri="{FF2B5EF4-FFF2-40B4-BE49-F238E27FC236}">
                <a16:creationId xmlns:a16="http://schemas.microsoft.com/office/drawing/2014/main" id="{8AE6FE92-055B-5120-E9AD-B082E2A85914}"/>
              </a:ext>
            </a:extLst>
          </p:cNvPr>
          <p:cNvSpPr>
            <a:spLocks noGrp="1"/>
          </p:cNvSpPr>
          <p:nvPr>
            <p:ph type="dt" sz="half" idx="13"/>
          </p:nvPr>
        </p:nvSpPr>
        <p:spPr/>
        <p:txBody>
          <a:bodyPr/>
          <a:lstStyle/>
          <a:p>
            <a:fld id="{0C271E5E-31FA-4190-9796-0C03067BB122}" type="datetime4">
              <a:rPr lang="en-US" smtClean="0"/>
              <a:t>December 8, 2023</a:t>
            </a:fld>
            <a:endParaRPr lang="en-US"/>
          </a:p>
        </p:txBody>
      </p:sp>
    </p:spTree>
    <p:extLst>
      <p:ext uri="{BB962C8B-B14F-4D97-AF65-F5344CB8AC3E}">
        <p14:creationId xmlns:p14="http://schemas.microsoft.com/office/powerpoint/2010/main" val="23269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D362-191A-5FFC-FFA3-388DE2233C33}"/>
              </a:ext>
            </a:extLst>
          </p:cNvPr>
          <p:cNvSpPr>
            <a:spLocks noGrp="1"/>
          </p:cNvSpPr>
          <p:nvPr>
            <p:ph type="title"/>
          </p:nvPr>
        </p:nvSpPr>
        <p:spPr>
          <a:xfrm>
            <a:off x="655093" y="1712794"/>
            <a:ext cx="3111690" cy="1600200"/>
          </a:xfrm>
        </p:spPr>
        <p:txBody>
          <a:bodyPr anchor="b">
            <a:normAutofit/>
          </a:bodyPr>
          <a:lstStyle/>
          <a:p>
            <a:r>
              <a:rPr lang="en-US" dirty="0"/>
              <a:t>Work-to-date on future mobile app</a:t>
            </a:r>
            <a:endParaRPr lang="en-US" dirty="0">
              <a:ea typeface="Source Sans Pro SemiBold"/>
            </a:endParaRPr>
          </a:p>
        </p:txBody>
      </p:sp>
      <p:sp>
        <p:nvSpPr>
          <p:cNvPr id="12" name="Text Placeholder 3">
            <a:extLst>
              <a:ext uri="{FF2B5EF4-FFF2-40B4-BE49-F238E27FC236}">
                <a16:creationId xmlns:a16="http://schemas.microsoft.com/office/drawing/2014/main" id="{85E5D09A-F59B-77A7-5182-D338A4676297}"/>
              </a:ext>
            </a:extLst>
          </p:cNvPr>
          <p:cNvSpPr>
            <a:spLocks noGrp="1"/>
          </p:cNvSpPr>
          <p:nvPr>
            <p:ph type="body" sz="half" idx="2"/>
          </p:nvPr>
        </p:nvSpPr>
        <p:spPr>
          <a:xfrm>
            <a:off x="655093" y="3429000"/>
            <a:ext cx="3567585" cy="2439988"/>
          </a:xfrm>
        </p:spPr>
        <p:txBody>
          <a:bodyPr vert="horz" lIns="91440" tIns="45720" rIns="91440" bIns="45720" rtlCol="0" anchor="t">
            <a:normAutofit/>
          </a:bodyPr>
          <a:lstStyle/>
          <a:p>
            <a:r>
              <a:rPr lang="en-US" dirty="0"/>
              <a:t>These are the priorities set by the Discovery &amp; User Experience Advisory group (DUX) in March 2022.</a:t>
            </a:r>
          </a:p>
          <a:p>
            <a:r>
              <a:rPr lang="en-US" dirty="0"/>
              <a:t>SWAN has been monitoring development progress for Aspen </a:t>
            </a:r>
            <a:r>
              <a:rPr lang="en-US" dirty="0" err="1"/>
              <a:t>LiDA</a:t>
            </a:r>
            <a:r>
              <a:rPr lang="en-US" dirty="0"/>
              <a:t> and the Solus Aspen integration, given the priority of consistency with the catalog. </a:t>
            </a:r>
            <a:r>
              <a:rPr lang="en-US" dirty="0" err="1"/>
              <a:t>BLUEcloud</a:t>
            </a:r>
            <a:r>
              <a:rPr lang="en-US" dirty="0"/>
              <a:t> Mobile contract renewal was set for May 2024.</a:t>
            </a:r>
            <a:endParaRPr lang="en-US" dirty="0">
              <a:ea typeface="Source Sans Pro"/>
            </a:endParaRPr>
          </a:p>
        </p:txBody>
      </p:sp>
      <p:sp>
        <p:nvSpPr>
          <p:cNvPr id="5" name="Footer Placeholder 4">
            <a:extLst>
              <a:ext uri="{FF2B5EF4-FFF2-40B4-BE49-F238E27FC236}">
                <a16:creationId xmlns:a16="http://schemas.microsoft.com/office/drawing/2014/main" id="{35D7809A-C236-1436-4922-AFD2B7D4F190}"/>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21B63F09-60BA-4F32-F694-0F732476B034}"/>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6</a:t>
            </a:fld>
            <a:endParaRPr lang="en-US"/>
          </a:p>
        </p:txBody>
      </p:sp>
      <p:sp>
        <p:nvSpPr>
          <p:cNvPr id="7" name="Date Placeholder 6">
            <a:extLst>
              <a:ext uri="{FF2B5EF4-FFF2-40B4-BE49-F238E27FC236}">
                <a16:creationId xmlns:a16="http://schemas.microsoft.com/office/drawing/2014/main" id="{F301664C-D45E-1CB6-719E-E9255E554CC4}"/>
              </a:ext>
            </a:extLst>
          </p:cNvPr>
          <p:cNvSpPr>
            <a:spLocks noGrp="1"/>
          </p:cNvSpPr>
          <p:nvPr>
            <p:ph type="dt" sz="half" idx="13"/>
          </p:nvPr>
        </p:nvSpPr>
        <p:spPr>
          <a:xfrm>
            <a:off x="838200" y="6329380"/>
            <a:ext cx="2743200" cy="365125"/>
          </a:xfrm>
        </p:spPr>
        <p:txBody>
          <a:bodyPr anchor="ctr">
            <a:normAutofit/>
          </a:bodyPr>
          <a:lstStyle/>
          <a:p>
            <a:pPr>
              <a:spcAft>
                <a:spcPts val="600"/>
              </a:spcAft>
            </a:pPr>
            <a:fld id="{0C271E5E-31FA-4190-9796-0C03067BB122}" type="datetime4">
              <a:rPr lang="en-US" smtClean="0"/>
              <a:pPr>
                <a:spcAft>
                  <a:spcPts val="600"/>
                </a:spcAft>
              </a:pPr>
              <a:t>December 8, 2023</a:t>
            </a:fld>
            <a:endParaRPr lang="en-US"/>
          </a:p>
        </p:txBody>
      </p:sp>
      <p:graphicFrame>
        <p:nvGraphicFramePr>
          <p:cNvPr id="3" name="Content Placeholder 2">
            <a:extLst>
              <a:ext uri="{FF2B5EF4-FFF2-40B4-BE49-F238E27FC236}">
                <a16:creationId xmlns:a16="http://schemas.microsoft.com/office/drawing/2014/main" id="{78D88268-BBF5-1018-99F2-FEF918EDEB03}"/>
              </a:ext>
            </a:extLst>
          </p:cNvPr>
          <p:cNvGraphicFramePr>
            <a:graphicFrameLocks noGrp="1"/>
          </p:cNvGraphicFramePr>
          <p:nvPr>
            <p:ph idx="1"/>
            <p:extLst>
              <p:ext uri="{D42A27DB-BD31-4B8C-83A1-F6EECF244321}">
                <p14:modId xmlns:p14="http://schemas.microsoft.com/office/powerpoint/2010/main" val="1111872733"/>
              </p:ext>
            </p:extLst>
          </p:nvPr>
        </p:nvGraphicFramePr>
        <p:xfrm>
          <a:off x="5139159" y="99383"/>
          <a:ext cx="6679619" cy="5934786"/>
        </p:xfrm>
        <a:graphic>
          <a:graphicData uri="http://schemas.openxmlformats.org/drawingml/2006/table">
            <a:tbl>
              <a:tblPr firstRow="1" bandRow="1">
                <a:tableStyleId>{7DF18680-E054-41AD-8BC1-D1AEF772440D}</a:tableStyleId>
              </a:tblPr>
              <a:tblGrid>
                <a:gridCol w="5986109">
                  <a:extLst>
                    <a:ext uri="{9D8B030D-6E8A-4147-A177-3AD203B41FA5}">
                      <a16:colId xmlns:a16="http://schemas.microsoft.com/office/drawing/2014/main" val="231357797"/>
                    </a:ext>
                  </a:extLst>
                </a:gridCol>
                <a:gridCol w="693510">
                  <a:extLst>
                    <a:ext uri="{9D8B030D-6E8A-4147-A177-3AD203B41FA5}">
                      <a16:colId xmlns:a16="http://schemas.microsoft.com/office/drawing/2014/main" val="2558325051"/>
                    </a:ext>
                  </a:extLst>
                </a:gridCol>
              </a:tblGrid>
              <a:tr h="309132">
                <a:tc>
                  <a:txBody>
                    <a:bodyPr/>
                    <a:lstStyle/>
                    <a:p>
                      <a:pPr algn="l" fontAlgn="b"/>
                      <a:r>
                        <a:rPr lang="en-US" sz="1600" u="none" strike="noStrike" dirty="0">
                          <a:solidFill>
                            <a:schemeClr val="tx1"/>
                          </a:solidFill>
                          <a:effectLst/>
                        </a:rPr>
                        <a:t>Feature</a:t>
                      </a:r>
                      <a:endParaRPr lang="en-US" sz="1600" b="0" i="0" u="none" strike="noStrike" dirty="0">
                        <a:solidFill>
                          <a:schemeClr val="tx1"/>
                        </a:solidFill>
                        <a:effectLst/>
                        <a:latin typeface="Calibri" panose="020F0502020204030204" pitchFamily="34" charset="0"/>
                      </a:endParaRPr>
                    </a:p>
                  </a:txBody>
                  <a:tcPr marL="6709" marR="6709" marT="6709" marB="0" anchor="b"/>
                </a:tc>
                <a:tc>
                  <a:txBody>
                    <a:bodyPr/>
                    <a:lstStyle/>
                    <a:p>
                      <a:pPr algn="l" fontAlgn="b"/>
                      <a:r>
                        <a:rPr lang="en-US" sz="1600" u="none" strike="noStrike" dirty="0">
                          <a:solidFill>
                            <a:schemeClr val="tx1"/>
                          </a:solidFill>
                          <a:effectLst/>
                        </a:rPr>
                        <a:t>Score</a:t>
                      </a:r>
                      <a:endParaRPr lang="en-US" sz="1600" b="0" i="0" u="none" strike="noStrike" dirty="0">
                        <a:solidFill>
                          <a:schemeClr val="tx1"/>
                        </a:solidFill>
                        <a:effectLst/>
                        <a:latin typeface="Calibri" panose="020F0502020204030204" pitchFamily="34" charset="0"/>
                      </a:endParaRPr>
                    </a:p>
                  </a:txBody>
                  <a:tcPr marL="6709" marR="6709" marT="6709" marB="0" anchor="b"/>
                </a:tc>
                <a:extLst>
                  <a:ext uri="{0D108BD9-81ED-4DB2-BD59-A6C34878D82A}">
                    <a16:rowId xmlns:a16="http://schemas.microsoft.com/office/drawing/2014/main" val="2359863050"/>
                  </a:ext>
                </a:extLst>
              </a:tr>
              <a:tr h="309132">
                <a:tc>
                  <a:txBody>
                    <a:bodyPr/>
                    <a:lstStyle/>
                    <a:p>
                      <a:pPr algn="l" fontAlgn="b"/>
                      <a:r>
                        <a:rPr lang="en-US" sz="1400" b="1" u="none" strike="noStrike" dirty="0">
                          <a:effectLst/>
                        </a:rPr>
                        <a:t>Consistent keyword search results between the app and the catalog </a:t>
                      </a:r>
                      <a:endParaRPr lang="en-US" sz="1400" b="1" i="0" u="none" strike="noStrike">
                        <a:solidFill>
                          <a:srgbClr val="000000"/>
                        </a:solidFill>
                        <a:effectLst/>
                        <a:latin typeface="Calibri"/>
                      </a:endParaRPr>
                    </a:p>
                  </a:txBody>
                  <a:tcPr marL="6709" marR="6709" marT="6709" marB="0" anchor="b"/>
                </a:tc>
                <a:tc>
                  <a:txBody>
                    <a:bodyPr/>
                    <a:lstStyle/>
                    <a:p>
                      <a:pPr algn="r" fontAlgn="b"/>
                      <a:r>
                        <a:rPr lang="en-US" sz="1600" b="1" u="none" strike="noStrike" dirty="0">
                          <a:effectLst/>
                        </a:rPr>
                        <a:t>85%</a:t>
                      </a:r>
                      <a:endParaRPr lang="en-US" sz="1600" b="1"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779485894"/>
                  </a:ext>
                </a:extLst>
              </a:tr>
              <a:tr h="555245">
                <a:tc>
                  <a:txBody>
                    <a:bodyPr/>
                    <a:lstStyle/>
                    <a:p>
                      <a:pPr algn="l" fontAlgn="b"/>
                      <a:r>
                        <a:rPr lang="en-US" sz="1400" b="1" u="none" strike="noStrike" dirty="0">
                          <a:effectLst/>
                        </a:rPr>
                        <a:t>A consistent holds experience between the app and the catalog (holds on grouped records) </a:t>
                      </a:r>
                      <a:endParaRPr lang="en-US" sz="1400" b="1"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83%</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3971689960"/>
                  </a:ext>
                </a:extLst>
              </a:tr>
              <a:tr h="309132">
                <a:tc>
                  <a:txBody>
                    <a:bodyPr/>
                    <a:lstStyle/>
                    <a:p>
                      <a:pPr algn="l" fontAlgn="b"/>
                      <a:r>
                        <a:rPr lang="en-US" sz="1400" b="1" u="none" strike="noStrike" dirty="0">
                          <a:effectLst/>
                        </a:rPr>
                        <a:t>A consistent account experience between the app and the catalog </a:t>
                      </a:r>
                      <a:endParaRPr lang="en-US" sz="1400" b="1"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81%</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2448470098"/>
                  </a:ext>
                </a:extLst>
              </a:tr>
              <a:tr h="309132">
                <a:tc>
                  <a:txBody>
                    <a:bodyPr/>
                    <a:lstStyle/>
                    <a:p>
                      <a:pPr algn="l" fontAlgn="b"/>
                      <a:r>
                        <a:rPr lang="en-US" sz="1400" b="1" u="none" strike="noStrike" dirty="0">
                          <a:effectLst/>
                        </a:rPr>
                        <a:t>Linked cards (store multiple library cards in the app) </a:t>
                      </a:r>
                      <a:endParaRPr lang="en-US" sz="1400" b="1"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81%</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194635122"/>
                  </a:ext>
                </a:extLst>
              </a:tr>
              <a:tr h="309132">
                <a:tc>
                  <a:txBody>
                    <a:bodyPr/>
                    <a:lstStyle/>
                    <a:p>
                      <a:pPr algn="l" fontAlgn="b"/>
                      <a:r>
                        <a:rPr lang="en-US" sz="1400" b="1" u="none" strike="noStrike" dirty="0">
                          <a:effectLst/>
                        </a:rPr>
                        <a:t>Consistent search facets between the app and the catalog (subject, availability, etc.) </a:t>
                      </a:r>
                      <a:endParaRPr lang="en-US" sz="1400" b="1"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79%</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3406361990"/>
                  </a:ext>
                </a:extLst>
              </a:tr>
              <a:tr h="309132">
                <a:tc>
                  <a:txBody>
                    <a:bodyPr/>
                    <a:lstStyle/>
                    <a:p>
                      <a:pPr algn="l" fontAlgn="b"/>
                      <a:r>
                        <a:rPr lang="en-US" sz="1400" b="1" u="none" strike="noStrike" dirty="0">
                          <a:effectLst/>
                        </a:rPr>
                        <a:t>Consistent display of record details between the app and the catalog </a:t>
                      </a:r>
                      <a:endParaRPr lang="en-US" sz="1400" b="1"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73%</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2248128258"/>
                  </a:ext>
                </a:extLst>
              </a:tr>
              <a:tr h="309132">
                <a:tc>
                  <a:txBody>
                    <a:bodyPr/>
                    <a:lstStyle/>
                    <a:p>
                      <a:pPr algn="l" fontAlgn="b"/>
                      <a:r>
                        <a:rPr lang="en-US" sz="1400" u="none" strike="noStrike" dirty="0">
                          <a:effectLst/>
                        </a:rPr>
                        <a:t>Library specific links (to your website, events, etc.)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71%</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2986288495"/>
                  </a:ext>
                </a:extLst>
              </a:tr>
              <a:tr h="309132">
                <a:tc>
                  <a:txBody>
                    <a:bodyPr/>
                    <a:lstStyle/>
                    <a:p>
                      <a:pPr algn="l" fontAlgn="b"/>
                      <a:r>
                        <a:rPr lang="en-US" sz="1400" u="none" strike="noStrike" dirty="0">
                          <a:effectLst/>
                        </a:rPr>
                        <a:t>Library specific branding (customize logos, colors, etc.)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69%</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1141494436"/>
                  </a:ext>
                </a:extLst>
              </a:tr>
              <a:tr h="309132">
                <a:tc>
                  <a:txBody>
                    <a:bodyPr/>
                    <a:lstStyle/>
                    <a:p>
                      <a:pPr algn="l" fontAlgn="b"/>
                      <a:r>
                        <a:rPr lang="en-US" sz="1400" u="none" strike="noStrike" dirty="0">
                          <a:effectLst/>
                        </a:rPr>
                        <a:t>Fines payment in the app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69%</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413156612"/>
                  </a:ext>
                </a:extLst>
              </a:tr>
              <a:tr h="309132">
                <a:tc>
                  <a:txBody>
                    <a:bodyPr/>
                    <a:lstStyle/>
                    <a:p>
                      <a:pPr algn="l" fontAlgn="b"/>
                      <a:r>
                        <a:rPr lang="en-US" sz="1400" u="none" strike="noStrike" dirty="0">
                          <a:effectLst/>
                        </a:rPr>
                        <a:t>Alerts (e.g. holiday closings)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67%</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3541400416"/>
                  </a:ext>
                </a:extLst>
              </a:tr>
              <a:tr h="309132">
                <a:tc>
                  <a:txBody>
                    <a:bodyPr/>
                    <a:lstStyle/>
                    <a:p>
                      <a:pPr algn="l" fontAlgn="b"/>
                      <a:r>
                        <a:rPr lang="en-US" sz="1400" u="none" strike="noStrike" dirty="0">
                          <a:effectLst/>
                        </a:rPr>
                        <a:t>Access to eBooks and streaming content in the app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67%</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2381722774"/>
                  </a:ext>
                </a:extLst>
              </a:tr>
              <a:tr h="309132">
                <a:tc>
                  <a:txBody>
                    <a:bodyPr/>
                    <a:lstStyle/>
                    <a:p>
                      <a:pPr algn="l" fontAlgn="b"/>
                      <a:r>
                        <a:rPr lang="en-US" sz="1400" u="none" strike="noStrike" dirty="0">
                          <a:effectLst/>
                        </a:rPr>
                        <a:t>Push notifications for hold pickup, etc.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819296040"/>
                  </a:ext>
                </a:extLst>
              </a:tr>
              <a:tr h="309132">
                <a:tc>
                  <a:txBody>
                    <a:bodyPr/>
                    <a:lstStyle/>
                    <a:p>
                      <a:pPr algn="l" fontAlgn="b"/>
                      <a:r>
                        <a:rPr lang="en-US" sz="1400" u="none" strike="noStrike" dirty="0">
                          <a:effectLst/>
                        </a:rPr>
                        <a:t>Consistent display of my library's browse categories in the app and the catalog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54%</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4265051981"/>
                  </a:ext>
                </a:extLst>
              </a:tr>
              <a:tr h="309132">
                <a:tc>
                  <a:txBody>
                    <a:bodyPr/>
                    <a:lstStyle/>
                    <a:p>
                      <a:pPr algn="l" fontAlgn="b"/>
                      <a:r>
                        <a:rPr lang="en-US" sz="1400" u="none" strike="noStrike" dirty="0">
                          <a:effectLst/>
                        </a:rPr>
                        <a:t>Calendar integration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52%</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1082438582"/>
                  </a:ext>
                </a:extLst>
              </a:tr>
              <a:tr h="309132">
                <a:tc>
                  <a:txBody>
                    <a:bodyPr/>
                    <a:lstStyle/>
                    <a:p>
                      <a:pPr algn="l" fontAlgn="b"/>
                      <a:r>
                        <a:rPr lang="en-US" sz="1400" u="none" strike="noStrike" dirty="0">
                          <a:effectLst/>
                        </a:rPr>
                        <a:t>Self checkout in the app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42%</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2639270443"/>
                  </a:ext>
                </a:extLst>
              </a:tr>
              <a:tr h="309132">
                <a:tc>
                  <a:txBody>
                    <a:bodyPr/>
                    <a:lstStyle/>
                    <a:p>
                      <a:pPr algn="l" fontAlgn="b"/>
                      <a:r>
                        <a:rPr lang="en-US" sz="1400" u="none" strike="noStrike" dirty="0">
                          <a:effectLst/>
                        </a:rPr>
                        <a:t>My library's name on the app in the app stores (Google Play, Apple App Store)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42%</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1079134630"/>
                  </a:ext>
                </a:extLst>
              </a:tr>
              <a:tr h="309132">
                <a:tc>
                  <a:txBody>
                    <a:bodyPr/>
                    <a:lstStyle/>
                    <a:p>
                      <a:pPr algn="l" fontAlgn="b"/>
                      <a:r>
                        <a:rPr lang="en-US" sz="1400" u="none" strike="noStrike" dirty="0">
                          <a:effectLst/>
                        </a:rPr>
                        <a:t>Novelist and supplemental content in the app </a:t>
                      </a:r>
                      <a:endParaRPr lang="en-US" sz="1400" b="0" i="0" u="none" strike="noStrike">
                        <a:solidFill>
                          <a:srgbClr val="000000"/>
                        </a:solidFill>
                        <a:effectLst/>
                        <a:latin typeface="Calibri"/>
                      </a:endParaRPr>
                    </a:p>
                  </a:txBody>
                  <a:tcPr marL="6709" marR="6709" marT="6709" marB="0" anchor="b"/>
                </a:tc>
                <a:tc>
                  <a:txBody>
                    <a:bodyPr/>
                    <a:lstStyle/>
                    <a:p>
                      <a:pPr algn="r" fontAlgn="b"/>
                      <a:r>
                        <a:rPr lang="en-US" sz="1600" u="none" strike="noStrike" dirty="0">
                          <a:effectLst/>
                        </a:rPr>
                        <a:t>38%</a:t>
                      </a:r>
                      <a:endParaRPr lang="en-US" sz="1600" b="0" i="0" u="none" strike="noStrike" dirty="0">
                        <a:solidFill>
                          <a:srgbClr val="000000"/>
                        </a:solidFill>
                        <a:effectLst/>
                        <a:latin typeface="Calibri" panose="020F0502020204030204" pitchFamily="34" charset="0"/>
                      </a:endParaRPr>
                    </a:p>
                  </a:txBody>
                  <a:tcPr marL="6709" marR="6709" marT="6709" marB="0"/>
                </a:tc>
                <a:extLst>
                  <a:ext uri="{0D108BD9-81ED-4DB2-BD59-A6C34878D82A}">
                    <a16:rowId xmlns:a16="http://schemas.microsoft.com/office/drawing/2014/main" val="137446792"/>
                  </a:ext>
                </a:extLst>
              </a:tr>
            </a:tbl>
          </a:graphicData>
        </a:graphic>
      </p:graphicFrame>
    </p:spTree>
    <p:extLst>
      <p:ext uri="{BB962C8B-B14F-4D97-AF65-F5344CB8AC3E}">
        <p14:creationId xmlns:p14="http://schemas.microsoft.com/office/powerpoint/2010/main" val="266660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BBF4-AF84-AB16-ABA5-6FE8CA95DF6E}"/>
              </a:ext>
            </a:extLst>
          </p:cNvPr>
          <p:cNvSpPr>
            <a:spLocks noGrp="1"/>
          </p:cNvSpPr>
          <p:nvPr>
            <p:ph type="title"/>
          </p:nvPr>
        </p:nvSpPr>
        <p:spPr/>
        <p:txBody>
          <a:bodyPr/>
          <a:lstStyle/>
          <a:p>
            <a:r>
              <a:rPr lang="en-US" dirty="0">
                <a:ea typeface="Source Sans Pro SemiBold"/>
              </a:rPr>
              <a:t>Aspen </a:t>
            </a:r>
            <a:r>
              <a:rPr lang="en-US" dirty="0" err="1">
                <a:ea typeface="Source Sans Pro SemiBold"/>
              </a:rPr>
              <a:t>LiDA</a:t>
            </a:r>
            <a:endParaRPr lang="en-US" dirty="0" err="1"/>
          </a:p>
        </p:txBody>
      </p:sp>
      <p:sp>
        <p:nvSpPr>
          <p:cNvPr id="4" name="Content Placeholder 3">
            <a:extLst>
              <a:ext uri="{FF2B5EF4-FFF2-40B4-BE49-F238E27FC236}">
                <a16:creationId xmlns:a16="http://schemas.microsoft.com/office/drawing/2014/main" id="{1106AEA5-4F4C-7579-9377-6595C569D9DB}"/>
              </a:ext>
            </a:extLst>
          </p:cNvPr>
          <p:cNvSpPr>
            <a:spLocks noGrp="1"/>
          </p:cNvSpPr>
          <p:nvPr>
            <p:ph type="body" sz="half" idx="2"/>
          </p:nvPr>
        </p:nvSpPr>
        <p:spPr>
          <a:xfrm>
            <a:off x="655094" y="3429000"/>
            <a:ext cx="3407484" cy="2426851"/>
          </a:xfrm>
        </p:spPr>
        <p:txBody>
          <a:bodyPr vert="horz" lIns="91440" tIns="45720" rIns="91440" bIns="45720" rtlCol="0" anchor="t">
            <a:normAutofit/>
          </a:bodyPr>
          <a:lstStyle/>
          <a:p>
            <a:endParaRPr lang="en-US" dirty="0">
              <a:ea typeface="Source Sans Pro"/>
            </a:endParaRPr>
          </a:p>
        </p:txBody>
      </p:sp>
      <p:sp>
        <p:nvSpPr>
          <p:cNvPr id="5" name="Footer Placeholder 4">
            <a:extLst>
              <a:ext uri="{FF2B5EF4-FFF2-40B4-BE49-F238E27FC236}">
                <a16:creationId xmlns:a16="http://schemas.microsoft.com/office/drawing/2014/main" id="{0C93042B-E82D-3C96-A822-236CAFD0610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E892B48-1BF4-D85A-0CCE-7191733742C2}"/>
              </a:ext>
            </a:extLst>
          </p:cNvPr>
          <p:cNvSpPr>
            <a:spLocks noGrp="1"/>
          </p:cNvSpPr>
          <p:nvPr>
            <p:ph type="sldNum" sz="quarter" idx="12"/>
          </p:nvPr>
        </p:nvSpPr>
        <p:spPr/>
        <p:txBody>
          <a:bodyPr/>
          <a:lstStyle/>
          <a:p>
            <a:fld id="{1FAA610F-65FB-4D76-A9F7-0135426F9A2E}" type="slidenum">
              <a:rPr lang="en-US" smtClean="0"/>
              <a:t>7</a:t>
            </a:fld>
            <a:endParaRPr lang="en-US"/>
          </a:p>
        </p:txBody>
      </p:sp>
      <p:sp>
        <p:nvSpPr>
          <p:cNvPr id="7" name="Date Placeholder 6">
            <a:extLst>
              <a:ext uri="{FF2B5EF4-FFF2-40B4-BE49-F238E27FC236}">
                <a16:creationId xmlns:a16="http://schemas.microsoft.com/office/drawing/2014/main" id="{9439E109-B60E-E6FF-BF3A-BEAECF9D267C}"/>
              </a:ext>
            </a:extLst>
          </p:cNvPr>
          <p:cNvSpPr>
            <a:spLocks noGrp="1"/>
          </p:cNvSpPr>
          <p:nvPr>
            <p:ph type="dt" sz="half" idx="13"/>
          </p:nvPr>
        </p:nvSpPr>
        <p:spPr/>
        <p:txBody>
          <a:bodyPr/>
          <a:lstStyle/>
          <a:p>
            <a:fld id="{BE77881E-05EA-445D-A401-3F862F6B3C8C}" type="datetime4">
              <a:rPr lang="en-US" smtClean="0"/>
              <a:t>December 8, 2023</a:t>
            </a:fld>
            <a:endParaRPr lang="en-US"/>
          </a:p>
        </p:txBody>
      </p:sp>
      <p:pic>
        <p:nvPicPr>
          <p:cNvPr id="22" name="Picture 21" descr="A screenshot of a phone&#10;&#10;Description automatically generated">
            <a:extLst>
              <a:ext uri="{FF2B5EF4-FFF2-40B4-BE49-F238E27FC236}">
                <a16:creationId xmlns:a16="http://schemas.microsoft.com/office/drawing/2014/main" id="{992E4745-1E22-6413-1EBB-D7B08886A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148" y="516873"/>
            <a:ext cx="2413020" cy="5222383"/>
          </a:xfrm>
          <a:prstGeom prst="rect">
            <a:avLst/>
          </a:prstGeom>
          <a:ln>
            <a:solidFill>
              <a:schemeClr val="bg1">
                <a:lumMod val="85000"/>
              </a:schemeClr>
            </a:solidFill>
          </a:ln>
        </p:spPr>
      </p:pic>
      <p:pic>
        <p:nvPicPr>
          <p:cNvPr id="24" name="Picture 23" descr="A screenshot of a phone&#10;&#10;Description automatically generated">
            <a:extLst>
              <a:ext uri="{FF2B5EF4-FFF2-40B4-BE49-F238E27FC236}">
                <a16:creationId xmlns:a16="http://schemas.microsoft.com/office/drawing/2014/main" id="{84E2933A-C704-C424-48F0-32A06089A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0185" y="516874"/>
            <a:ext cx="2413020" cy="5222383"/>
          </a:xfrm>
          <a:prstGeom prst="rect">
            <a:avLst/>
          </a:prstGeom>
          <a:ln>
            <a:solidFill>
              <a:schemeClr val="bg1">
                <a:lumMod val="85000"/>
              </a:schemeClr>
            </a:solidFill>
          </a:ln>
        </p:spPr>
      </p:pic>
      <p:pic>
        <p:nvPicPr>
          <p:cNvPr id="26" name="Picture 25" descr="A screenshot of a book&#10;&#10;Description automatically generated">
            <a:extLst>
              <a:ext uri="{FF2B5EF4-FFF2-40B4-BE49-F238E27FC236}">
                <a16:creationId xmlns:a16="http://schemas.microsoft.com/office/drawing/2014/main" id="{1D631D5F-A2F7-C680-E8E1-BB0A09D8B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0112" y="516873"/>
            <a:ext cx="2413020" cy="5222383"/>
          </a:xfrm>
          <a:prstGeom prst="rect">
            <a:avLst/>
          </a:prstGeom>
          <a:ln>
            <a:solidFill>
              <a:schemeClr val="bg1">
                <a:lumMod val="85000"/>
              </a:schemeClr>
            </a:solidFill>
          </a:ln>
        </p:spPr>
      </p:pic>
    </p:spTree>
    <p:extLst>
      <p:ext uri="{BB962C8B-B14F-4D97-AF65-F5344CB8AC3E}">
        <p14:creationId xmlns:p14="http://schemas.microsoft.com/office/powerpoint/2010/main" val="81464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B63B87-33C0-9E72-9C24-F50291418981}"/>
              </a:ext>
            </a:extLst>
          </p:cNvPr>
          <p:cNvSpPr>
            <a:spLocks noGrp="1"/>
          </p:cNvSpPr>
          <p:nvPr>
            <p:ph type="title"/>
          </p:nvPr>
        </p:nvSpPr>
        <p:spPr/>
        <p:txBody>
          <a:bodyPr/>
          <a:lstStyle/>
          <a:p>
            <a:r>
              <a:rPr lang="en-US" dirty="0"/>
              <a:t>Aspen </a:t>
            </a:r>
            <a:r>
              <a:rPr lang="en-US" dirty="0" err="1"/>
              <a:t>LiDA</a:t>
            </a:r>
            <a:r>
              <a:rPr lang="en-US" dirty="0"/>
              <a:t> supports library consortia</a:t>
            </a:r>
          </a:p>
        </p:txBody>
      </p:sp>
      <p:pic>
        <p:nvPicPr>
          <p:cNvPr id="3" name="Content Placeholder 2" descr="A screenshot of a phone&#10;&#10;Description automatically generated">
            <a:extLst>
              <a:ext uri="{FF2B5EF4-FFF2-40B4-BE49-F238E27FC236}">
                <a16:creationId xmlns:a16="http://schemas.microsoft.com/office/drawing/2014/main" id="{01D1AF31-80C4-1EB8-2B3F-FAA6A4ED63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3242" y="1754680"/>
            <a:ext cx="2007054" cy="4351338"/>
          </a:xfrm>
          <a:ln>
            <a:solidFill>
              <a:schemeClr val="bg1">
                <a:lumMod val="85000"/>
              </a:schemeClr>
            </a:solidFill>
          </a:ln>
        </p:spPr>
      </p:pic>
      <p:pic>
        <p:nvPicPr>
          <p:cNvPr id="13" name="Content Placeholder 12" descr="A screenshot of a phone&#10;&#10;Description automatically generated">
            <a:extLst>
              <a:ext uri="{FF2B5EF4-FFF2-40B4-BE49-F238E27FC236}">
                <a16:creationId xmlns:a16="http://schemas.microsoft.com/office/drawing/2014/main" id="{15BA2489-9032-36E8-93D5-30C53C92131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4399" y="1754680"/>
            <a:ext cx="2010551" cy="4351338"/>
          </a:xfrm>
          <a:ln>
            <a:solidFill>
              <a:schemeClr val="bg1">
                <a:lumMod val="85000"/>
              </a:schemeClr>
            </a:solidFill>
          </a:ln>
        </p:spPr>
      </p:pic>
      <p:sp>
        <p:nvSpPr>
          <p:cNvPr id="5" name="Footer Placeholder 4">
            <a:extLst>
              <a:ext uri="{FF2B5EF4-FFF2-40B4-BE49-F238E27FC236}">
                <a16:creationId xmlns:a16="http://schemas.microsoft.com/office/drawing/2014/main" id="{D2669BCD-C9F7-8C48-4C88-885E1C7D343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639B759E-8AEB-E214-F08F-F1DA2BF23113}"/>
              </a:ext>
            </a:extLst>
          </p:cNvPr>
          <p:cNvSpPr>
            <a:spLocks noGrp="1"/>
          </p:cNvSpPr>
          <p:nvPr>
            <p:ph type="sldNum" sz="quarter" idx="12"/>
          </p:nvPr>
        </p:nvSpPr>
        <p:spPr/>
        <p:txBody>
          <a:bodyPr/>
          <a:lstStyle/>
          <a:p>
            <a:fld id="{1FAA610F-65FB-4D76-A9F7-0135426F9A2E}" type="slidenum">
              <a:rPr lang="en-US" smtClean="0"/>
              <a:t>8</a:t>
            </a:fld>
            <a:endParaRPr lang="en-US"/>
          </a:p>
        </p:txBody>
      </p:sp>
      <p:sp>
        <p:nvSpPr>
          <p:cNvPr id="7" name="Date Placeholder 6">
            <a:extLst>
              <a:ext uri="{FF2B5EF4-FFF2-40B4-BE49-F238E27FC236}">
                <a16:creationId xmlns:a16="http://schemas.microsoft.com/office/drawing/2014/main" id="{6B71202F-3BD1-8E30-6F64-C991B2DC00A1}"/>
              </a:ext>
            </a:extLst>
          </p:cNvPr>
          <p:cNvSpPr>
            <a:spLocks noGrp="1"/>
          </p:cNvSpPr>
          <p:nvPr>
            <p:ph type="dt" sz="half" idx="13"/>
          </p:nvPr>
        </p:nvSpPr>
        <p:spPr/>
        <p:txBody>
          <a:bodyPr/>
          <a:lstStyle/>
          <a:p>
            <a:fld id="{0C271E5E-31FA-4190-9796-0C03067BB122}" type="datetime4">
              <a:rPr lang="en-US" smtClean="0"/>
              <a:t>December 8, 2023</a:t>
            </a:fld>
            <a:endParaRPr lang="en-US"/>
          </a:p>
        </p:txBody>
      </p:sp>
      <p:pic>
        <p:nvPicPr>
          <p:cNvPr id="15" name="Picture 14" descr="A screenshot of a movie&#10;&#10;Description automatically generated">
            <a:extLst>
              <a:ext uri="{FF2B5EF4-FFF2-40B4-BE49-F238E27FC236}">
                <a16:creationId xmlns:a16="http://schemas.microsoft.com/office/drawing/2014/main" id="{144657D8-4664-1EAB-BE95-3F54D6B6A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726" y="1754680"/>
            <a:ext cx="2010551" cy="4351338"/>
          </a:xfrm>
          <a:prstGeom prst="rect">
            <a:avLst/>
          </a:prstGeom>
          <a:ln>
            <a:solidFill>
              <a:schemeClr val="bg1">
                <a:lumMod val="85000"/>
              </a:schemeClr>
            </a:solidFill>
          </a:ln>
        </p:spPr>
      </p:pic>
      <p:pic>
        <p:nvPicPr>
          <p:cNvPr id="17" name="Picture 16" descr="A screenshot of a phone&#10;&#10;Description automatically generated">
            <a:extLst>
              <a:ext uri="{FF2B5EF4-FFF2-40B4-BE49-F238E27FC236}">
                <a16:creationId xmlns:a16="http://schemas.microsoft.com/office/drawing/2014/main" id="{C1AE9083-95D1-827B-C99A-27BA283E1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072" y="1754680"/>
            <a:ext cx="2010551" cy="4351338"/>
          </a:xfrm>
          <a:prstGeom prst="rect">
            <a:avLst/>
          </a:prstGeom>
          <a:ln>
            <a:solidFill>
              <a:schemeClr val="bg1">
                <a:lumMod val="85000"/>
              </a:schemeClr>
            </a:solidFill>
          </a:ln>
        </p:spPr>
      </p:pic>
    </p:spTree>
    <p:extLst>
      <p:ext uri="{BB962C8B-B14F-4D97-AF65-F5344CB8AC3E}">
        <p14:creationId xmlns:p14="http://schemas.microsoft.com/office/powerpoint/2010/main" val="270494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BBF4-AF84-AB16-ABA5-6FE8CA95DF6E}"/>
              </a:ext>
            </a:extLst>
          </p:cNvPr>
          <p:cNvSpPr>
            <a:spLocks noGrp="1"/>
          </p:cNvSpPr>
          <p:nvPr>
            <p:ph type="title"/>
          </p:nvPr>
        </p:nvSpPr>
        <p:spPr/>
        <p:txBody>
          <a:bodyPr/>
          <a:lstStyle/>
          <a:p>
            <a:r>
              <a:rPr lang="en-US" dirty="0">
                <a:ea typeface="Source Sans Pro SemiBold"/>
              </a:rPr>
              <a:t>Aspen </a:t>
            </a:r>
            <a:r>
              <a:rPr lang="en-US">
                <a:ea typeface="Source Sans Pro SemiBold"/>
              </a:rPr>
              <a:t>LiDA: Patron Experience</a:t>
            </a:r>
            <a:endParaRPr lang="en-US" dirty="0" err="1"/>
          </a:p>
        </p:txBody>
      </p:sp>
      <p:sp>
        <p:nvSpPr>
          <p:cNvPr id="3" name="Content Placeholder 2">
            <a:extLst>
              <a:ext uri="{FF2B5EF4-FFF2-40B4-BE49-F238E27FC236}">
                <a16:creationId xmlns:a16="http://schemas.microsoft.com/office/drawing/2014/main" id="{538AF2AA-63E0-73E4-4275-D60286090617}"/>
              </a:ext>
            </a:extLst>
          </p:cNvPr>
          <p:cNvSpPr>
            <a:spLocks noGrp="1"/>
          </p:cNvSpPr>
          <p:nvPr>
            <p:ph idx="1"/>
          </p:nvPr>
        </p:nvSpPr>
        <p:spPr/>
        <p:txBody>
          <a:bodyPr vert="horz" lIns="91440" tIns="45720" rIns="91440" bIns="45720" rtlCol="0" anchor="t">
            <a:normAutofit fontScale="62500" lnSpcReduction="20000"/>
          </a:bodyPr>
          <a:lstStyle/>
          <a:p>
            <a:r>
              <a:rPr lang="en-US" err="1"/>
              <a:t>LiDA</a:t>
            </a:r>
            <a:r>
              <a:rPr lang="en-US" dirty="0"/>
              <a:t> is built upon our existing Aspen Discovery</a:t>
            </a:r>
          </a:p>
          <a:p>
            <a:r>
              <a:rPr lang="en-US">
                <a:ea typeface="Source Sans Pro"/>
              </a:rPr>
              <a:t>Patrons will have a consistent experience with the catalog</a:t>
            </a:r>
            <a:endParaRPr lang="en-US" dirty="0">
              <a:ea typeface="Source Sans Pro"/>
            </a:endParaRPr>
          </a:p>
          <a:p>
            <a:pPr lvl="1"/>
            <a:r>
              <a:rPr lang="en-US" dirty="0"/>
              <a:t>Browse categories</a:t>
            </a:r>
            <a:endParaRPr lang="en-US" dirty="0">
              <a:ea typeface="Source Sans Pro"/>
            </a:endParaRPr>
          </a:p>
          <a:p>
            <a:pPr lvl="1"/>
            <a:r>
              <a:rPr lang="en-US" dirty="0">
                <a:ea typeface="Source Sans Pro"/>
              </a:rPr>
              <a:t>Grouped records</a:t>
            </a:r>
          </a:p>
          <a:p>
            <a:pPr lvl="1"/>
            <a:r>
              <a:rPr lang="en-US" dirty="0">
                <a:ea typeface="Source Sans Pro"/>
              </a:rPr>
              <a:t>Holds logic</a:t>
            </a:r>
          </a:p>
          <a:p>
            <a:pPr lvl="1"/>
            <a:r>
              <a:rPr lang="en-US">
                <a:ea typeface="Source Sans Pro"/>
              </a:rPr>
              <a:t>Account features</a:t>
            </a:r>
            <a:endParaRPr lang="en-US" dirty="0">
              <a:ea typeface="Source Sans Pro"/>
            </a:endParaRPr>
          </a:p>
          <a:p>
            <a:pPr lvl="2">
              <a:buFont typeface="Wingdings" panose="020B0604020202020204" pitchFamily="34" charset="0"/>
              <a:buChar char="§"/>
            </a:pPr>
            <a:r>
              <a:rPr lang="en-US">
                <a:ea typeface="Source Sans Pro"/>
              </a:rPr>
              <a:t>Linked accounts</a:t>
            </a:r>
            <a:endParaRPr lang="en-US" dirty="0">
              <a:ea typeface="Source Sans Pro"/>
            </a:endParaRPr>
          </a:p>
          <a:p>
            <a:pPr lvl="2">
              <a:buFont typeface="Wingdings" panose="020B0604020202020204" pitchFamily="34" charset="0"/>
              <a:buChar char="§"/>
            </a:pPr>
            <a:r>
              <a:rPr lang="en-US">
                <a:ea typeface="Source Sans Pro"/>
              </a:rPr>
              <a:t>Checkout history</a:t>
            </a:r>
            <a:endParaRPr lang="en-US" dirty="0"/>
          </a:p>
          <a:p>
            <a:pPr lvl="1"/>
            <a:r>
              <a:rPr lang="en-US"/>
              <a:t>Searching and filtering</a:t>
            </a:r>
            <a:endParaRPr lang="en-US" dirty="0">
              <a:ea typeface="Source Sans Pro"/>
            </a:endParaRPr>
          </a:p>
          <a:p>
            <a:pPr lvl="1"/>
            <a:r>
              <a:rPr lang="en-US" dirty="0"/>
              <a:t>E-content integration</a:t>
            </a:r>
            <a:endParaRPr lang="en-US" dirty="0">
              <a:ea typeface="Source Sans Pro"/>
            </a:endParaRPr>
          </a:p>
          <a:p>
            <a:pPr lvl="2">
              <a:buFont typeface="Wingdings" panose="020B0604020202020204" pitchFamily="34" charset="0"/>
              <a:buChar char="§"/>
            </a:pPr>
            <a:r>
              <a:rPr lang="en-US" dirty="0"/>
              <a:t>OverDrive</a:t>
            </a:r>
            <a:endParaRPr lang="en-US" dirty="0">
              <a:ea typeface="Source Sans Pro"/>
            </a:endParaRPr>
          </a:p>
          <a:p>
            <a:pPr lvl="2">
              <a:buFont typeface="Wingdings" panose="020B0604020202020204" pitchFamily="34" charset="0"/>
              <a:buChar char="§"/>
            </a:pPr>
            <a:r>
              <a:rPr lang="en-US" dirty="0"/>
              <a:t>Hoopla</a:t>
            </a:r>
            <a:endParaRPr lang="en-US" dirty="0">
              <a:ea typeface="Source Sans Pro"/>
            </a:endParaRPr>
          </a:p>
          <a:p>
            <a:pPr lvl="2">
              <a:buFont typeface="Wingdings" panose="020B0604020202020204" pitchFamily="34" charset="0"/>
              <a:buChar char="§"/>
            </a:pPr>
            <a:r>
              <a:rPr lang="en-US" dirty="0">
                <a:ea typeface="Source Sans Pro"/>
              </a:rPr>
              <a:t>Sideloads</a:t>
            </a:r>
            <a:endParaRPr lang="en-US" dirty="0"/>
          </a:p>
          <a:p>
            <a:pPr lvl="1"/>
            <a:r>
              <a:rPr lang="en-US">
                <a:ea typeface="Source Sans Pro"/>
              </a:rPr>
              <a:t>Accessibility features, such as dark mode</a:t>
            </a:r>
            <a:endParaRPr lang="en-US" dirty="0">
              <a:ea typeface="Source Sans Pro"/>
            </a:endParaRPr>
          </a:p>
          <a:p>
            <a:r>
              <a:rPr lang="en-US">
                <a:ea typeface="Source Sans Pro"/>
              </a:rPr>
              <a:t>Future development</a:t>
            </a:r>
            <a:endParaRPr lang="en-US" dirty="0">
              <a:ea typeface="Source Sans Pro"/>
            </a:endParaRPr>
          </a:p>
          <a:p>
            <a:pPr lvl="1"/>
            <a:r>
              <a:rPr lang="en-US">
                <a:ea typeface="Source Sans Pro"/>
              </a:rPr>
              <a:t>Fines payment</a:t>
            </a:r>
            <a:endParaRPr lang="en-US" dirty="0">
              <a:ea typeface="Source Sans Pro"/>
            </a:endParaRPr>
          </a:p>
          <a:p>
            <a:pPr lvl="1"/>
            <a:r>
              <a:rPr lang="en-US">
                <a:ea typeface="Source Sans Pro"/>
              </a:rPr>
              <a:t>Self checkout limited by geolocation</a:t>
            </a:r>
            <a:endParaRPr lang="en-US" dirty="0">
              <a:ea typeface="Source Sans Pro"/>
            </a:endParaRPr>
          </a:p>
          <a:p>
            <a:pPr lvl="1"/>
            <a:endParaRPr lang="en-US" dirty="0">
              <a:ea typeface="Source Sans Pro"/>
            </a:endParaRPr>
          </a:p>
          <a:p>
            <a:endParaRPr lang="en-US" dirty="0">
              <a:highlight>
                <a:srgbClr val="FFFF00"/>
              </a:highlight>
              <a:ea typeface="Source Sans Pro"/>
            </a:endParaRPr>
          </a:p>
          <a:p>
            <a:endParaRPr lang="en-US" dirty="0">
              <a:highlight>
                <a:srgbClr val="FFFF00"/>
              </a:highlight>
              <a:ea typeface="Source Sans Pro"/>
            </a:endParaRPr>
          </a:p>
        </p:txBody>
      </p:sp>
      <p:sp>
        <p:nvSpPr>
          <p:cNvPr id="4" name="Content Placeholder 3">
            <a:extLst>
              <a:ext uri="{FF2B5EF4-FFF2-40B4-BE49-F238E27FC236}">
                <a16:creationId xmlns:a16="http://schemas.microsoft.com/office/drawing/2014/main" id="{1106AEA5-4F4C-7579-9377-6595C569D9DB}"/>
              </a:ext>
            </a:extLst>
          </p:cNvPr>
          <p:cNvSpPr>
            <a:spLocks noGrp="1"/>
          </p:cNvSpPr>
          <p:nvPr>
            <p:ph type="body" sz="half" idx="2"/>
          </p:nvPr>
        </p:nvSpPr>
        <p:spPr>
          <a:xfrm>
            <a:off x="655094" y="3429000"/>
            <a:ext cx="3407484" cy="2426851"/>
          </a:xfrm>
        </p:spPr>
        <p:txBody>
          <a:bodyPr vert="horz" lIns="91440" tIns="45720" rIns="91440" bIns="45720" rtlCol="0" anchor="t">
            <a:normAutofit/>
          </a:bodyPr>
          <a:lstStyle/>
          <a:p>
            <a:endParaRPr lang="en-US" dirty="0">
              <a:ea typeface="Source Sans Pro"/>
            </a:endParaRPr>
          </a:p>
        </p:txBody>
      </p:sp>
      <p:sp>
        <p:nvSpPr>
          <p:cNvPr id="5" name="Footer Placeholder 4">
            <a:extLst>
              <a:ext uri="{FF2B5EF4-FFF2-40B4-BE49-F238E27FC236}">
                <a16:creationId xmlns:a16="http://schemas.microsoft.com/office/drawing/2014/main" id="{0C93042B-E82D-3C96-A822-236CAFD0610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E892B48-1BF4-D85A-0CCE-7191733742C2}"/>
              </a:ext>
            </a:extLst>
          </p:cNvPr>
          <p:cNvSpPr>
            <a:spLocks noGrp="1"/>
          </p:cNvSpPr>
          <p:nvPr>
            <p:ph type="sldNum" sz="quarter" idx="12"/>
          </p:nvPr>
        </p:nvSpPr>
        <p:spPr/>
        <p:txBody>
          <a:bodyPr/>
          <a:lstStyle/>
          <a:p>
            <a:fld id="{1FAA610F-65FB-4D76-A9F7-0135426F9A2E}" type="slidenum">
              <a:rPr lang="en-US" smtClean="0"/>
              <a:t>9</a:t>
            </a:fld>
            <a:endParaRPr lang="en-US"/>
          </a:p>
        </p:txBody>
      </p:sp>
      <p:sp>
        <p:nvSpPr>
          <p:cNvPr id="7" name="Date Placeholder 6">
            <a:extLst>
              <a:ext uri="{FF2B5EF4-FFF2-40B4-BE49-F238E27FC236}">
                <a16:creationId xmlns:a16="http://schemas.microsoft.com/office/drawing/2014/main" id="{9439E109-B60E-E6FF-BF3A-BEAECF9D267C}"/>
              </a:ext>
            </a:extLst>
          </p:cNvPr>
          <p:cNvSpPr>
            <a:spLocks noGrp="1"/>
          </p:cNvSpPr>
          <p:nvPr>
            <p:ph type="dt" sz="half" idx="13"/>
          </p:nvPr>
        </p:nvSpPr>
        <p:spPr/>
        <p:txBody>
          <a:bodyPr/>
          <a:lstStyle/>
          <a:p>
            <a:fld id="{BE77881E-05EA-445D-A401-3F862F6B3C8C}" type="datetime4">
              <a:rPr lang="en-US" smtClean="0"/>
              <a:t>December 8, 2023</a:t>
            </a:fld>
            <a:endParaRPr lang="en-US"/>
          </a:p>
        </p:txBody>
      </p:sp>
    </p:spTree>
    <p:extLst>
      <p:ext uri="{BB962C8B-B14F-4D97-AF65-F5344CB8AC3E}">
        <p14:creationId xmlns:p14="http://schemas.microsoft.com/office/powerpoint/2010/main" val="73728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005661"/>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PPT-2020" id="{687F51A9-11E1-413C-9051-8EC365FB562F}" vid="{E20A4488-0C2C-4E35-BEF5-616CAADE7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2841a4-3d51-4a73-8a6d-9ab7925a3ac0">
      <Terms xmlns="http://schemas.microsoft.com/office/infopath/2007/PartnerControls"/>
    </lcf76f155ced4ddcb4097134ff3c332f>
    <TaxCatchAll xmlns="13f1bf54-b3b9-4f6e-ab24-51a0268d9c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7" ma:contentTypeDescription="Create a new document." ma:contentTypeScope="" ma:versionID="040e3b98f23d4e1c1cb84e8a5abb57cf">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afd60df8e08c85ca756dc0876d8bf09b"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75edc1e-3c8c-4677-a1ce-bc1d99f214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49b8c2-d6f1-47a9-8c7f-b86d845bd569}" ma:internalName="TaxCatchAll" ma:showField="CatchAllData" ma:web="13f1bf54-b3b9-4f6e-ab24-51a0268d9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89855B-151A-4C35-9D9C-A3D647EBE73F}">
  <ds:schemaRefs>
    <ds:schemaRef ds:uri="13f1bf54-b3b9-4f6e-ab24-51a0268d9c4c"/>
    <ds:schemaRef ds:uri="http://purl.org/dc/elements/1.1/"/>
    <ds:schemaRef ds:uri="http://purl.org/dc/dcmitype/"/>
    <ds:schemaRef ds:uri="http://schemas.microsoft.com/office/infopath/2007/PartnerControls"/>
    <ds:schemaRef ds:uri="6d2841a4-3d51-4a73-8a6d-9ab7925a3ac0"/>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5ED26D5-E5DE-4EFD-A71D-A536D4812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841a4-3d51-4a73-8a6d-9ab7925a3ac0"/>
    <ds:schemaRef ds:uri="13f1bf54-b3b9-4f6e-ab24-51a0268d9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6DBCB5-0D90-48D3-AA64-7006A1D8C6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2370</Words>
  <Application>Microsoft Office PowerPoint</Application>
  <PresentationFormat>Widescreen</PresentationFormat>
  <Paragraphs>502</Paragraphs>
  <Slides>44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Georgia</vt:lpstr>
      <vt:lpstr>Source Sans Pro</vt:lpstr>
      <vt:lpstr>Source Sans Pro SemiBold</vt:lpstr>
      <vt:lpstr>Trebuchet MS</vt:lpstr>
      <vt:lpstr>Wingdings</vt:lpstr>
      <vt:lpstr>SWAN-PPT-2020</vt:lpstr>
      <vt:lpstr>SWAN Quarterly Meeting</vt:lpstr>
      <vt:lpstr>Agenda</vt:lpstr>
      <vt:lpstr>Future of SWAN mobile app</vt:lpstr>
      <vt:lpstr>BLUEcloud Mobile outage timeline</vt:lpstr>
      <vt:lpstr>BLUEcloud Mobile outage</vt:lpstr>
      <vt:lpstr>Work-to-date on future mobile app</vt:lpstr>
      <vt:lpstr>Aspen LiDA</vt:lpstr>
      <vt:lpstr>Aspen LiDA supports library consortia</vt:lpstr>
      <vt:lpstr>Aspen LiDA: Patron Experience</vt:lpstr>
      <vt:lpstr>Aspen LiDA: Staff Administration</vt:lpstr>
      <vt:lpstr>Aspen LiDA: Implementation </vt:lpstr>
      <vt:lpstr>Aspen LiDA costs</vt:lpstr>
      <vt:lpstr>Aspen LiDA:  Go Live Timeline</vt:lpstr>
      <vt:lpstr>Aspen LiDA:  Go Live Resources</vt:lpstr>
      <vt:lpstr>Aspen LiDA: Future Developments</vt:lpstr>
      <vt:lpstr>Conclusion</vt:lpstr>
      <vt:lpstr>Membership Satisfaction Survey</vt:lpstr>
      <vt:lpstr>Membership satisfaction survey</vt:lpstr>
      <vt:lpstr>Satisfaction with software products &amp; platform: Question 1</vt:lpstr>
      <vt:lpstr>Satisfaction with software products &amp; platform: Question 2</vt:lpstr>
      <vt:lpstr>Satisfaction with software products &amp; platform: Questions 3 &amp; 4</vt:lpstr>
      <vt:lpstr>Survey timeline</vt:lpstr>
      <vt:lpstr>SWAN integration with OCLC services</vt:lpstr>
      <vt:lpstr>SWAN &amp; OCLC background</vt:lpstr>
      <vt:lpstr>Maximize our OCLC Services</vt:lpstr>
      <vt:lpstr>Maximize our OCLC Services: WorldCat</vt:lpstr>
      <vt:lpstr>Maximize our OCLC Services: WorldShare</vt:lpstr>
      <vt:lpstr>WorldCat Integration with Aspen Discovery</vt:lpstr>
      <vt:lpstr>WorldCat Integration with Aspen Discovery</vt:lpstr>
      <vt:lpstr>WorldCat Discovery: empower your patrons</vt:lpstr>
      <vt:lpstr>WorldCat Holdings for Illinois Libraries</vt:lpstr>
      <vt:lpstr>WorldCat Discovery: patron request</vt:lpstr>
      <vt:lpstr>WorldCat Discovery instances: Illinois Statewide Catalog &amp; individual libraries</vt:lpstr>
      <vt:lpstr>SWAN Support website: access URLs</vt:lpstr>
      <vt:lpstr>Real-time availability: “Auto No”</vt:lpstr>
      <vt:lpstr>Three things you can do today!</vt:lpstr>
      <vt:lpstr>Where you can find more</vt:lpstr>
      <vt:lpstr>Conclusion</vt:lpstr>
      <vt:lpstr>Reports on SWAN Projects</vt:lpstr>
      <vt:lpstr>SWAN projects</vt:lpstr>
      <vt:lpstr>Budget Update</vt:lpstr>
      <vt:lpstr>SWAN budget process timeline</vt:lpstr>
      <vt:lpstr>ISLAC Update: Illinois State Library Advisory Committee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Quarterly Meeting</dc:title>
  <dc:creator/>
  <cp:lastModifiedBy/>
  <cp:revision>1122</cp:revision>
  <dcterms:created xsi:type="dcterms:W3CDTF">2021-12-03T17:37:01Z</dcterms:created>
  <dcterms:modified xsi:type="dcterms:W3CDTF">2023-12-08T18:57:42Z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0x01010069325545373AF7429C682A8902065AFA</vt:lpwstr>
  </property>
  <property fmtid="{D5CDD505-2E9C-101B-9397-08002B2CF9AE}" pid="3" name="ArticulateGUID">
    <vt:lpwstr>D1B39070-BB8C-435E-8538-D63DF5746AC7</vt:lpwstr>
  </property>
  <property fmtid="{D5CDD505-2E9C-101B-9397-08002B2CF9AE}" pid="4" name="ArticulatePath">
    <vt:lpwstr>https://swanlibraries.sharepoint.com/SharedDocs/Administration/Governance/Quarterly/2022/SWAN-2022-Q1-Presentation</vt:lpwstr>
  </property>
  <property fmtid="{D5CDD505-2E9C-101B-9397-08002B2CF9AE}" pid="5" name="MediaServiceImageTags">
    <vt:lpwstr/>
  </property>
</Properties>
</file>