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4"/>
  </p:sldMasterIdLst>
  <p:notesMasterIdLst>
    <p:notesMasterId r:id="rId63"/>
  </p:notesMasterIdLst>
  <p:sldIdLst>
    <p:sldId id="256" r:id="rId5"/>
    <p:sldId id="470" r:id="rId6"/>
    <p:sldId id="3092" r:id="rId7"/>
    <p:sldId id="3093" r:id="rId8"/>
    <p:sldId id="306" r:id="rId9"/>
    <p:sldId id="303" r:id="rId10"/>
    <p:sldId id="3225" r:id="rId11"/>
    <p:sldId id="3004" r:id="rId12"/>
    <p:sldId id="3182" r:id="rId13"/>
    <p:sldId id="304" r:id="rId14"/>
    <p:sldId id="282" r:id="rId15"/>
    <p:sldId id="315" r:id="rId16"/>
    <p:sldId id="257" r:id="rId17"/>
    <p:sldId id="3090" r:id="rId18"/>
    <p:sldId id="314" r:id="rId19"/>
    <p:sldId id="319" r:id="rId20"/>
    <p:sldId id="309" r:id="rId21"/>
    <p:sldId id="317" r:id="rId22"/>
    <p:sldId id="318" r:id="rId23"/>
    <p:sldId id="288" r:id="rId24"/>
    <p:sldId id="313" r:id="rId25"/>
    <p:sldId id="283" r:id="rId26"/>
    <p:sldId id="285" r:id="rId27"/>
    <p:sldId id="284" r:id="rId28"/>
    <p:sldId id="286" r:id="rId29"/>
    <p:sldId id="287" r:id="rId30"/>
    <p:sldId id="289" r:id="rId31"/>
    <p:sldId id="3096" r:id="rId32"/>
    <p:sldId id="3099" r:id="rId33"/>
    <p:sldId id="3223" r:id="rId34"/>
    <p:sldId id="3224" r:id="rId35"/>
    <p:sldId id="3226" r:id="rId36"/>
    <p:sldId id="3002" r:id="rId37"/>
    <p:sldId id="3001" r:id="rId38"/>
    <p:sldId id="3205" r:id="rId39"/>
    <p:sldId id="3208" r:id="rId40"/>
    <p:sldId id="3215" r:id="rId41"/>
    <p:sldId id="3216" r:id="rId42"/>
    <p:sldId id="3217" r:id="rId43"/>
    <p:sldId id="3218" r:id="rId44"/>
    <p:sldId id="3219" r:id="rId45"/>
    <p:sldId id="3220" r:id="rId46"/>
    <p:sldId id="3221" r:id="rId47"/>
    <p:sldId id="3206" r:id="rId48"/>
    <p:sldId id="3245" r:id="rId49"/>
    <p:sldId id="3227" r:id="rId50"/>
    <p:sldId id="3228" r:id="rId51"/>
    <p:sldId id="3246" r:id="rId52"/>
    <p:sldId id="3229" r:id="rId53"/>
    <p:sldId id="3233" r:id="rId54"/>
    <p:sldId id="3238" r:id="rId55"/>
    <p:sldId id="3239" r:id="rId56"/>
    <p:sldId id="3240" r:id="rId57"/>
    <p:sldId id="3241" r:id="rId58"/>
    <p:sldId id="3242" r:id="rId59"/>
    <p:sldId id="3243" r:id="rId60"/>
    <p:sldId id="3244" r:id="rId61"/>
    <p:sldId id="270" r:id="rId62"/>
  </p:sldIdLst>
  <p:sldSz cx="12192000" cy="6858000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256"/>
            <p14:sldId id="470"/>
          </p14:sldIdLst>
        </p14:section>
        <p14:section name="Board election" id="{D168F55A-4E86-4473-A9FB-087B5F3A52CB}">
          <p14:sldIdLst>
            <p14:sldId id="3092"/>
            <p14:sldId id="3093"/>
          </p14:sldIdLst>
        </p14:section>
        <p14:section name="EBSCO package" id="{B196D6AF-502B-4BD6-873C-5D88F77F216B}">
          <p14:sldIdLst>
            <p14:sldId id="306"/>
            <p14:sldId id="303"/>
            <p14:sldId id="3225"/>
          </p14:sldIdLst>
        </p14:section>
        <p14:section name="Budget" id="{A5433022-86E8-4D43-9140-9D5D9CC6A93D}">
          <p14:sldIdLst>
            <p14:sldId id="3004"/>
            <p14:sldId id="3182"/>
            <p14:sldId id="304"/>
            <p14:sldId id="282"/>
            <p14:sldId id="315"/>
            <p14:sldId id="257"/>
            <p14:sldId id="3090"/>
            <p14:sldId id="314"/>
            <p14:sldId id="319"/>
            <p14:sldId id="309"/>
            <p14:sldId id="317"/>
            <p14:sldId id="318"/>
            <p14:sldId id="288"/>
            <p14:sldId id="313"/>
            <p14:sldId id="283"/>
            <p14:sldId id="285"/>
            <p14:sldId id="284"/>
            <p14:sldId id="286"/>
            <p14:sldId id="287"/>
            <p14:sldId id="289"/>
            <p14:sldId id="3096"/>
            <p14:sldId id="3099"/>
          </p14:sldIdLst>
        </p14:section>
        <p14:section name="Amend budget" id="{71A80A0D-C10A-4199-8DDA-4FA40E7B95EC}">
          <p14:sldIdLst>
            <p14:sldId id="3223"/>
            <p14:sldId id="3224"/>
            <p14:sldId id="3226"/>
          </p14:sldIdLst>
        </p14:section>
        <p14:section name="Membership Satisfaction Survey" id="{5DEBBD93-7F3D-40BA-A8E1-644398F33A9C}">
          <p14:sldIdLst>
            <p14:sldId id="3002"/>
            <p14:sldId id="3001"/>
            <p14:sldId id="3205"/>
            <p14:sldId id="3208"/>
            <p14:sldId id="3215"/>
            <p14:sldId id="3216"/>
            <p14:sldId id="3217"/>
            <p14:sldId id="3218"/>
            <p14:sldId id="3219"/>
            <p14:sldId id="3220"/>
            <p14:sldId id="3221"/>
            <p14:sldId id="3206"/>
            <p14:sldId id="3245"/>
            <p14:sldId id="3227"/>
          </p14:sldIdLst>
        </p14:section>
        <p14:section name="SWAN Projects" id="{D03C1960-7625-4823-B800-022D4AE8E2D0}">
          <p14:sldIdLst>
            <p14:sldId id="3228"/>
            <p14:sldId id="3246"/>
            <p14:sldId id="3229"/>
            <p14:sldId id="3233"/>
            <p14:sldId id="3238"/>
            <p14:sldId id="3239"/>
            <p14:sldId id="3240"/>
            <p14:sldId id="3241"/>
            <p14:sldId id="3242"/>
            <p14:sldId id="3243"/>
            <p14:sldId id="3244"/>
          </p14:sldIdLst>
        </p14:section>
        <p14:section name="50th anniversary" id="{4041D121-EF67-4B51-8BF6-F8B6576A5F5F}">
          <p14:sldIdLst/>
        </p14:section>
        <p14:section name="End" id="{A9A3321D-5B1D-4247-A264-F1F28D2A36B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26FB6-8197-41E4-A740-A11084C4C297}" v="40" dt="2024-03-07T20:02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1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gs" Target="tags/tag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Budget/Budget%20FY25/SWAN%20FY25%20Budg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Budget/Budget%20FY25/SWAN%20FY25%20Budg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Management%20Team/Customer%20survey/Results/survey-results-analysis-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7FC76B"/>
            </a:solidFill>
          </c:spPr>
          <c:dPt>
            <c:idx val="0"/>
            <c:bubble3D val="0"/>
            <c:spPr>
              <a:solidFill>
                <a:srgbClr val="7FC7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6D-4067-842B-CD9C553FFA8B}"/>
              </c:ext>
            </c:extLst>
          </c:dPt>
          <c:dPt>
            <c:idx val="1"/>
            <c:bubble3D val="0"/>
            <c:spPr>
              <a:solidFill>
                <a:srgbClr val="3779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6D-4067-842B-CD9C553FFA8B}"/>
              </c:ext>
            </c:extLst>
          </c:dPt>
          <c:dPt>
            <c:idx val="2"/>
            <c:bubble3D val="0"/>
            <c:spPr>
              <a:solidFill>
                <a:srgbClr val="6BB5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6D-4067-842B-CD9C553FFA8B}"/>
              </c:ext>
            </c:extLst>
          </c:dPt>
          <c:dPt>
            <c:idx val="3"/>
            <c:bubble3D val="0"/>
            <c:spPr>
              <a:solidFill>
                <a:srgbClr val="6EC0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6D-4067-842B-CD9C553FFA8B}"/>
              </c:ext>
            </c:extLst>
          </c:dPt>
          <c:dPt>
            <c:idx val="4"/>
            <c:bubble3D val="0"/>
            <c:spPr>
              <a:solidFill>
                <a:srgbClr val="7FC7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6D-4067-842B-CD9C553FFA8B}"/>
              </c:ext>
            </c:extLst>
          </c:dPt>
          <c:dPt>
            <c:idx val="5"/>
            <c:bubble3D val="0"/>
            <c:spPr>
              <a:solidFill>
                <a:srgbClr val="9FE3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6D-4067-842B-CD9C553FFA8B}"/>
              </c:ext>
            </c:extLst>
          </c:dPt>
          <c:dPt>
            <c:idx val="6"/>
            <c:bubble3D val="0"/>
            <c:spPr>
              <a:solidFill>
                <a:srgbClr val="CAE8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6D-4067-842B-CD9C553FFA8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6D-4067-842B-CD9C553FF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D-4067-842B-CD9C553FFA8B}"/>
                </c:ext>
              </c:extLst>
            </c:dLbl>
            <c:dLbl>
              <c:idx val="2"/>
              <c:layout>
                <c:manualLayout>
                  <c:x val="5.7533474837333481E-2"/>
                  <c:y val="7.66362339956728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6D-4067-842B-CD9C553FFA8B}"/>
                </c:ext>
              </c:extLst>
            </c:dLbl>
            <c:dLbl>
              <c:idx val="3"/>
              <c:layout>
                <c:manualLayout>
                  <c:x val="0.18315589492800607"/>
                  <c:y val="2.95960964277397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6D-4067-842B-CD9C553FFA8B}"/>
                </c:ext>
              </c:extLst>
            </c:dLbl>
            <c:dLbl>
              <c:idx val="4"/>
              <c:layout>
                <c:manualLayout>
                  <c:x val="0.11456661866450572"/>
                  <c:y val="8.4995501930520231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4160"/>
                        <a:gd name="adj2" fmla="val 5151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836D-4067-842B-CD9C553FFA8B}"/>
                </c:ext>
              </c:extLst>
            </c:dLbl>
            <c:dLbl>
              <c:idx val="6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9667"/>
                        <a:gd name="adj2" fmla="val 3261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836D-4067-842B-CD9C553FFA8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'[SWAN FY25 Budget.xlsx]Summary Sort'!$A$2:$A$8</c:f>
              <c:strCache>
                <c:ptCount val="7"/>
                <c:pt idx="0">
                  <c:v>Registration &amp; Event Receipts</c:v>
                </c:pt>
                <c:pt idx="1">
                  <c:v>Reserve Fund Transfer</c:v>
                </c:pt>
                <c:pt idx="2">
                  <c:v>Investment &amp; Interest</c:v>
                </c:pt>
                <c:pt idx="3">
                  <c:v>Reimbursement for Losses</c:v>
                </c:pt>
                <c:pt idx="4">
                  <c:v>Membership Reimbursements</c:v>
                </c:pt>
                <c:pt idx="5">
                  <c:v>Grant Revenue</c:v>
                </c:pt>
                <c:pt idx="6">
                  <c:v>Membership Fees</c:v>
                </c:pt>
              </c:strCache>
            </c:strRef>
          </c:cat>
          <c:val>
            <c:numRef>
              <c:f>'[SWAN FY25 Budget.xlsx]Summary Sort'!$B$2:$B$8</c:f>
              <c:numCache>
                <c:formatCode>"$"#,##0</c:formatCode>
                <c:ptCount val="7"/>
                <c:pt idx="0">
                  <c:v>5000</c:v>
                </c:pt>
                <c:pt idx="1">
                  <c:v>40000</c:v>
                </c:pt>
                <c:pt idx="2">
                  <c:v>83328</c:v>
                </c:pt>
                <c:pt idx="3">
                  <c:v>98000</c:v>
                </c:pt>
                <c:pt idx="4">
                  <c:v>491375.47560000001</c:v>
                </c:pt>
                <c:pt idx="5">
                  <c:v>500615.67999999999</c:v>
                </c:pt>
                <c:pt idx="6">
                  <c:v>2875427.2149999999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36D-4067-842B-CD9C553FFA8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10-407C-84EC-59245A5F9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'[SWAN FY25 Budget.xlsx]Summary Sort'!$A$10:$A$21</c:f>
              <c:strCache>
                <c:ptCount val="12"/>
                <c:pt idx="0">
                  <c:v>Hardware &amp; Equipment</c:v>
                </c:pt>
                <c:pt idx="1">
                  <c:v>Interest &amp; Fees</c:v>
                </c:pt>
                <c:pt idx="2">
                  <c:v>Membership Development</c:v>
                </c:pt>
                <c:pt idx="3">
                  <c:v>Insurance</c:v>
                </c:pt>
                <c:pt idx="4">
                  <c:v>General Office</c:v>
                </c:pt>
                <c:pt idx="5">
                  <c:v>Professional Development</c:v>
                </c:pt>
                <c:pt idx="6">
                  <c:v>Building &amp; Grounds</c:v>
                </c:pt>
                <c:pt idx="7">
                  <c:v>Contractual Services</c:v>
                </c:pt>
                <c:pt idx="8">
                  <c:v>Personnel Benefits</c:v>
                </c:pt>
                <c:pt idx="9">
                  <c:v>Library Materials &amp; Content</c:v>
                </c:pt>
                <c:pt idx="10">
                  <c:v>Information &amp; Technology Services</c:v>
                </c:pt>
                <c:pt idx="11">
                  <c:v>Salaries &amp; Wages</c:v>
                </c:pt>
              </c:strCache>
            </c:strRef>
          </c:cat>
          <c:val>
            <c:numRef>
              <c:f>'[SWAN FY25 Budget.xlsx]Summary Sort'!$B$10:$B$21</c:f>
              <c:numCache>
                <c:formatCode>"$"#,##0</c:formatCode>
                <c:ptCount val="12"/>
                <c:pt idx="0">
                  <c:v>2000</c:v>
                </c:pt>
                <c:pt idx="1">
                  <c:v>2474</c:v>
                </c:pt>
                <c:pt idx="2">
                  <c:v>10750</c:v>
                </c:pt>
                <c:pt idx="3">
                  <c:v>11400</c:v>
                </c:pt>
                <c:pt idx="4">
                  <c:v>12700</c:v>
                </c:pt>
                <c:pt idx="5">
                  <c:v>14700</c:v>
                </c:pt>
                <c:pt idx="6">
                  <c:v>97410</c:v>
                </c:pt>
                <c:pt idx="7">
                  <c:v>125760</c:v>
                </c:pt>
                <c:pt idx="8">
                  <c:v>445419</c:v>
                </c:pt>
                <c:pt idx="9">
                  <c:v>584375.47560000001</c:v>
                </c:pt>
                <c:pt idx="10">
                  <c:v>1206000</c:v>
                </c:pt>
                <c:pt idx="11">
                  <c:v>1577736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0-407C-84EC-59245A5F9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8240"/>
        <c:axId val="183039392"/>
      </c:barChart>
      <c:catAx>
        <c:axId val="1535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9392"/>
        <c:crosses val="autoZero"/>
        <c:auto val="1"/>
        <c:lblAlgn val="ctr"/>
        <c:lblOffset val="100"/>
        <c:noMultiLvlLbl val="0"/>
      </c:catAx>
      <c:valAx>
        <c:axId val="183039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1535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Considering your overall experience with the above platforms, how well do the currently provided products meet the needs of your library?</a:t>
            </a:r>
            <a:br>
              <a:rPr lang="en-US" dirty="0"/>
            </a:br>
            <a:r>
              <a:rPr lang="en-US" dirty="0"/>
              <a:t>Rank 1 to 10 -- Rank 1 Not well, Rank 10 Extremely 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'[survey-results-analysis-1.xlsx]Ranking Counts'!$B$1</c:f>
              <c:strCache>
                <c:ptCount val="1"/>
                <c:pt idx="0">
                  <c:v>Membership Ranking Counts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'[survey-results-analysis-1.xlsx]Ranking Counts'!$A$2:$A$11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'[survey-results-analysis-1.xlsx]Ranking Counts'!$B$2:$B$11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11</c:v>
                </c:pt>
                <c:pt idx="6">
                  <c:v>15</c:v>
                </c:pt>
                <c:pt idx="7">
                  <c:v>28</c:v>
                </c:pt>
                <c:pt idx="8">
                  <c:v>11</c:v>
                </c:pt>
                <c:pt idx="9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27-4011-AB12-64D87FDE7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845072"/>
        <c:axId val="947861504"/>
      </c:scatterChart>
      <c:valAx>
        <c:axId val="945845072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61504"/>
        <c:crosses val="autoZero"/>
        <c:crossBetween val="midCat"/>
      </c:valAx>
      <c:valAx>
        <c:axId val="9478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84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satisfaction with each of the following products: </a:t>
            </a:r>
            <a:br>
              <a:rPr lang="en-US" b="1"/>
            </a:br>
            <a:r>
              <a:rPr lang="en-US" b="1"/>
              <a:t>WorkFlows -- Staff client from SirsiDynix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'[survey-results-analysis-1.xlsx]Platforms counts'!$B$1</c:f>
              <c:strCache>
                <c:ptCount val="1"/>
                <c:pt idx="0">
                  <c:v>Response Counts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'[survey-results-analysis-1.xlsx]Platforms counts'!$A$2:$A$5</c:f>
              <c:strCache>
                <c:ptCount val="4"/>
                <c:pt idx="0">
                  <c:v>Satisfied</c:v>
                </c:pt>
                <c:pt idx="1">
                  <c:v>Somewhat satisfied</c:v>
                </c:pt>
                <c:pt idx="2">
                  <c:v>Dissatisfied</c:v>
                </c:pt>
                <c:pt idx="3">
                  <c:v>No basis for judgement</c:v>
                </c:pt>
              </c:strCache>
            </c:strRef>
          </c:cat>
          <c:val>
            <c:numRef>
              <c:f>'[survey-results-analysis-1.xlsx]Platforms counts'!$B$2:$B$5</c:f>
              <c:numCache>
                <c:formatCode>General</c:formatCode>
                <c:ptCount val="4"/>
                <c:pt idx="0">
                  <c:v>38</c:v>
                </c:pt>
                <c:pt idx="1">
                  <c:v>31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9-497A-8138-D2C4A9C29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7078768"/>
        <c:axId val="985308464"/>
      </c:barChart>
      <c:catAx>
        <c:axId val="104707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308464"/>
        <c:crosses val="autoZero"/>
        <c:auto val="1"/>
        <c:lblAlgn val="ctr"/>
        <c:lblOffset val="100"/>
        <c:noMultiLvlLbl val="0"/>
      </c:catAx>
      <c:valAx>
        <c:axId val="98530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07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satisfaction with each of the following products: </a:t>
            </a:r>
            <a:br>
              <a:rPr lang="en-US" b="1"/>
            </a:br>
            <a:r>
              <a:rPr lang="en-US" b="1"/>
              <a:t>BLUEcloud Analytics -- Data analysis and reporting from SirsiDynix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'[survey-results-analysis-1.xlsx]Platforms counts'!$E$1</c:f>
              <c:strCache>
                <c:ptCount val="1"/>
                <c:pt idx="0">
                  <c:v>Response Counts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'[survey-results-analysis-1.xlsx]Platforms counts'!$D$2:$D$5</c:f>
              <c:strCache>
                <c:ptCount val="4"/>
                <c:pt idx="0">
                  <c:v>Satisfied</c:v>
                </c:pt>
                <c:pt idx="1">
                  <c:v>Somewhat satisfied</c:v>
                </c:pt>
                <c:pt idx="2">
                  <c:v>Dissatisfied</c:v>
                </c:pt>
                <c:pt idx="3">
                  <c:v>No basis for judgement</c:v>
                </c:pt>
              </c:strCache>
            </c:strRef>
          </c:cat>
          <c:val>
            <c:numRef>
              <c:f>'[survey-results-analysis-1.xlsx]Platforms counts'!$E$2:$E$5</c:f>
              <c:numCache>
                <c:formatCode>General</c:formatCode>
                <c:ptCount val="4"/>
                <c:pt idx="0">
                  <c:v>33</c:v>
                </c:pt>
                <c:pt idx="1">
                  <c:v>32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6-4A28-A5FB-6FA7EACEE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3556336"/>
        <c:axId val="947855552"/>
      </c:barChart>
      <c:catAx>
        <c:axId val="104355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55552"/>
        <c:crosses val="autoZero"/>
        <c:auto val="1"/>
        <c:lblAlgn val="ctr"/>
        <c:lblOffset val="100"/>
        <c:noMultiLvlLbl val="0"/>
      </c:catAx>
      <c:valAx>
        <c:axId val="94785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55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satisfaction with each of the following products: </a:t>
            </a:r>
            <a:br>
              <a:rPr lang="en-US" b="1"/>
            </a:br>
            <a:r>
              <a:rPr lang="en-US" b="1"/>
              <a:t>MobileCirc/MobileStaff -- Staff tablet-based app from SirsiDynix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'[survey-results-analysis-1.xlsx]Platforms counts'!$H$1</c:f>
              <c:strCache>
                <c:ptCount val="1"/>
                <c:pt idx="0">
                  <c:v>Response Counts</c:v>
                </c:pt>
              </c:strCache>
            </c:strRef>
          </c:tx>
          <c:spPr>
            <a:solidFill>
              <a:srgbClr val="FCDE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'[survey-results-analysis-1.xlsx]Platforms counts'!$G$2:$G$5</c:f>
              <c:strCache>
                <c:ptCount val="4"/>
                <c:pt idx="0">
                  <c:v>Satisfied</c:v>
                </c:pt>
                <c:pt idx="1">
                  <c:v>Somewhat satisfied</c:v>
                </c:pt>
                <c:pt idx="2">
                  <c:v>Dissatisfied</c:v>
                </c:pt>
                <c:pt idx="3">
                  <c:v>No basis for judgement</c:v>
                </c:pt>
              </c:strCache>
            </c:strRef>
          </c:cat>
          <c:val>
            <c:numRef>
              <c:f>'[survey-results-analysis-1.xlsx]Platforms counts'!$H$2:$H$5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12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8-4590-9EF1-FAE86D833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7085488"/>
        <c:axId val="1051912992"/>
      </c:barChart>
      <c:catAx>
        <c:axId val="104708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912992"/>
        <c:crosses val="autoZero"/>
        <c:auto val="1"/>
        <c:lblAlgn val="ctr"/>
        <c:lblOffset val="100"/>
        <c:noMultiLvlLbl val="0"/>
      </c:catAx>
      <c:valAx>
        <c:axId val="105191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0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satisfaction with each of the following products: </a:t>
            </a:r>
            <a:br>
              <a:rPr lang="en-US" b="1"/>
            </a:br>
            <a:r>
              <a:rPr lang="en-US" b="1"/>
              <a:t>Aspen Discovery -- SWAN OPAC supported and developed with ByWater Solutions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'[survey-results-analysis-1.xlsx]Platforms counts'!$K$1</c:f>
              <c:strCache>
                <c:ptCount val="1"/>
                <c:pt idx="0">
                  <c:v>Response Counts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'[survey-results-analysis-1.xlsx]Platforms counts'!$J$2:$J$5</c:f>
              <c:strCache>
                <c:ptCount val="4"/>
                <c:pt idx="0">
                  <c:v>Satisfied</c:v>
                </c:pt>
                <c:pt idx="1">
                  <c:v>Somewhat satisfied</c:v>
                </c:pt>
                <c:pt idx="2">
                  <c:v>Dissatisfied</c:v>
                </c:pt>
                <c:pt idx="3">
                  <c:v>No basis for judgement</c:v>
                </c:pt>
              </c:strCache>
            </c:strRef>
          </c:cat>
          <c:val>
            <c:numRef>
              <c:f>'[survey-results-analysis-1.xlsx]Platforms counts'!$K$2:$K$5</c:f>
              <c:numCache>
                <c:formatCode>General</c:formatCode>
                <c:ptCount val="4"/>
                <c:pt idx="0">
                  <c:v>47</c:v>
                </c:pt>
                <c:pt idx="1">
                  <c:v>19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D-40A5-8F18-4498D666A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5845552"/>
        <c:axId val="947365408"/>
      </c:barChart>
      <c:catAx>
        <c:axId val="94584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365408"/>
        <c:crosses val="autoZero"/>
        <c:auto val="1"/>
        <c:lblAlgn val="ctr"/>
        <c:lblOffset val="100"/>
        <c:noMultiLvlLbl val="0"/>
      </c:catAx>
      <c:valAx>
        <c:axId val="94736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84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satisfaction with each of the following products: </a:t>
            </a:r>
            <a:br>
              <a:rPr lang="en-US" b="1"/>
            </a:br>
            <a:r>
              <a:rPr lang="en-US" b="1"/>
              <a:t>MessageBee -- Notification platform with Unique Management Solutions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'[survey-results-analysis-1.xlsx]Platforms counts'!$N$1</c:f>
              <c:strCache>
                <c:ptCount val="1"/>
                <c:pt idx="0">
                  <c:v>Response Counts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'[survey-results-analysis-1.xlsx]Platforms counts'!$M$2:$M$5</c:f>
              <c:strCache>
                <c:ptCount val="4"/>
                <c:pt idx="0">
                  <c:v>Satisfied</c:v>
                </c:pt>
                <c:pt idx="1">
                  <c:v>Somewhat satisfied</c:v>
                </c:pt>
                <c:pt idx="2">
                  <c:v>Dissatisfied</c:v>
                </c:pt>
                <c:pt idx="3">
                  <c:v>No basis for judgement</c:v>
                </c:pt>
              </c:strCache>
            </c:strRef>
          </c:cat>
          <c:val>
            <c:numRef>
              <c:f>'[survey-results-analysis-1.xlsx]Platforms counts'!$N$2:$N$5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6-47EA-ADA6-70AB28169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2271520"/>
        <c:axId val="567364464"/>
      </c:barChart>
      <c:catAx>
        <c:axId val="106227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64464"/>
        <c:crosses val="autoZero"/>
        <c:auto val="1"/>
        <c:lblAlgn val="ctr"/>
        <c:lblOffset val="100"/>
        <c:noMultiLvlLbl val="0"/>
      </c:catAx>
      <c:valAx>
        <c:axId val="56736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27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Please rate your satisfaction with each of the following products: </a:t>
            </a:r>
            <a:br>
              <a:rPr lang="en-US" b="1"/>
            </a:br>
            <a:r>
              <a:rPr lang="en-US" b="1"/>
              <a:t>WorldShare ILL &amp; WorldCat Discovery -- OCLC group-services for Illinois libraries, managed by SWAN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'[survey-results-analysis-1.xlsx]Platforms counts'!$Q$1</c:f>
              <c:strCache>
                <c:ptCount val="1"/>
                <c:pt idx="0">
                  <c:v>Response Counts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'[survey-results-analysis-1.xlsx]Platforms counts'!$P$2:$P$5</c:f>
              <c:strCache>
                <c:ptCount val="4"/>
                <c:pt idx="0">
                  <c:v>Satisfied</c:v>
                </c:pt>
                <c:pt idx="1">
                  <c:v>Somewhat satisfied</c:v>
                </c:pt>
                <c:pt idx="2">
                  <c:v>Dissatisfied</c:v>
                </c:pt>
                <c:pt idx="3">
                  <c:v>No basis for judgement</c:v>
                </c:pt>
              </c:strCache>
            </c:strRef>
          </c:cat>
          <c:val>
            <c:numRef>
              <c:f>'[survey-results-analysis-1.xlsx]Platforms counts'!$Q$2:$Q$5</c:f>
              <c:numCache>
                <c:formatCode>General</c:formatCode>
                <c:ptCount val="4"/>
                <c:pt idx="0">
                  <c:v>56</c:v>
                </c:pt>
                <c:pt idx="1">
                  <c:v>8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9-4E24-83D5-EC4FB0E4B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452112"/>
        <c:axId val="1035083296"/>
      </c:barChart>
      <c:catAx>
        <c:axId val="56645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083296"/>
        <c:crosses val="autoZero"/>
        <c:auto val="1"/>
        <c:lblAlgn val="ctr"/>
        <c:lblOffset val="100"/>
        <c:noMultiLvlLbl val="0"/>
      </c:catAx>
      <c:valAx>
        <c:axId val="103508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5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D6F0-E438-46B6-B633-E9A40D8E4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Single Sign-On?</a:t>
            </a:r>
          </a:p>
          <a:p>
            <a:r>
              <a:rPr lang="en-US"/>
              <a:t>Who does this effect? (SWAN Staff, Member Library Staff, not patrons)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In-house options required significant staff involvement to both implement and maintain.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Ping’s solution is designed to work in conjunction with our existing Drupal Support Site and use L2 as the Identity provider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live was </a:t>
            </a:r>
            <a:r>
              <a:rPr lang="en-US" dirty="0" err="1"/>
              <a:t>Aslip</a:t>
            </a:r>
            <a:r>
              <a:rPr lang="en-US"/>
              <a:t> in June 1975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136" y="780104"/>
            <a:ext cx="1751315" cy="17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March 7,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March 7,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F7C9BB-AC72-41F2-97E8-EE10FC79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500063"/>
            <a:ext cx="10514012" cy="54694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2133601"/>
            <a:ext cx="109728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0"/>
              </a:spcBef>
              <a:spcAft>
                <a:spcPts val="1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</a:defRPr>
            </a:lvl1pPr>
            <a:lvl2pPr marL="911225" indent="-342900">
              <a:spcBef>
                <a:spcPts val="0"/>
              </a:spcBef>
              <a:spcAft>
                <a:spcPts val="1700"/>
              </a:spcAft>
              <a:buFont typeface="Courier New" charset="0"/>
              <a:buChar char="o"/>
              <a:defRPr sz="2400">
                <a:latin typeface="Trebuchet MS" panose="020B0603020202020204" pitchFamily="34" charset="0"/>
              </a:defRPr>
            </a:lvl2pPr>
            <a:lvl3pPr marL="1257300" indent="-342900">
              <a:spcBef>
                <a:spcPts val="0"/>
              </a:spcBef>
              <a:spcAft>
                <a:spcPts val="1700"/>
              </a:spcAft>
              <a:buFont typeface="Wingdings" charset="2"/>
              <a:buChar char="§"/>
              <a:defRPr sz="2400">
                <a:latin typeface="Trebuchet MS" panose="020B0603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1700"/>
              </a:spcAft>
              <a:buNone/>
              <a:defRPr sz="2400">
                <a:latin typeface="Trebuchet MS" panose="020B0603020202020204" pitchFamily="34" charset="0"/>
              </a:defRPr>
            </a:lvl4pPr>
            <a:lvl5pPr marL="1828800" indent="0">
              <a:spcBef>
                <a:spcPts val="0"/>
              </a:spcBef>
              <a:spcAft>
                <a:spcPts val="1700"/>
              </a:spcAft>
              <a:buNone/>
              <a:defRPr sz="24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9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March 7,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March 7,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March 7,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  <p:sldLayoutId id="2147484017" r:id="rId27"/>
    <p:sldLayoutId id="2147484018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wanlibraries.net/about/budget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SWAN Quarterly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98948"/>
            <a:ext cx="7406184" cy="1655762"/>
          </a:xfrm>
        </p:spPr>
        <p:txBody>
          <a:bodyPr/>
          <a:lstStyle/>
          <a:p>
            <a:r>
              <a:rPr lang="en-US" dirty="0"/>
              <a:t>March 7,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854519-99D8-47D4-8BB1-0185BB35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priorities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0A92E-9DD3-497A-8F0D-13EA66AAA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Helpdesk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Single sign-on (SSO)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Downsizing office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Membership changes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B58B5F-9824-4CCE-AF35-B5D77E331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Preparation &amp; research</a:t>
            </a:r>
          </a:p>
          <a:p>
            <a:r>
              <a:rPr lang="en-US"/>
              <a:t>SirsiDynix annual subscription</a:t>
            </a:r>
          </a:p>
          <a:p>
            <a:pPr lvl="1"/>
            <a:r>
              <a:rPr lang="en-US"/>
              <a:t>Year-5 of 5-year contract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Removed BLUEcloud Mobile &amp; eResource Central expense $95,130</a:t>
            </a:r>
          </a:p>
          <a:p>
            <a:r>
              <a:rPr lang="en-US"/>
              <a:t>OCLC annual subscription</a:t>
            </a:r>
          </a:p>
          <a:p>
            <a:pPr lvl="1"/>
            <a:r>
              <a:rPr lang="en-US"/>
              <a:t>Factored 3% increase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58F97-75CB-44AB-ACBD-D4DB83E5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3482-45B6-4F6B-A019-516E32AC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8F68A3-7EE1-4AEA-AC1C-8E90F0FE3A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F3B772-E253-4ABC-B330-F418CB0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Highlights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37B9E-65EC-4431-AA72-2E0028814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65956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Revenue</a:t>
            </a:r>
          </a:p>
          <a:p>
            <a:pPr lvl="1"/>
            <a:r>
              <a:rPr lang="en-US"/>
              <a:t>Increase interest income</a:t>
            </a:r>
          </a:p>
          <a:p>
            <a:pPr lvl="1"/>
            <a:r>
              <a:rPr lang="en-US"/>
              <a:t>Small RAILS funding increase from prior years</a:t>
            </a:r>
          </a:p>
          <a:p>
            <a:pPr lvl="1"/>
            <a:r>
              <a:rPr lang="en-US"/>
              <a:t>Membership fees decrease -6%</a:t>
            </a:r>
          </a:p>
          <a:p>
            <a:r>
              <a:rPr lang="en-US"/>
              <a:t>Expenses</a:t>
            </a:r>
          </a:p>
          <a:p>
            <a:pPr lvl="1"/>
            <a:r>
              <a:rPr lang="en-US"/>
              <a:t>Overall, decrease -3.4% </a:t>
            </a:r>
          </a:p>
          <a:p>
            <a:pPr lvl="1"/>
            <a:r>
              <a:rPr lang="en-US"/>
              <a:t>Added SSO &amp; helpdesk system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5F76A-5459-408C-AE23-E97D34C5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48D7-ECCD-463D-9746-BF706BD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906509-1950-4A73-A7CD-CB6B706B0F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E23693-8CA4-4105-84D8-93A12B3BD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611" y="165956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100 Libraries strong</a:t>
            </a:r>
          </a:p>
          <a:p>
            <a:pPr lvl="1"/>
            <a:r>
              <a:rPr lang="en-US"/>
              <a:t>Addison Public Library full member</a:t>
            </a:r>
          </a:p>
          <a:p>
            <a:pPr lvl="1"/>
            <a:r>
              <a:rPr lang="en-US"/>
              <a:t>Prairie State College exits</a:t>
            </a:r>
          </a:p>
          <a:p>
            <a:r>
              <a:rPr lang="en-US"/>
              <a:t>Year 2 Aspen Discovery catalog hosting &amp; Support site hosting</a:t>
            </a:r>
          </a:p>
          <a:p>
            <a:r>
              <a:rPr lang="en-US"/>
              <a:t>Full year security initiative expenses: MDR</a:t>
            </a:r>
          </a:p>
          <a:p>
            <a:r>
              <a:rPr lang="en-US"/>
              <a:t>SWAN Expo August 2024: 50</a:t>
            </a:r>
            <a:r>
              <a:rPr lang="en-US" baseline="30000"/>
              <a:t>th</a:t>
            </a:r>
            <a:r>
              <a:rPr lang="en-US"/>
              <a:t> anniversary of SWAN (1974-2024)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6FA-2C22-A3CC-EC0B-097616A2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budget: Helpdesk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89E6-A16B-BFAC-CA63-788D95D7F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Replacement for OTRS ticketing system and user portal including improved analytics</a:t>
            </a:r>
          </a:p>
          <a:p>
            <a:r>
              <a:rPr lang="en-US"/>
              <a:t>Customer Relations Manager</a:t>
            </a:r>
          </a:p>
          <a:p>
            <a:r>
              <a:rPr lang="en-US"/>
              <a:t>Possible additional features</a:t>
            </a:r>
          </a:p>
          <a:p>
            <a:pPr lvl="1"/>
            <a:r>
              <a:rPr lang="en-US"/>
              <a:t>Knowledge Base</a:t>
            </a:r>
          </a:p>
          <a:p>
            <a:pPr lvl="1"/>
            <a:r>
              <a:rPr lang="en-US"/>
              <a:t>Forum integration</a:t>
            </a:r>
          </a:p>
          <a:p>
            <a:r>
              <a:rPr lang="en-US"/>
              <a:t>Candidates</a:t>
            </a:r>
          </a:p>
          <a:p>
            <a:pPr lvl="1"/>
            <a:r>
              <a:rPr lang="en-US"/>
              <a:t>Zendesk</a:t>
            </a:r>
          </a:p>
          <a:p>
            <a:pPr lvl="1"/>
            <a:r>
              <a:rPr lang="en-US" err="1"/>
              <a:t>Zoho</a:t>
            </a:r>
            <a:r>
              <a:rPr lang="en-US"/>
              <a:t> Desk</a:t>
            </a:r>
          </a:p>
          <a:p>
            <a:pPr lvl="1"/>
            <a:r>
              <a:rPr lang="en-US"/>
              <a:t>Freshdesk</a:t>
            </a:r>
          </a:p>
          <a:p>
            <a:pPr lvl="1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C0029-70D2-D034-E012-84B12EE263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Budget line #5470 Support Services Subscription</a:t>
            </a:r>
          </a:p>
          <a:p>
            <a:r>
              <a:rPr lang="en-US"/>
              <a:t>$20,000 annual subscription in FY25 budget</a:t>
            </a:r>
          </a:p>
          <a:p>
            <a:r>
              <a:rPr lang="en-US"/>
              <a:t>Expense has a small offset with decommission of existing ticketing system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3B83B-6EF1-5165-A956-D45B486B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8395-4CF0-35D6-E388-D209FFCE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CB540-46C0-55E1-B6B6-7F78B7E5F13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483270-CE8C-8041-B788-4295B27C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Single Sign-On?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CB382-9EE9-641E-CE21-FDC893D7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27" y="987425"/>
            <a:ext cx="6972300" cy="4873625"/>
          </a:xfrm>
        </p:spPr>
        <p:txBody>
          <a:bodyPr>
            <a:normAutofit/>
          </a:bodyPr>
          <a:lstStyle/>
          <a:p>
            <a:r>
              <a:rPr lang="en-US"/>
              <a:t>Streamlined experience for member library and SWAN staff</a:t>
            </a:r>
          </a:p>
          <a:p>
            <a:r>
              <a:rPr lang="en-US"/>
              <a:t>Unify all SWAN’s services/accounts under single login</a:t>
            </a:r>
          </a:p>
          <a:p>
            <a:pPr lvl="1"/>
            <a:r>
              <a:rPr lang="en-US"/>
              <a:t>Sign in once and access all services</a:t>
            </a:r>
          </a:p>
          <a:p>
            <a:r>
              <a:rPr lang="en-US"/>
              <a:t>Leverage existing L2 account </a:t>
            </a:r>
          </a:p>
          <a:p>
            <a:pPr lvl="1"/>
            <a:r>
              <a:rPr lang="en-US"/>
              <a:t>No need to create new account or migrate credentials</a:t>
            </a:r>
          </a:p>
          <a:p>
            <a:r>
              <a:rPr lang="en-US"/>
              <a:t>Flexible framework – Easy to add new services going forward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0678F9-9A30-1FF7-9BAA-93E02AF8A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2692431" cy="2439988"/>
          </a:xfrm>
        </p:spPr>
        <p:txBody>
          <a:bodyPr>
            <a:normAutofit/>
          </a:bodyPr>
          <a:lstStyle/>
          <a:p>
            <a:r>
              <a:rPr lang="en-US" sz="2000"/>
              <a:t>Single sign-on is an authentication schema that allows a user to log in with a single ID to any of several related, yet independent, software systems.</a:t>
            </a:r>
          </a:p>
        </p:txBody>
      </p:sp>
      <p:pic>
        <p:nvPicPr>
          <p:cNvPr id="8" name="Picture 7" descr="A logo for a library&#10;&#10;Description automatically generated">
            <a:extLst>
              <a:ext uri="{FF2B5EF4-FFF2-40B4-BE49-F238E27FC236}">
                <a16:creationId xmlns:a16="http://schemas.microsoft.com/office/drawing/2014/main" id="{1B094F50-F552-D696-89F1-A11CB7EC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1" y="-188195"/>
            <a:ext cx="337953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7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F744-14A0-3BC4-610A-103E80CB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79"/>
            <a:ext cx="10515600" cy="1325563"/>
          </a:xfrm>
        </p:spPr>
        <p:txBody>
          <a:bodyPr/>
          <a:lstStyle/>
          <a:p>
            <a:r>
              <a:rPr lang="en-US"/>
              <a:t>How will SSO 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461EC-5684-DF99-B056-9174F5708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" t="2726" r="1550" b="11149"/>
          <a:stretch/>
        </p:blipFill>
        <p:spPr>
          <a:xfrm>
            <a:off x="649421" y="1614664"/>
            <a:ext cx="10515600" cy="46722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A100EC-FC65-772E-5AEF-8CC7B379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80" y="4062819"/>
            <a:ext cx="933580" cy="200053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58ABC5-23EE-2629-BDF4-A8A24A4438C8}"/>
              </a:ext>
            </a:extLst>
          </p:cNvPr>
          <p:cNvCxnSpPr>
            <a:cxnSpLocks/>
          </p:cNvCxnSpPr>
          <p:nvPr/>
        </p:nvCxnSpPr>
        <p:spPr>
          <a:xfrm>
            <a:off x="3501736" y="4260207"/>
            <a:ext cx="10806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3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7082-3421-4B8C-46D0-4641F14C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FY25: SSO project &amp; budget expense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7966-32C0-2FFB-4094-C2B9BB94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809" y="1825625"/>
            <a:ext cx="5725391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Subscription based on annual active users</a:t>
            </a:r>
          </a:p>
          <a:p>
            <a:pPr lvl="1"/>
            <a:r>
              <a:rPr lang="en-US"/>
              <a:t>1,000 to 1,200 library staff estimated</a:t>
            </a:r>
          </a:p>
          <a:p>
            <a:r>
              <a:rPr lang="en-US"/>
              <a:t>SWAN researched in-house, self-maintained, and SaaS options 2022-2023</a:t>
            </a:r>
          </a:p>
          <a:p>
            <a:r>
              <a:rPr lang="en-US"/>
              <a:t>Ping/</a:t>
            </a:r>
            <a:r>
              <a:rPr lang="en-US" err="1"/>
              <a:t>HiQuest</a:t>
            </a:r>
            <a:r>
              <a:rPr lang="en-US"/>
              <a:t> selected as vendor</a:t>
            </a:r>
          </a:p>
          <a:p>
            <a:pPr lvl="1"/>
            <a:r>
              <a:rPr lang="en-US"/>
              <a:t>Vendors (Okta/Auth.0/etc.) unable to meet our requirements</a:t>
            </a:r>
          </a:p>
          <a:p>
            <a:pPr lvl="1"/>
            <a:r>
              <a:rPr lang="en-US"/>
              <a:t>Ping offers bespoke implementation </a:t>
            </a:r>
          </a:p>
          <a:p>
            <a:pPr lvl="1"/>
            <a:r>
              <a:rPr lang="en-US"/>
              <a:t>Seamless integration with Support Site</a:t>
            </a:r>
          </a:p>
          <a:p>
            <a:r>
              <a:rPr lang="en-US"/>
              <a:t>Future proof our next library staff client</a:t>
            </a:r>
          </a:p>
          <a:p>
            <a:pPr lvl="1"/>
            <a:r>
              <a:rPr lang="en-US"/>
              <a:t>BLUEcloud Staff</a:t>
            </a:r>
          </a:p>
          <a:p>
            <a:pPr lvl="1"/>
            <a:r>
              <a:rPr lang="en-US"/>
              <a:t>Alternate option requirement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C16BB-8A63-D872-79BE-2287EF999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3806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Budget line #5430 Server Infrastructure</a:t>
            </a:r>
          </a:p>
          <a:p>
            <a:r>
              <a:rPr lang="en-US"/>
              <a:t>$26,890 annual subscription</a:t>
            </a:r>
          </a:p>
          <a:p>
            <a:r>
              <a:rPr lang="en-US"/>
              <a:t>One-time setup &amp; configuration costs $35,000</a:t>
            </a:r>
          </a:p>
          <a:p>
            <a:r>
              <a:rPr lang="en-US"/>
              <a:t>Amend existing SWAN budget for FY24 to allow project to begin</a:t>
            </a:r>
          </a:p>
          <a:p>
            <a:r>
              <a:rPr lang="en-US"/>
              <a:t>Resolution to amend SWAN budget at March 7, 2024 Quarterly membership meeting after budget approval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9C1E6-DFE5-B063-2063-97A6AD9B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065E-C96D-B174-A69E-43480DBC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BE65C-AC5C-9F17-5128-461BAF8CCB1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1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0AF0-5EF1-F77E-F79D-6850E17E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FY25: Office relocation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A6291-0A39-744B-A4E5-4C6E885103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FY25 budget </a:t>
            </a:r>
            <a:r>
              <a:rPr lang="en-US">
                <a:solidFill>
                  <a:srgbClr val="FF0000"/>
                </a:solidFill>
              </a:rPr>
              <a:t>$32,100 expense reduction</a:t>
            </a:r>
          </a:p>
          <a:p>
            <a:pPr lvl="1"/>
            <a:r>
              <a:rPr lang="en-US"/>
              <a:t>Current space July – Dec 2024</a:t>
            </a:r>
          </a:p>
          <a:p>
            <a:pPr lvl="1"/>
            <a:r>
              <a:rPr lang="en-US"/>
              <a:t>New space Jan – June 2025</a:t>
            </a:r>
          </a:p>
          <a:p>
            <a:r>
              <a:rPr lang="en-US"/>
              <a:t>Reduction in square footage</a:t>
            </a:r>
          </a:p>
          <a:p>
            <a:pPr lvl="1"/>
            <a:r>
              <a:rPr lang="en-US"/>
              <a:t>Current 5, 621 sq ft</a:t>
            </a:r>
          </a:p>
          <a:p>
            <a:pPr lvl="1"/>
            <a:r>
              <a:rPr lang="en-US"/>
              <a:t>Anticipated 2,800 sq ft</a:t>
            </a:r>
          </a:p>
          <a:p>
            <a:r>
              <a:rPr lang="en-US"/>
              <a:t>Commercial lease length unknown </a:t>
            </a:r>
          </a:p>
          <a:p>
            <a:r>
              <a:rPr lang="en-US"/>
              <a:t>Moving November 2024</a:t>
            </a:r>
          </a:p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15BF5A-961A-85A6-723E-BD5ADDAB4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3389" y="491095"/>
            <a:ext cx="4499091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3C90-1229-A4D5-53EF-52B09578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84EA-F283-4B4C-D00E-2E1A089D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4B12E-FADD-780A-2CA6-A93806CB66B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70517-B945-2702-B989-388C71071FE5}"/>
              </a:ext>
            </a:extLst>
          </p:cNvPr>
          <p:cNvSpPr txBox="1"/>
          <p:nvPr/>
        </p:nvSpPr>
        <p:spPr>
          <a:xfrm>
            <a:off x="6549080" y="4934055"/>
            <a:ext cx="42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Current floor plan</a:t>
            </a:r>
          </a:p>
        </p:txBody>
      </p:sp>
    </p:spTree>
    <p:extLst>
      <p:ext uri="{BB962C8B-B14F-4D97-AF65-F5344CB8AC3E}">
        <p14:creationId xmlns:p14="http://schemas.microsoft.com/office/powerpoint/2010/main" val="85854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197DCB4-76CD-50FC-20C9-1BE5360461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5029" y="1816443"/>
          <a:ext cx="9916885" cy="42904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13032">
                  <a:extLst>
                    <a:ext uri="{9D8B030D-6E8A-4147-A177-3AD203B41FA5}">
                      <a16:colId xmlns:a16="http://schemas.microsoft.com/office/drawing/2014/main" val="428623257"/>
                    </a:ext>
                  </a:extLst>
                </a:gridCol>
                <a:gridCol w="1803853">
                  <a:extLst>
                    <a:ext uri="{9D8B030D-6E8A-4147-A177-3AD203B41FA5}">
                      <a16:colId xmlns:a16="http://schemas.microsoft.com/office/drawing/2014/main" val="2681570229"/>
                    </a:ext>
                  </a:extLst>
                </a:gridCol>
              </a:tblGrid>
              <a:tr h="60428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>
                          <a:effectLst/>
                        </a:rPr>
                        <a:t>Addison Public Library: full year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59728072"/>
                  </a:ext>
                </a:extLst>
              </a:tr>
              <a:tr h="60428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Revenue - Membership Fee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$70,367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1995289"/>
                  </a:ext>
                </a:extLst>
              </a:tr>
              <a:tr h="60428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Expenses (licensing add-ons)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-$27,410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92139"/>
                  </a:ext>
                </a:extLst>
              </a:tr>
              <a:tr h="634502">
                <a:tc>
                  <a:txBody>
                    <a:bodyPr/>
                    <a:lstStyle/>
                    <a:p>
                      <a:pPr algn="l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>
                          <a:effectLst/>
                        </a:rPr>
                        <a:t>$42,957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4116858"/>
                  </a:ext>
                </a:extLst>
              </a:tr>
              <a:tr h="63450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>
                          <a:effectLst/>
                        </a:rPr>
                        <a:t>Prairie State College: exit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5861144"/>
                  </a:ext>
                </a:extLst>
              </a:tr>
              <a:tr h="60428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Revenue - Membership Fee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-$18,333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87910"/>
                  </a:ext>
                </a:extLst>
              </a:tr>
              <a:tr h="60428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$24,624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524412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3FF1F-AFCD-02E5-EECD-356F3AC6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71AD2-E95D-8B36-1D0C-C0E4C498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5F1A2A-D09E-64E3-6D42-4195954A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 changes: Addison Public Library &amp; Prairie State College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92D9C2-92C2-1CA5-0058-8EC1C3646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F82ED-3D96-49AD-A334-5406C787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40466-4358-4649-9F73-8DB914FC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BCD81-81B3-4A8A-A257-F985C458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5"/>
            <a:ext cx="2466975" cy="2816225"/>
          </a:xfrm>
        </p:spPr>
        <p:txBody>
          <a:bodyPr/>
          <a:lstStyle/>
          <a:p>
            <a:r>
              <a:rPr lang="en-US"/>
              <a:t>SWAN Reserves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9D40B5-619F-4072-B090-C96D54062E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9E0A7-9D80-7E4B-0BFB-BB940E663383}"/>
              </a:ext>
            </a:extLst>
          </p:cNvPr>
          <p:cNvSpPr txBox="1"/>
          <p:nvPr/>
        </p:nvSpPr>
        <p:spPr>
          <a:xfrm>
            <a:off x="276225" y="2562225"/>
            <a:ext cx="2466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Updated with FY23 audit</a:t>
            </a:r>
          </a:p>
          <a:p>
            <a:r>
              <a:rPr lang="en-US"/>
              <a:t>Impact fee revenue $17,592 from Addison</a:t>
            </a:r>
          </a:p>
          <a:p>
            <a:endParaRPr lang="en-US"/>
          </a:p>
          <a:p>
            <a:r>
              <a:rPr lang="en-US"/>
              <a:t>One-time expenses: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SSO one-time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Office relocation expenses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54931C-7E8B-87E0-9D39-8E7616D07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92227" y="163493"/>
            <a:ext cx="8855109" cy="60134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881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0B21E-A5B5-29B3-7BCC-2C6560B3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D070E-E000-E2AC-E51B-0B9155F8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1FDEDD-3A67-B395-DF7A-8C6D10A4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95650" cy="1325563"/>
          </a:xfrm>
        </p:spPr>
        <p:txBody>
          <a:bodyPr>
            <a:normAutofit fontScale="90000"/>
          </a:bodyPr>
          <a:lstStyle/>
          <a:p>
            <a:r>
              <a:rPr lang="en-US"/>
              <a:t>FY25 Revenue budget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192797-90BE-7AF9-72D2-116B19F3A5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CB4EE1-4490-468B-9EFB-7E10AE2446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25673" y="182560"/>
          <a:ext cx="8058665" cy="63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0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2A9-E514-41CB-8FB1-1F70EBE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930-0162-4E4F-8F37-5CED659EC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Call to Order and Welcome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Public Comment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Approval of minutes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Board election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EBSCO group-purchase renewal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Approval of FY25 budget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8C3D9-C1F6-43C6-9D39-B3BB781DC6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Amend current FY2</a:t>
            </a: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4 budget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Platform survey results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SWAN consulting overview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Announcements &amp; Questions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5946-1A9D-4A44-AF3C-EFF5886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70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9CD4-B785-4B4D-A035-72D80150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614DA-66E7-49E3-B3D9-363A11111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Membership Fees, Grant Revenue, Investment &amp;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25C5-13F3-4195-9DA5-F493DC081C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RAILS LLSAP Support revenue</a:t>
            </a:r>
          </a:p>
          <a:p>
            <a:pPr lvl="1"/>
            <a:r>
              <a:rPr lang="en-US"/>
              <a:t>$500,616 FY25</a:t>
            </a:r>
          </a:p>
          <a:p>
            <a:pPr lvl="1"/>
            <a:r>
              <a:rPr lang="en-US">
                <a:solidFill>
                  <a:srgbClr val="6EC058"/>
                </a:solidFill>
              </a:rPr>
              <a:t>$2,228 increase</a:t>
            </a:r>
          </a:p>
          <a:p>
            <a:r>
              <a:rPr lang="en-US"/>
              <a:t>Interest income budget </a:t>
            </a:r>
            <a:r>
              <a:rPr lang="en-US">
                <a:solidFill>
                  <a:srgbClr val="6EC058"/>
                </a:solidFill>
              </a:rPr>
              <a:t>increased from $20,800 to $83,328</a:t>
            </a:r>
          </a:p>
          <a:p>
            <a:r>
              <a:rPr lang="en-US"/>
              <a:t>Membership fee budget line  </a:t>
            </a:r>
            <a:r>
              <a:rPr lang="en-US">
                <a:solidFill>
                  <a:srgbClr val="FF0000"/>
                </a:solidFill>
              </a:rPr>
              <a:t>decreases $196,245</a:t>
            </a:r>
          </a:p>
          <a:p>
            <a:r>
              <a:rPr lang="en-US"/>
              <a:t>Overall</a:t>
            </a:r>
            <a:r>
              <a:rPr lang="en-US">
                <a:solidFill>
                  <a:srgbClr val="FF0000"/>
                </a:solidFill>
              </a:rPr>
              <a:t> decrease 6% </a:t>
            </a:r>
            <a:r>
              <a:rPr lang="en-US"/>
              <a:t>(mileage varies per public library)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3DAA2-871B-473D-B7FC-CF75AB9A1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/>
              <a:t>Pass through: Group-purchase, Reimbursements for Losses,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4D538-9ED1-4192-A876-71AAF19D94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Annual conference fees (offset the food &amp; beverage expenses at rental MVCC)</a:t>
            </a:r>
          </a:p>
          <a:p>
            <a:r>
              <a:rPr lang="en-US"/>
              <a:t>E-commerce transactions budget line (offset by #5940 expense)</a:t>
            </a:r>
          </a:p>
          <a:p>
            <a:r>
              <a:rPr lang="en-US"/>
              <a:t>EBSCO group purchase fees (offset by #5990 expense)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FA230C-A199-4C60-990F-6D145B4D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718A18-25A0-4D69-9C7F-6544A295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20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0FB10F7-1F3E-4867-ABC7-12AC86464D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March 7, 2024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87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15D957-8E1D-8EF1-EA9A-7B7224E9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ED0EE6-5CFB-2958-8544-9603F56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21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D69888D-DE1A-FB72-EF14-7DC4167D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 budget </a:t>
            </a:r>
            <a:r>
              <a:rPr lang="en-US">
                <a:solidFill>
                  <a:srgbClr val="FF0000"/>
                </a:solidFill>
              </a:rPr>
              <a:t>3.4% decrease </a:t>
            </a:r>
            <a:r>
              <a:rPr lang="en-US"/>
              <a:t>FY25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12499FC-6FB8-A658-95F7-2D8EC71123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March 7, 2024</a:t>
            </a:fld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0448E3-5FFC-4249-B46E-D2A9AC1E75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99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Salaries &amp; Wages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2% increase in budget</a:t>
            </a:r>
          </a:p>
          <a:p>
            <a:r>
              <a:rPr lang="en-US"/>
              <a:t>First increase in 5 years</a:t>
            </a:r>
          </a:p>
          <a:p>
            <a:r>
              <a:rPr lang="en-US"/>
              <a:t>Held static FY20 – FY24</a:t>
            </a:r>
          </a:p>
          <a:p>
            <a:r>
              <a:rPr lang="en-US"/>
              <a:t>Positions consolidated via retirement &amp; attrition</a:t>
            </a:r>
          </a:p>
          <a:p>
            <a:r>
              <a:rPr lang="en-US"/>
              <a:t>2 part-time staff added to Bibliographic Services in December 2022</a:t>
            </a:r>
          </a:p>
          <a:p>
            <a:pPr lvl="1"/>
            <a:r>
              <a:rPr lang="en-US"/>
              <a:t>Increasing complexity with Aspen grouped records</a:t>
            </a:r>
          </a:p>
          <a:p>
            <a:pPr lvl="1"/>
            <a:r>
              <a:rPr lang="en-US"/>
              <a:t>FRBR display of book editions, large type, eBooks, eAudiobooks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Personnel Benefits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FY25 budget benefits for health, dental, &amp; life insurance</a:t>
            </a:r>
          </a:p>
          <a:p>
            <a:r>
              <a:rPr lang="en-US"/>
              <a:t>Based on open enrollment completed January 1, 2023</a:t>
            </a:r>
          </a:p>
          <a:p>
            <a:r>
              <a:rPr lang="en-US"/>
              <a:t>Reduction compared to prior year based on usage</a:t>
            </a:r>
          </a:p>
          <a:p>
            <a:pPr lvl="1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46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Buildings &amp; Grounds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Decrease -24.8%</a:t>
            </a:r>
          </a:p>
          <a:p>
            <a:r>
              <a:rPr lang="en-US"/>
              <a:t>Facility lease ends November 2024</a:t>
            </a:r>
          </a:p>
          <a:p>
            <a:r>
              <a:rPr lang="en-US"/>
              <a:t>New location with planned reduction in square footage</a:t>
            </a:r>
          </a:p>
          <a:p>
            <a:r>
              <a:rPr lang="en-US"/>
              <a:t>Utilities expense unchanged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Professional Development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Reduced expenses based on actual end of June 30, 2023</a:t>
            </a:r>
          </a:p>
          <a:p>
            <a:r>
              <a:rPr lang="en-US"/>
              <a:t>Conference travel budget $6,000  reduction from pre-pandemic $11,000 budget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3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Membership Development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Supports SWAN Expo</a:t>
            </a:r>
          </a:p>
          <a:p>
            <a:r>
              <a:rPr lang="en-US"/>
              <a:t>SWAN 50</a:t>
            </a:r>
            <a:r>
              <a:rPr lang="en-US" baseline="30000"/>
              <a:t>th</a:t>
            </a:r>
            <a:r>
              <a:rPr lang="en-US"/>
              <a:t> anniversary</a:t>
            </a:r>
          </a:p>
          <a:p>
            <a:r>
              <a:rPr lang="en-US"/>
              <a:t>Reduced staff travel budget to libraries</a:t>
            </a:r>
          </a:p>
          <a:p>
            <a:r>
              <a:rPr lang="en-US"/>
              <a:t>Expenses for SWAN Learning Management System is the #5330 Library Professional Development budget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Information &amp; Technology Services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Full year transition of SWAN websites hosted by in SWAN infrastructure to vendor solutions</a:t>
            </a:r>
          </a:p>
          <a:p>
            <a:pPr lvl="1"/>
            <a:r>
              <a:rPr lang="en-US"/>
              <a:t>Decrease for Azure expense #5430</a:t>
            </a:r>
          </a:p>
          <a:p>
            <a:r>
              <a:rPr lang="en-US"/>
              <a:t>SirsiDynix decrease (BLUEcloud Mobile &amp; eResource Central service replaced by LiDA)</a:t>
            </a:r>
          </a:p>
          <a:p>
            <a:r>
              <a:rPr lang="en-US"/>
              <a:t>OCLC increase 3% (anticipated)</a:t>
            </a:r>
          </a:p>
          <a:p>
            <a:r>
              <a:rPr lang="en-US"/>
              <a:t>EBSCO increase 3% (anticipated)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Office, Hardware &amp; Equipment, Insurance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  <a:p>
            <a:r>
              <a:rPr lang="en-US"/>
              <a:t>Budget for office supplies includes one-time $10,000 for office relocation needs</a:t>
            </a:r>
          </a:p>
          <a:p>
            <a:r>
              <a:rPr lang="en-US"/>
              <a:t>Business, D&amp;O, crime, cyber insurance budget increase based on 2023 renewal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Contractual Services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Continuing legal, HR Source membership, &amp; accounting services</a:t>
            </a:r>
          </a:p>
          <a:p>
            <a:r>
              <a:rPr lang="en-US"/>
              <a:t>Addison joining = contractual expenses RAILS Catalog Grant</a:t>
            </a:r>
          </a:p>
          <a:p>
            <a:r>
              <a:rPr lang="en-US"/>
              <a:t>SWAN Expo MVCC facility expense</a:t>
            </a:r>
            <a:endParaRPr lang="en-US">
              <a:highlight>
                <a:srgbClr val="FFFF00"/>
              </a:highlight>
            </a:endParaRPr>
          </a:p>
          <a:p>
            <a:r>
              <a:rPr lang="en-US"/>
              <a:t>Increase to Notification &amp; Collection due to MessageBee expense</a:t>
            </a:r>
          </a:p>
          <a:p>
            <a:r>
              <a:rPr lang="en-US"/>
              <a:t>Consulting expenses for FY25</a:t>
            </a:r>
          </a:p>
          <a:p>
            <a:pPr lvl="1"/>
            <a:r>
              <a:rPr lang="en-US"/>
              <a:t>LiDA software development $5,000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Library Materials &amp; Content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EBSCO database package group-purchase year-5 renewal 3% increase</a:t>
            </a:r>
          </a:p>
          <a:p>
            <a:r>
              <a:rPr lang="en-US"/>
              <a:t>Budget line #5940 E-commerce payment transactions added with revenue offset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Interest &amp; Fees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Bank fees, merchant account ProPay fees reduction</a:t>
            </a:r>
          </a:p>
          <a:p>
            <a:r>
              <a:rPr lang="en-US"/>
              <a:t>Annual conference merchant account fees no longer needed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557B76-394A-4F09-8619-5229B06F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Separate formula for academic, school, special, and public libraries</a:t>
            </a:r>
          </a:p>
          <a:p>
            <a:r>
              <a:rPr lang="en-US"/>
              <a:t>Public library formula based on county tax data (Cook, DuPage, Kane, Will)</a:t>
            </a:r>
          </a:p>
          <a:p>
            <a:pPr lvl="1"/>
            <a:r>
              <a:rPr lang="en-US"/>
              <a:t>Self-reported bond payments, debt service obligations deducted from total tax data</a:t>
            </a:r>
          </a:p>
          <a:p>
            <a:pPr lvl="1"/>
            <a:r>
              <a:rPr lang="en-US"/>
              <a:t>Completion of debt service payments may increase fees (ex: Downers Grove)</a:t>
            </a:r>
          </a:p>
          <a:p>
            <a:pPr lvl="1"/>
            <a:r>
              <a:rPr lang="en-US"/>
              <a:t>Details on how SWAN membership fees are calculated</a:t>
            </a:r>
            <a:br>
              <a:rPr lang="en-US"/>
            </a:br>
            <a:r>
              <a:rPr lang="en-US">
                <a:hlinkClick r:id="rId2"/>
              </a:rPr>
              <a:t>https://support.swanlibraries.net/about/budget</a:t>
            </a:r>
            <a:endParaRPr lang="en-US"/>
          </a:p>
          <a:p>
            <a:r>
              <a:rPr lang="en-US"/>
              <a:t>State funding via RAILS LLSAP is applied as a reduction in membership fees for 96 public libraries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AB132-FE52-44ED-A623-FE168AE9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C1302-8ED8-4AA4-877B-B8F6271D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0FFB0F-94A9-4001-8749-0F9B76E9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Revenue: Membership Fees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AC04F1-5272-475D-876D-D89BEBF173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B51334-B60C-2BC8-B952-A9B21C44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FY25 Revenue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CAEDD1-27A3-1D72-CA21-B234E286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/>
          <a:p>
            <a:r>
              <a:rPr lang="en-US" sz="2500"/>
              <a:t>Public library fee formula incorporates tax data </a:t>
            </a:r>
          </a:p>
          <a:p>
            <a:r>
              <a:rPr lang="en-US" sz="2500"/>
              <a:t>Bond or debit service arrangement will be deducted from tax data</a:t>
            </a:r>
          </a:p>
          <a:p>
            <a:r>
              <a:rPr lang="en-US" sz="2500"/>
              <a:t>FY25 budget is using 2021 tax &amp; bond data</a:t>
            </a:r>
          </a:p>
          <a:p>
            <a:pPr lvl="1"/>
            <a:r>
              <a:rPr lang="en-US" sz="2500"/>
              <a:t>Why not current?</a:t>
            </a:r>
          </a:p>
          <a:p>
            <a:pPr lvl="1"/>
            <a:r>
              <a:rPr lang="en-US" sz="2500"/>
              <a:t>Disbursement completed end of 2022</a:t>
            </a:r>
          </a:p>
          <a:p>
            <a:pPr lvl="1"/>
            <a:r>
              <a:rPr lang="en-US" sz="2500"/>
              <a:t>Tax reports collected in September 2023</a:t>
            </a:r>
          </a:p>
          <a:p>
            <a:pPr lvl="1"/>
            <a:r>
              <a:rPr lang="en-US" sz="2500"/>
              <a:t>FY25 SWAN budget work begins October 2023</a:t>
            </a:r>
          </a:p>
          <a:p>
            <a:r>
              <a:rPr lang="en-US" sz="2500"/>
              <a:t>Bond schedule &amp; SWAN: set it &amp; forget it!</a:t>
            </a:r>
          </a:p>
          <a:p>
            <a:pPr lvl="1"/>
            <a:endParaRPr lang="en-US" sz="25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D0B029-E10E-D702-E896-65B411442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633877" cy="2439988"/>
          </a:xfrm>
        </p:spPr>
        <p:txBody>
          <a:bodyPr>
            <a:normAutofit/>
          </a:bodyPr>
          <a:lstStyle/>
          <a:p>
            <a:r>
              <a:rPr lang="en-US" sz="3600" dirty="0"/>
              <a:t>Bond schedule updates</a:t>
            </a:r>
          </a:p>
          <a:p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B3238-AA59-AE26-4C6E-7ABD5150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259EF-2196-C5C0-7399-4181E081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C1C4D9-F098-EB35-576E-6852A5A6C3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0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0916CB-6BC7-73BC-3849-FE75B1C4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Motion to accept the SWAN budget for fiscal year 2025 as presented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Roll-call required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B56DC-A3A6-7200-F197-8386CA7D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79C7C-3B56-5192-6F88-201AC2E4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43965F-84E1-E5FC-663B-E8769A60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approval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E4051D-961C-98C2-1C8A-D97B729465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5355D9-8375-62B9-CD8D-652DDE0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Board election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7D0AF-763D-83DC-9171-CFDC5443C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CB2-FB8B-A644-1219-63BFCDD1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AD9F8-E932-FD0F-1AF5-2E246D3C3B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7E6A-DFCE-7465-8268-937A316D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08BCD8-ED06-1B81-88AB-81AD8EDD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 current budget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ABA91-D74C-4896-F1E1-A45374CB7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69BC-B622-4A96-44F0-925E391D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1DF56-BDFF-18B2-77E8-2B95D4BE57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E654C-97A4-5AA1-B480-AD77C1A2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DD1F5C-7793-4220-181E-DBD92BC4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 budget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200DA01-B08C-B167-199B-D4D5EFE182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7355031"/>
              </p:ext>
            </p:extLst>
          </p:nvPr>
        </p:nvGraphicFramePr>
        <p:xfrm>
          <a:off x="838200" y="1825625"/>
          <a:ext cx="5181599" cy="3666564"/>
        </p:xfrm>
        <a:graphic>
          <a:graphicData uri="http://schemas.openxmlformats.org/drawingml/2006/table">
            <a:tbl>
              <a:tblPr lastRow="1">
                <a:tableStyleId>{8EC20E35-A176-4012-BC5E-935CFFF8708E}</a:tableStyleId>
              </a:tblPr>
              <a:tblGrid>
                <a:gridCol w="3968347">
                  <a:extLst>
                    <a:ext uri="{9D8B030D-6E8A-4147-A177-3AD203B41FA5}">
                      <a16:colId xmlns:a16="http://schemas.microsoft.com/office/drawing/2014/main" val="394639687"/>
                    </a:ext>
                  </a:extLst>
                </a:gridCol>
                <a:gridCol w="1213252">
                  <a:extLst>
                    <a:ext uri="{9D8B030D-6E8A-4147-A177-3AD203B41FA5}">
                      <a16:colId xmlns:a16="http://schemas.microsoft.com/office/drawing/2014/main" val="2920570059"/>
                    </a:ext>
                  </a:extLst>
                </a:gridCol>
              </a:tblGrid>
              <a:tr h="916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#5430 Server Software Licensing 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$18,000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7481041"/>
                  </a:ext>
                </a:extLst>
              </a:tr>
              <a:tr h="916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Ping one-time setup costs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$35,000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919944"/>
                  </a:ext>
                </a:extLst>
              </a:tr>
              <a:tr h="916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Ping annual subscription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$26,890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1843138"/>
                  </a:ext>
                </a:extLst>
              </a:tr>
              <a:tr h="916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 budget for FY24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$79,890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410488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2161AB-0F80-9F2F-745E-DD96D8C25F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Single sign-on project</a:t>
            </a:r>
          </a:p>
          <a:p>
            <a:r>
              <a:rPr lang="en-US" dirty="0"/>
              <a:t>Pricing for project negotiated with vendor Ping</a:t>
            </a:r>
          </a:p>
          <a:p>
            <a:r>
              <a:rPr lang="en-US" dirty="0"/>
              <a:t>After approval, work can begin immediately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FFB7-B7E3-9B64-7CE0-8B1729E6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BC58-4729-FC3E-5F33-566B1F39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FF13F-3CCB-15AA-B7CA-67D5D489517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1EBD9A-13AD-B7DD-DD1E-E6EB519C9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RESOLVED, THE SWAN FISCAL YEAR 2024 BUDGET LINE #5430 SERVER SOFTWARE LICENSING WILL BE INCREASED FROM $18,000 TO $79,890 FOR THE IMPLEMENTATION OF SINGLE SING-ON SERVICES TO BE COMPLETED BY JUNE 30</a:t>
            </a:r>
            <a:r>
              <a:rPr lang="en-US"/>
              <a:t>, 2024.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8B94-5E6E-8EC1-541C-90DFFF93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3A70E-88CA-E84F-D70A-4BE7B199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801C9F-B3B9-59B6-5252-A0E44454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vote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BF1DE-AFB2-1433-82E2-673AEE2BDA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0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D3B8F4-A6EF-562C-035B-828656FA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Satisfaction Survey Results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EDB931-9B06-8E32-9D41-B08D6D70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Skog, Executive Director</a:t>
            </a:r>
          </a:p>
          <a:p>
            <a:r>
              <a:rPr lang="en-US" dirty="0"/>
              <a:t>Jennifer Cottrill, Board President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CB1E-5B28-92D1-79C1-0E4D3244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47D24-0029-11CA-5043-0B2E9664E5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DF55-1770-823B-86B3-8EEC22AD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B549-B65C-93C6-4C46-A618952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satisfaction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C066-3A70-2FE6-E683-67734C3E2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 of survey</a:t>
            </a:r>
          </a:p>
          <a:p>
            <a:r>
              <a:rPr lang="en-US" dirty="0"/>
              <a:t>Open to 100 library directors to complete</a:t>
            </a:r>
          </a:p>
          <a:p>
            <a:r>
              <a:rPr lang="en-US" dirty="0"/>
              <a:t>Rate the satisfaction of products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63C94-A9C5-0FD5-BBDE-A1337CD21B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Results</a:t>
            </a:r>
          </a:p>
          <a:p>
            <a:r>
              <a:rPr lang="en-US" dirty="0"/>
              <a:t>75 library responses</a:t>
            </a:r>
          </a:p>
          <a:p>
            <a:r>
              <a:rPr lang="en-US" dirty="0"/>
              <a:t>6 platform ratings</a:t>
            </a:r>
          </a:p>
          <a:p>
            <a:r>
              <a:rPr lang="en-US" dirty="0"/>
              <a:t>Valuable written comments</a:t>
            </a:r>
          </a:p>
          <a:p>
            <a:r>
              <a:rPr lang="en-US" dirty="0"/>
              <a:t>Some clearly conferred with library staff/management team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2473-63C3-F8D6-C158-3887ECBD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7A8A-2C3D-E78B-B7AC-EB64BA21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C9E3D-0C65-E15F-C0E1-5C13D4BC9E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3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33B2-1DEF-103B-7B27-5DA288D3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software products &amp; platform: Question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78CBFD-CA4B-1D03-E5E7-79900EC9C3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483" y="1825625"/>
            <a:ext cx="4357033" cy="4351338"/>
          </a:xfrm>
          <a:ln>
            <a:solidFill>
              <a:schemeClr val="accent1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56C82-F93C-DE35-C1E7-CF63E6FA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8EBF0-8795-64A2-2B6B-4D424D3C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3CEBF-3B15-EA97-54DD-046433A0FF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3C0DE2C-BBA7-9A7D-750E-AF9B6E4B1CA7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Q1. Please rate your satisfaction with each of the following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WorkFlows by SirsiDynix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BLUECloud</a:t>
            </a:r>
            <a:r>
              <a:rPr lang="en-US" dirty="0"/>
              <a:t> Analytics by SirsiDynix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MobileCirc/</a:t>
            </a:r>
            <a:r>
              <a:rPr lang="en-US" dirty="0" err="1"/>
              <a:t>MobileStaff</a:t>
            </a:r>
            <a:r>
              <a:rPr lang="en-US" dirty="0"/>
              <a:t> by SirsiDynix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Aspen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MessageBee by Unique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OCLC WorldShare</a:t>
            </a:r>
          </a:p>
        </p:txBody>
      </p:sp>
    </p:spTree>
    <p:extLst>
      <p:ext uri="{BB962C8B-B14F-4D97-AF65-F5344CB8AC3E}">
        <p14:creationId xmlns:p14="http://schemas.microsoft.com/office/powerpoint/2010/main" val="1998553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1C65C1-7DC6-631E-7831-13FA2696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74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Q2. Considering your overall experience with the above platforms, how well do the currently provided products meet the needs of your library?</a:t>
            </a:r>
          </a:p>
          <a:p>
            <a:pPr marL="0" indent="0">
              <a:buNone/>
            </a:pPr>
            <a:r>
              <a:rPr lang="en-US" dirty="0"/>
              <a:t>0=poorly </a:t>
            </a:r>
          </a:p>
          <a:p>
            <a:pPr marL="0" indent="0">
              <a:buNone/>
            </a:pPr>
            <a:r>
              <a:rPr lang="en-US" dirty="0"/>
              <a:t>10=extremely well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40F7-2A8B-6FB3-81E7-F3B663B1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242B-4361-A7A0-C45B-F78FE53C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8C94A-E391-708E-EB67-1D248B20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software products &amp; platform: Question 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42B49-95CB-AA62-79EA-D79AE753B4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5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98BD5-1931-5231-221D-02046215F5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FB58-1C1E-1348-A261-935AA4E3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B5A7-FE40-2269-D567-5560C2C2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2" name="Picture Placeholder 11">
            <a:extLst>
              <a:ext uri="{FF2B5EF4-FFF2-40B4-BE49-F238E27FC236}">
                <a16:creationId xmlns:a16="http://schemas.microsoft.com/office/drawing/2014/main" id="{4D7712A9-7401-E03E-F6F0-B91DB00C97C3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973326730"/>
              </p:ext>
            </p:extLst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946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6CE87-6A24-612E-2318-EBF7BF96D5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C9FEA-82BF-2526-253F-CBB59976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9E989-40AF-8DD1-3D19-C7C47B0D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616C97CA-4495-5BA5-8BF2-16F23748125C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877831620"/>
              </p:ext>
            </p:extLst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626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5E56D-81B8-8E54-1282-3ED8BF2931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B371F-65B5-8A23-A226-C7427DEF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B2CF7-D9F1-0D8D-E4D4-B81CC7C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6253AD0A-E180-9799-661B-9CC2B345217E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27275724"/>
              </p:ext>
            </p:extLst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6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18D7C57-9114-3E63-0A98-FBFDDA8AF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215167"/>
              </p:ext>
            </p:extLst>
          </p:nvPr>
        </p:nvGraphicFramePr>
        <p:xfrm>
          <a:off x="991564" y="1365811"/>
          <a:ext cx="10208871" cy="4663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39696">
                  <a:extLst>
                    <a:ext uri="{9D8B030D-6E8A-4147-A177-3AD203B41FA5}">
                      <a16:colId xmlns:a16="http://schemas.microsoft.com/office/drawing/2014/main" val="1087401354"/>
                    </a:ext>
                  </a:extLst>
                </a:gridCol>
                <a:gridCol w="3669175">
                  <a:extLst>
                    <a:ext uri="{9D8B030D-6E8A-4147-A177-3AD203B41FA5}">
                      <a16:colId xmlns:a16="http://schemas.microsoft.com/office/drawing/2014/main" val="2719941369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Election Process Announced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March 7, 2024 (Quarterly)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31134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Online Self-Nominations Accepted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April 1 – 26,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135238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Names of Candidates Released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 1,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992174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Electronic Ballot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 6 – May 24,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820567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Results Announced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 1,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56557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Elected Candidates invited to June SWAN Board Meeting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 21,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51709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Candidates’ Terms Begin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 1,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06003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July Board Meeting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 19,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74033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833D-4A85-4D39-FE38-BC95CDD8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51D8-9A62-34E2-61E7-F62090ED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42B42E-5AEC-3F2F-8609-10D19365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process &amp; timetable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CD0BF-8B6C-B646-7030-CC3BB77B74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971BF-F2AB-F0A6-09DE-B61003189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3018B-6AE7-CF07-00CB-2AE8332A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D3FEE-4BE1-0057-7589-5141B4A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EB417B28-33F7-FE9F-EB9B-A74064ADB6CC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575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60054-83A5-1B6D-B652-DB29A37C7B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4515B-2AB5-8BEA-F1BC-6D9D80B1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9051F-15B4-64D6-1FD1-F086899D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ECC59F9E-7939-8672-6103-87958F1BC14D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107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3F75B-6C19-D801-59B8-B9A203B3E8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646BF-C9EC-3B5A-A02D-DC081079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AE086-AD31-57EE-EBAB-761C4484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8FC7871C-00B0-4E47-81B8-B0618DC239E6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837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707CF-1DCC-7DDB-8E22-590AE465CD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3279A-69B4-3F92-7E05-A8533234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79CAB-6CAD-5069-C7B2-462BBEE4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8D2831C4-857B-3DEB-CAC9-A818299F808C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29982218"/>
              </p:ext>
            </p:extLst>
          </p:nvPr>
        </p:nvGraphicFramePr>
        <p:xfrm>
          <a:off x="838200" y="500063"/>
          <a:ext cx="10514013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883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6965-6EA9-FE25-38B3-FA3340BA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Satisfaction with software products &amp; platform: Questions 3 &amp; 4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00EC4FD-22E7-15CA-82D3-473794834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Q3: For the products for which you indicated satisfaction, please provide detailed feedback on which features of which products you appreciate.</a:t>
            </a:r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B71415B-92B2-4521-3210-EAEA3C987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Q4: For the products for which you indicated dissatisfaction, please provide detailed feedback on which features of which products you find problematic. Where appropriate, please attach screenshots and share attempted solutions.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16C09-3496-CA34-B1FC-65D8F3F5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9382-57F4-4571-D2AC-66ACE51C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/>
          <a:p>
            <a:fld id="{1FAA610F-65FB-4D76-A9F7-0135426F9A2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F44F2-D680-D19D-32D9-9C05E71BAE0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/>
          <a:lstStyle/>
          <a:p>
            <a:fld id="{BE77881E-05EA-445D-A401-3F862F6B3C8C}" type="datetime4">
              <a:rPr lang="en-US" smtClean="0"/>
              <a:pPr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2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7DF13F-B32C-61BA-F1CA-BACA9186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8" y="374090"/>
            <a:ext cx="2317377" cy="3328334"/>
          </a:xfrm>
        </p:spPr>
        <p:txBody>
          <a:bodyPr>
            <a:noAutofit/>
          </a:bodyPr>
          <a:lstStyle/>
          <a:p>
            <a:r>
              <a:rPr lang="en-US" sz="3600" dirty="0"/>
              <a:t>Comment sorting &amp; analysis underway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62C4-C983-7E6E-F9BB-BCD7E080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B997-091B-8421-2B05-E845BD20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07BD8-8C24-311D-2F89-E2EA91E9C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7, 2024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42406-E449-ADA9-E83C-7F3EEBC3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59" y="271715"/>
            <a:ext cx="8157882" cy="59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85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4631BF-7A2C-BCF5-24B3-ABF126BB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905D6-6BEC-7814-B011-1B21EE11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the written comments</a:t>
            </a:r>
          </a:p>
          <a:p>
            <a:r>
              <a:rPr lang="en-US" dirty="0"/>
              <a:t>Sharing results with board &amp; membership</a:t>
            </a:r>
          </a:p>
          <a:p>
            <a:r>
              <a:rPr lang="en-US" dirty="0"/>
              <a:t>Recommendations</a:t>
            </a:r>
          </a:p>
          <a:p>
            <a:pPr lvl="1"/>
            <a:r>
              <a:rPr lang="en-US" dirty="0"/>
              <a:t>Contract renewal</a:t>
            </a:r>
          </a:p>
          <a:p>
            <a:pPr lvl="1"/>
            <a:r>
              <a:rPr lang="en-US" dirty="0"/>
              <a:t>Follow-up investigation</a:t>
            </a:r>
          </a:p>
          <a:p>
            <a:pPr lvl="1"/>
            <a:r>
              <a:rPr lang="en-US"/>
              <a:t>Opportunities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08EC1-8F56-2F70-6F11-D45D5B2CA9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7164D-E655-B296-712B-D8FD8AD1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231D2-9266-0E25-3A21-E64C278C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8751-3380-C766-1C0C-9EB78702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50</a:t>
            </a:r>
            <a:r>
              <a:rPr lang="en-US" baseline="30000" dirty="0"/>
              <a:t>th</a:t>
            </a:r>
            <a:r>
              <a:rPr lang="en-US" dirty="0"/>
              <a:t> anniversary: 1974 -2024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F45BB-7AB7-DDEB-3F7D-F67709378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8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A2A676-2CC0-F0D5-80AA-F4CE5890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started in March 1974…</a:t>
            </a:r>
          </a:p>
        </p:txBody>
      </p:sp>
      <p:pic>
        <p:nvPicPr>
          <p:cNvPr id="13" name="Content Placeholder 12" descr="A logo of a swan&#10;&#10;Description automatically generated">
            <a:extLst>
              <a:ext uri="{FF2B5EF4-FFF2-40B4-BE49-F238E27FC236}">
                <a16:creationId xmlns:a16="http://schemas.microsoft.com/office/drawing/2014/main" id="{63C847B3-F735-BC34-A0FD-B1D48C4C2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68" y="1979750"/>
            <a:ext cx="3108960" cy="310896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15533F-8212-78AC-5525-64EE681B26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9 libraries sign contract with Suburban Library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Alsip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Dolton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Eisenhower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Elmhurst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Harvey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Northlake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Oak Park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Park Forest</a:t>
            </a:r>
          </a:p>
        </p:txBody>
      </p:sp>
    </p:spTree>
    <p:extLst>
      <p:ext uri="{BB962C8B-B14F-4D97-AF65-F5344CB8AC3E}">
        <p14:creationId xmlns:p14="http://schemas.microsoft.com/office/powerpoint/2010/main" val="38321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B21CB2-84E1-C3C3-1E79-8CF0024E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Expo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31B13-A328-DAFE-E8EC-4D7EAB3DF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Save the date!</a:t>
            </a:r>
            <a:endParaRPr lang="en-US" dirty="0">
              <a:ea typeface="Source Sans Pro"/>
            </a:endParaRPr>
          </a:p>
          <a:p>
            <a:r>
              <a:rPr lang="en-US" b="1" dirty="0"/>
              <a:t>Friday, August 23</a:t>
            </a:r>
            <a:endParaRPr lang="en-US" b="1" dirty="0">
              <a:ea typeface="Source Sans Pro"/>
            </a:endParaRPr>
          </a:p>
          <a:p>
            <a:r>
              <a:rPr lang="en-US" dirty="0"/>
              <a:t>Do you have a session you want to present at Expo?</a:t>
            </a:r>
          </a:p>
          <a:p>
            <a:pPr lvl="1"/>
            <a:r>
              <a:rPr lang="en-US" dirty="0"/>
              <a:t>Individual presentation, co-presenters, panels, and workshop ideas are welcome</a:t>
            </a:r>
            <a:endParaRPr lang="en-US" dirty="0">
              <a:ea typeface="Source Sans Pro"/>
            </a:endParaRPr>
          </a:p>
          <a:p>
            <a:pPr lvl="1"/>
            <a:r>
              <a:rPr lang="en-US" dirty="0"/>
              <a:t>45 minutes length</a:t>
            </a:r>
          </a:p>
          <a:p>
            <a:pPr lvl="1"/>
            <a:r>
              <a:rPr lang="en-US" dirty="0"/>
              <a:t>Submit your proposal!</a:t>
            </a:r>
          </a:p>
          <a:p>
            <a:pPr lvl="1"/>
            <a:r>
              <a:rPr lang="en-US" dirty="0">
                <a:ea typeface="Source Sans Pro"/>
              </a:rPr>
              <a:t>support.swanlibraries.net/expo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84DABB-07A0-FF8B-521E-AA7EE8E54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3" name="Content Placeholder 12" descr="A logo of a swan&#10;&#10;Description automatically generated">
            <a:extLst>
              <a:ext uri="{FF2B5EF4-FFF2-40B4-BE49-F238E27FC236}">
                <a16:creationId xmlns:a16="http://schemas.microsoft.com/office/drawing/2014/main" id="{65FB2554-B269-4AF8-6473-A807C2646A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924770"/>
            <a:ext cx="1344036" cy="1344036"/>
          </a:xfrm>
        </p:spPr>
      </p:pic>
    </p:spTree>
    <p:extLst>
      <p:ext uri="{BB962C8B-B14F-4D97-AF65-F5344CB8AC3E}">
        <p14:creationId xmlns:p14="http://schemas.microsoft.com/office/powerpoint/2010/main" val="35351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EA1D30-CEF8-4547-AD1C-52BE31B9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EBSCO database subscription year-5 renewal group-purchase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788D8-20F4-48F1-B262-5489DF14B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6DC70-4691-47D2-BE95-1A330A5C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5328C0-7755-4F60-81D5-DD7D14E4B9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341A9-395D-4663-9FC6-6211395E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89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5F6F-E0BE-9F43-082F-38A2AF30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On-demand consultations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99FAE-B4DB-5C84-18AE-4C6C44748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 Brandwein, SWAN 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885918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71F3F-3483-AFAA-0D56-CEEC0D29B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F107-8925-86D8-A032-6F5F47FC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On-demand consultations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1ACCA-22CA-05D5-2063-070A973CE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1AA2C-0F28-09D5-07F6-3DFCD7A5C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with SWAN staff via Zoom</a:t>
            </a:r>
          </a:p>
          <a:p>
            <a:r>
              <a:rPr lang="en-US" dirty="0"/>
              <a:t>Choose a topic, tell us what you want to chat about, and schedule time on our calendars</a:t>
            </a:r>
          </a:p>
          <a:p>
            <a:r>
              <a:rPr lang="en-US" dirty="0"/>
              <a:t>Consultations are 30 minutes, or 60 in select cases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22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35BCD-7F36-3703-6474-8DA06DFF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5C55-4DC8-AE5E-923D-D7A18C2E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On the support site…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0B8AC-672F-DFCC-23DB-6DCFE206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37" y="1825625"/>
            <a:ext cx="791152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88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86DCD-1C42-29F9-989F-4E751668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4FC3-2D54-9338-93FF-613C6C4D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Choose a topic…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D27441-119B-F9EE-D385-6136DBEF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6027"/>
            <a:ext cx="5181600" cy="3510533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F6DB313-2884-7918-6AF1-E9C94B8A8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Acquisitions</a:t>
            </a:r>
          </a:p>
          <a:p>
            <a:r>
              <a:rPr lang="en-US" dirty="0"/>
              <a:t>Cataloging</a:t>
            </a:r>
          </a:p>
          <a:p>
            <a:r>
              <a:rPr lang="en-US" dirty="0"/>
              <a:t>Circulation configuration</a:t>
            </a:r>
          </a:p>
          <a:p>
            <a:r>
              <a:rPr lang="en-US" dirty="0"/>
              <a:t>Library collection projects</a:t>
            </a:r>
          </a:p>
          <a:p>
            <a:r>
              <a:rPr lang="en-US" dirty="0" err="1"/>
              <a:t>MessageBee</a:t>
            </a:r>
            <a:endParaRPr lang="en-US" dirty="0"/>
          </a:p>
          <a:p>
            <a:r>
              <a:rPr lang="en-US" dirty="0" err="1"/>
              <a:t>AspenDiscovery</a:t>
            </a:r>
            <a:r>
              <a:rPr lang="en-US" dirty="0"/>
              <a:t>/</a:t>
            </a:r>
            <a:r>
              <a:rPr lang="en-US" dirty="0" err="1"/>
              <a:t>LiDA</a:t>
            </a:r>
            <a:endParaRPr lang="en-US" dirty="0"/>
          </a:p>
          <a:p>
            <a:r>
              <a:rPr lang="en-US" dirty="0"/>
              <a:t>Partnerships</a:t>
            </a:r>
          </a:p>
          <a:p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88822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82111-0A0B-C226-8DD2-24EDEC8C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2E91-2EDB-68A7-EE20-2A51C7DD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Pick a time slot.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10C70-0E2B-0E40-1990-9B80D933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31" y="1690687"/>
            <a:ext cx="9086394" cy="40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5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A21AD-F24F-E1C3-A1E2-9C3E26CB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99EA-8437-C9D8-9FB9-A4373087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Ticket submission form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6CCD94-A0AB-AF4F-CE26-029127298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a ticket from our support site</a:t>
            </a:r>
          </a:p>
          <a:p>
            <a:r>
              <a:rPr lang="en-US" dirty="0"/>
              <a:t>Search results based on ticket subject</a:t>
            </a:r>
          </a:p>
          <a:p>
            <a:r>
              <a:rPr lang="en-US" dirty="0"/>
              <a:t>E-mail ticketing still an option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B2F68161-44F2-E12C-CD87-39752D33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88" y="41052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4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E0BF-AC7E-139C-10FF-B093AAEB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B317-20D7-7D38-C5AC-E315DF75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On the support site…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F28B1-3AD5-A6E1-C965-C21BA911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2764"/>
            <a:ext cx="10515600" cy="391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610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3A63A-B8FF-37D2-700E-660A655EB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2BD0-8E8E-5DB1-1FB2-81E9C92A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Results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717DD-BC3C-6DCF-A2FC-644DDB00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681"/>
            <a:ext cx="12192000" cy="32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3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dirty="0" smtClean="0"/>
              <a:t>58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8DFC13-8155-4D9D-A459-C7D0347D4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Renewal with 84 participating libraries</a:t>
            </a:r>
          </a:p>
          <a:p>
            <a:r>
              <a:rPr lang="en-US" dirty="0"/>
              <a:t>Preview pricing at February 6</a:t>
            </a:r>
            <a:r>
              <a:rPr lang="en-US" baseline="30000" dirty="0"/>
              <a:t>th</a:t>
            </a:r>
            <a:r>
              <a:rPr lang="en-US" dirty="0"/>
              <a:t> Committee of the Whole meeting</a:t>
            </a:r>
          </a:p>
          <a:p>
            <a:r>
              <a:rPr lang="en-US" dirty="0"/>
              <a:t>Opt-out period ended Friday, February 23</a:t>
            </a:r>
            <a:r>
              <a:rPr lang="en-US" baseline="30000" dirty="0"/>
              <a:t>rd</a:t>
            </a:r>
            <a:r>
              <a:rPr lang="en-US" dirty="0"/>
              <a:t>  11:59 p.m.</a:t>
            </a:r>
          </a:p>
          <a:p>
            <a:pPr lvl="1"/>
            <a:r>
              <a:rPr lang="en-US" dirty="0"/>
              <a:t>1 library opted out: Wood Dale</a:t>
            </a:r>
          </a:p>
          <a:p>
            <a:pPr lvl="1"/>
            <a:r>
              <a:rPr lang="en-US" dirty="0"/>
              <a:t>1 library joined: Addison</a:t>
            </a:r>
          </a:p>
          <a:p>
            <a:r>
              <a:rPr lang="en-US" dirty="0"/>
              <a:t>Updated pricing within March 7</a:t>
            </a:r>
            <a:r>
              <a:rPr lang="en-US" baseline="30000" dirty="0"/>
              <a:t>th</a:t>
            </a:r>
            <a:r>
              <a:rPr lang="en-US" dirty="0"/>
              <a:t> meeting packet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23A48-B1DF-4CB6-8A5F-0041F68B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FCBED-7B4F-4A30-97B7-B4FE086F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8F8EBE-72C3-4770-B398-7D26F164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EBSCO database group-purchase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6F9FB-B46C-4C41-AA94-1C6EF12BD0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FBD252-5AA2-314A-2B94-5A7F8B99C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477229"/>
              </p:ext>
            </p:extLst>
          </p:nvPr>
        </p:nvGraphicFramePr>
        <p:xfrm>
          <a:off x="1013012" y="1301891"/>
          <a:ext cx="9197788" cy="5027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5623">
                  <a:extLst>
                    <a:ext uri="{9D8B030D-6E8A-4147-A177-3AD203B41FA5}">
                      <a16:colId xmlns:a16="http://schemas.microsoft.com/office/drawing/2014/main" val="259753767"/>
                    </a:ext>
                  </a:extLst>
                </a:gridCol>
                <a:gridCol w="6562165">
                  <a:extLst>
                    <a:ext uri="{9D8B030D-6E8A-4147-A177-3AD203B41FA5}">
                      <a16:colId xmlns:a16="http://schemas.microsoft.com/office/drawing/2014/main" val="3602996094"/>
                    </a:ext>
                  </a:extLst>
                </a:gridCol>
              </a:tblGrid>
              <a:tr h="837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sngStrike" dirty="0">
                          <a:effectLst/>
                        </a:rPr>
                        <a:t>February 23, 2024</a:t>
                      </a:r>
                      <a:endParaRPr lang="en-US" sz="180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sngStrike" dirty="0">
                          <a:effectLst/>
                        </a:rPr>
                        <a:t>Libraries opt-out decision</a:t>
                      </a:r>
                      <a:endParaRPr lang="en-US" sz="180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198349"/>
                  </a:ext>
                </a:extLst>
              </a:tr>
              <a:tr h="837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April 22, 2024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selection form will 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088813"/>
                  </a:ext>
                </a:extLst>
              </a:tr>
              <a:tr h="837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 10, 2024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selection form is 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8822187"/>
                  </a:ext>
                </a:extLst>
              </a:tr>
              <a:tr h="837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 30, 2024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SWAN order details are due to RAILS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0736193"/>
                  </a:ext>
                </a:extLst>
              </a:tr>
              <a:tr h="837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30, 2024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Updated EBSCO links sent to libraries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3438747"/>
                  </a:ext>
                </a:extLst>
              </a:tr>
              <a:tr h="837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July 1, 2024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Updated EBSCO selections are live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6001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35F8C-776F-5BDD-64B4-7BB8CA24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E7D90-C141-0753-7AA3-AA965E8B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F026B5-73E7-404D-817F-0C12EBB6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timeline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076409-59D9-258C-207B-EA90FD78FC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8A1FEE-3F6F-CAD2-C509-BD656708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FY2025 budget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B6E159-1F00-75A8-9E89-07BCC07F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Skog, Executive Director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0F89E-802E-ADE4-436A-1B4A389F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712A2-8650-638F-EFB7-7B012114EC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9A6078-8DFC-4B18-8A7E-32B506F12B8C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BCE7-B11B-5006-7071-E204BCEE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DB3171-8DBA-C21D-3216-0EF111A5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budget process timeline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34E8866-0583-0BD5-7F74-D9F315B09D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5960620"/>
              </p:ext>
            </p:extLst>
          </p:nvPr>
        </p:nvGraphicFramePr>
        <p:xfrm>
          <a:off x="821803" y="1435261"/>
          <a:ext cx="5542602" cy="475719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859190">
                  <a:extLst>
                    <a:ext uri="{9D8B030D-6E8A-4147-A177-3AD203B41FA5}">
                      <a16:colId xmlns:a16="http://schemas.microsoft.com/office/drawing/2014/main" val="2907704180"/>
                    </a:ext>
                  </a:extLst>
                </a:gridCol>
                <a:gridCol w="1841706">
                  <a:extLst>
                    <a:ext uri="{9D8B030D-6E8A-4147-A177-3AD203B41FA5}">
                      <a16:colId xmlns:a16="http://schemas.microsoft.com/office/drawing/2014/main" val="78675380"/>
                    </a:ext>
                  </a:extLst>
                </a:gridCol>
                <a:gridCol w="1841706">
                  <a:extLst>
                    <a:ext uri="{9D8B030D-6E8A-4147-A177-3AD203B41FA5}">
                      <a16:colId xmlns:a16="http://schemas.microsoft.com/office/drawing/2014/main" val="2310403637"/>
                    </a:ext>
                  </a:extLst>
                </a:gridCol>
              </a:tblGrid>
              <a:tr h="39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MEETING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ACTION ITEMS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834779712"/>
                  </a:ext>
                </a:extLst>
              </a:tr>
              <a:tr h="423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Thursday, December 7,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Quarterly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Announce budget process timeline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722718827"/>
                  </a:ext>
                </a:extLst>
              </a:tr>
              <a:tr h="641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Friday, December 15,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Regular SWAN Board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Review of budget draft.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Board accepts FY23 financial audit.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40115648"/>
                  </a:ext>
                </a:extLst>
              </a:tr>
              <a:tr h="641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Friday, January 19,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Regular SWAN Board Meeting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Review and recommend draft of SWAN Budget for Membership presentation.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16735611"/>
                  </a:ext>
                </a:extLst>
              </a:tr>
              <a:tr h="859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January 2024 [TBD]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SWANcom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Share draft budget to membership.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Set February COW date and possible location of meeting.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879559179"/>
                  </a:ext>
                </a:extLst>
              </a:tr>
              <a:tr h="423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Tuesday, February 6,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Committee of the Whole Membership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Meeting to discuss budget, fees, and reserves worksheet.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389809235"/>
                  </a:ext>
                </a:extLst>
              </a:tr>
              <a:tr h="859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Friday, February 16,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Regular SWAN Board Meeting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Incorporate changes and suggestions to SWAN budget. Create recommendation to membership.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997629599"/>
                  </a:ext>
                </a:extLst>
              </a:tr>
              <a:tr h="517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Thursday, March 7,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Quarterly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Roll call vote to approve SWAN budget.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5333528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A5A3A-C3BB-4623-F6A0-A1C7B3EC0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660" y="1527857"/>
            <a:ext cx="49539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Today</a:t>
            </a:r>
          </a:p>
          <a:p>
            <a:r>
              <a:rPr lang="en-US" dirty="0"/>
              <a:t>Quarterly meeting Thursday, March 7, 2024</a:t>
            </a:r>
          </a:p>
          <a:p>
            <a:r>
              <a:rPr lang="en-US" dirty="0"/>
              <a:t>Budget vote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79E2C-4B09-74CC-5921-900E8499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2293-E9D3-9160-2B02-53F2A385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B3C8-3DE6-D762-2013-AE0A14CE18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March 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3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8" ma:contentTypeDescription="Create a new document." ma:contentTypeScope="" ma:versionID="d2b756270800d05308906e9262910369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33d4590b7df8ba963437a5fced32e864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9855B-151A-4C35-9D9C-A3D647EBE73F}">
  <ds:schemaRefs>
    <ds:schemaRef ds:uri="13f1bf54-b3b9-4f6e-ab24-51a0268d9c4c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d2841a4-3d51-4a73-8a6d-9ab7925a3ac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D0E266-3B0A-40AE-B1F1-094352D83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DBCB5-0D90-48D3-AA64-7006A1D8C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2440</Words>
  <Application>Microsoft Office PowerPoint</Application>
  <PresentationFormat>Widescreen</PresentationFormat>
  <Paragraphs>510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Courier New</vt:lpstr>
      <vt:lpstr>Georgia</vt:lpstr>
      <vt:lpstr>Source Sans Pro</vt:lpstr>
      <vt:lpstr>Source Sans Pro SemiBold</vt:lpstr>
      <vt:lpstr>Trebuchet MS</vt:lpstr>
      <vt:lpstr>Wingdings</vt:lpstr>
      <vt:lpstr>SWAN-PPT-2020</vt:lpstr>
      <vt:lpstr>SWAN Quarterly Meeting</vt:lpstr>
      <vt:lpstr>Agenda</vt:lpstr>
      <vt:lpstr>SWAN Board election 2024</vt:lpstr>
      <vt:lpstr>Election process &amp; timetable</vt:lpstr>
      <vt:lpstr>EBSCO database subscription year-5 renewal group-purchase</vt:lpstr>
      <vt:lpstr>EBSCO database group-purchase</vt:lpstr>
      <vt:lpstr>Renewal timeline</vt:lpstr>
      <vt:lpstr>FY2025 budget</vt:lpstr>
      <vt:lpstr>SWAN budget process timeline</vt:lpstr>
      <vt:lpstr>Budget priorities</vt:lpstr>
      <vt:lpstr>Budget Highlights</vt:lpstr>
      <vt:lpstr>FY25 budget: Helpdesk platform</vt:lpstr>
      <vt:lpstr>What is Single Sign-On?</vt:lpstr>
      <vt:lpstr>How will SSO work?</vt:lpstr>
      <vt:lpstr>FY25: SSO project &amp; budget expense</vt:lpstr>
      <vt:lpstr>FY25: Office relocation</vt:lpstr>
      <vt:lpstr>Membership changes: Addison Public Library &amp; Prairie State College</vt:lpstr>
      <vt:lpstr>SWAN Reserves</vt:lpstr>
      <vt:lpstr>FY25 Revenue budget</vt:lpstr>
      <vt:lpstr>Revenue</vt:lpstr>
      <vt:lpstr>Expense budget 3.4% decrease FY25</vt:lpstr>
      <vt:lpstr>Expenses</vt:lpstr>
      <vt:lpstr>Expenses</vt:lpstr>
      <vt:lpstr>Expenses</vt:lpstr>
      <vt:lpstr>Expenses</vt:lpstr>
      <vt:lpstr>Expenses</vt:lpstr>
      <vt:lpstr>Revenue: Membership Fees</vt:lpstr>
      <vt:lpstr>FY25 Revenue</vt:lpstr>
      <vt:lpstr>Budget approval</vt:lpstr>
      <vt:lpstr>Amend current budget</vt:lpstr>
      <vt:lpstr>Amend budget</vt:lpstr>
      <vt:lpstr>Budget vote</vt:lpstr>
      <vt:lpstr>Membership Satisfaction Survey Results</vt:lpstr>
      <vt:lpstr>Membership satisfaction survey</vt:lpstr>
      <vt:lpstr>Satisfaction with software products &amp; platform: Question 1</vt:lpstr>
      <vt:lpstr>Satisfaction with software products &amp; platform: 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Satisfaction with software products &amp; platform: Questions 3 &amp; 4</vt:lpstr>
      <vt:lpstr>Comment sorting &amp; analysis underway</vt:lpstr>
      <vt:lpstr>Next steps</vt:lpstr>
      <vt:lpstr>SWAN 50th anniversary: 1974 -2024</vt:lpstr>
      <vt:lpstr>SWAN started in March 1974…</vt:lpstr>
      <vt:lpstr>SWAN Expo 2024</vt:lpstr>
      <vt:lpstr>On-demand consultations</vt:lpstr>
      <vt:lpstr>On-demand consultations</vt:lpstr>
      <vt:lpstr>On the support site…</vt:lpstr>
      <vt:lpstr>Choose a topic…</vt:lpstr>
      <vt:lpstr>Pick a time slot.</vt:lpstr>
      <vt:lpstr>Ticket submission form</vt:lpstr>
      <vt:lpstr>On the support site…</vt:lpstr>
      <vt:lpstr>Results example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Quarterly Meeting</dc:title>
  <dc:creator/>
  <cp:lastModifiedBy/>
  <cp:revision>1122</cp:revision>
  <dcterms:created xsi:type="dcterms:W3CDTF">2021-12-03T17:37:01Z</dcterms:created>
  <dcterms:modified xsi:type="dcterms:W3CDTF">2024-03-07T20:02:44Z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ArticulateGUID">
    <vt:lpwstr>D1B39070-BB8C-435E-8538-D63DF5746AC7</vt:lpwstr>
  </property>
  <property fmtid="{D5CDD505-2E9C-101B-9397-08002B2CF9AE}" pid="4" name="ArticulatePath">
    <vt:lpwstr>https://swanlibraries.sharepoint.com/SharedDocs/Administration/Governance/Quarterly/2022/SWAN-2022-Q1-Presentation</vt:lpwstr>
  </property>
  <property fmtid="{D5CDD505-2E9C-101B-9397-08002B2CF9AE}" pid="5" name="MediaServiceImageTags">
    <vt:lpwstr/>
  </property>
</Properties>
</file>