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83" r:id="rId4"/>
    <p:sldMasterId id="2147483648" r:id="rId5"/>
  </p:sldMasterIdLst>
  <p:notesMasterIdLst>
    <p:notesMasterId r:id="rId45"/>
  </p:notesMasterIdLst>
  <p:sldIdLst>
    <p:sldId id="256" r:id="rId6"/>
    <p:sldId id="470" r:id="rId7"/>
    <p:sldId id="3092" r:id="rId8"/>
    <p:sldId id="3247" r:id="rId9"/>
    <p:sldId id="306" r:id="rId10"/>
    <p:sldId id="3189" r:id="rId11"/>
    <p:sldId id="3299" r:id="rId12"/>
    <p:sldId id="3320" r:id="rId13"/>
    <p:sldId id="3319" r:id="rId14"/>
    <p:sldId id="3312" r:id="rId15"/>
    <p:sldId id="3311" r:id="rId16"/>
    <p:sldId id="3300" r:id="rId17"/>
    <p:sldId id="3301" r:id="rId18"/>
    <p:sldId id="3302" r:id="rId19"/>
    <p:sldId id="3303" r:id="rId20"/>
    <p:sldId id="3304" r:id="rId21"/>
    <p:sldId id="3315" r:id="rId22"/>
    <p:sldId id="3316" r:id="rId23"/>
    <p:sldId id="3317" r:id="rId24"/>
    <p:sldId id="3292" r:id="rId25"/>
    <p:sldId id="3249" r:id="rId26"/>
    <p:sldId id="3293" r:id="rId27"/>
    <p:sldId id="3307" r:id="rId28"/>
    <p:sldId id="3309" r:id="rId29"/>
    <p:sldId id="3308" r:id="rId30"/>
    <p:sldId id="3250" r:id="rId31"/>
    <p:sldId id="3310" r:id="rId32"/>
    <p:sldId id="3294" r:id="rId33"/>
    <p:sldId id="3002" r:id="rId34"/>
    <p:sldId id="3245" r:id="rId35"/>
    <p:sldId id="3314" r:id="rId36"/>
    <p:sldId id="3296" r:id="rId37"/>
    <p:sldId id="3297" r:id="rId38"/>
    <p:sldId id="3228" r:id="rId39"/>
    <p:sldId id="3295" r:id="rId40"/>
    <p:sldId id="3284" r:id="rId41"/>
    <p:sldId id="3277" r:id="rId42"/>
    <p:sldId id="3268" r:id="rId43"/>
    <p:sldId id="270"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1DCF3DE-72A3-4C80-9CCE-D6A154286148}">
          <p14:sldIdLst>
            <p14:sldId id="256"/>
            <p14:sldId id="470"/>
          </p14:sldIdLst>
        </p14:section>
        <p14:section name="Board election" id="{D168F55A-4E86-4473-A9FB-087B5F3A52CB}">
          <p14:sldIdLst>
            <p14:sldId id="3092"/>
            <p14:sldId id="3247"/>
          </p14:sldIdLst>
        </p14:section>
        <p14:section name="E-Resources" id="{93CDC74D-D9E6-42A5-A843-3CD81F012599}">
          <p14:sldIdLst>
            <p14:sldId id="306"/>
            <p14:sldId id="3189"/>
            <p14:sldId id="3299"/>
            <p14:sldId id="3320"/>
            <p14:sldId id="3319"/>
            <p14:sldId id="3312"/>
            <p14:sldId id="3311"/>
            <p14:sldId id="3300"/>
            <p14:sldId id="3301"/>
            <p14:sldId id="3302"/>
            <p14:sldId id="3303"/>
            <p14:sldId id="3304"/>
            <p14:sldId id="3315"/>
            <p14:sldId id="3316"/>
            <p14:sldId id="3317"/>
            <p14:sldId id="3292"/>
          </p14:sldIdLst>
        </p14:section>
        <p14:section name="Public library website accessibility" id="{D24C3648-AD62-4D53-B5FA-63CFCB70389A}">
          <p14:sldIdLst>
            <p14:sldId id="3249"/>
            <p14:sldId id="3293"/>
            <p14:sldId id="3307"/>
            <p14:sldId id="3309"/>
            <p14:sldId id="3308"/>
            <p14:sldId id="3250"/>
            <p14:sldId id="3310"/>
            <p14:sldId id="3294"/>
          </p14:sldIdLst>
        </p14:section>
        <p14:section name="Membership Satisfaction Survey" id="{5DEBBD93-7F3D-40BA-A8E1-644398F33A9C}">
          <p14:sldIdLst>
            <p14:sldId id="3002"/>
            <p14:sldId id="3245"/>
            <p14:sldId id="3314"/>
          </p14:sldIdLst>
        </p14:section>
        <p14:section name="SWAN business" id="{F0F856C4-C3E6-4DD9-B086-B5B70674B5D6}">
          <p14:sldIdLst>
            <p14:sldId id="3296"/>
            <p14:sldId id="3297"/>
          </p14:sldIdLst>
        </p14:section>
        <p14:section name="SWAN Projects" id="{D03C1960-7625-4823-B800-022D4AE8E2D0}">
          <p14:sldIdLst>
            <p14:sldId id="3228"/>
            <p14:sldId id="3295"/>
            <p14:sldId id="3284"/>
            <p14:sldId id="3277"/>
            <p14:sldId id="3268"/>
          </p14:sldIdLst>
        </p14:section>
        <p14:section name="End" id="{A9A3321D-5B1D-4247-A264-F1F28D2A36BA}">
          <p14:sldIdLst>
            <p14:sldId id="2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38E"/>
    <a:srgbClr val="D0DDDF"/>
    <a:srgbClr val="AD1457"/>
    <a:srgbClr val="F9C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B8A0C-04B2-4688-A3DC-8E0EA0DF65CF}" v="515" dt="2024-06-05T19:53:20.722"/>
    <p1510:client id="{B4D200BC-7979-46E3-813F-4B465F8E1659}" v="1039" dt="2024-06-05T21:22:30.073"/>
    <p1510:client id="{E19563EE-12B1-E589-6678-998E1A85A248}" v="1" dt="2024-06-06T15:02:57.976"/>
    <p1510:client id="{E55785CE-5984-4962-995B-96F298946E99}" v="401" dt="2024-06-05T20:41:53.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CF3_BFB078E.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Usage</a:t>
            </a:r>
            <a:r>
              <a:rPr lang="en-US" baseline="0"/>
              <a:t> of SWAN EBSCO deal</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Year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Consumer Reports</c:v>
                </c:pt>
                <c:pt idx="1">
                  <c:v>NoveList Plus / K-8 Plus</c:v>
                </c:pt>
                <c:pt idx="2">
                  <c:v>Academic Search Premier/Complete</c:v>
                </c:pt>
                <c:pt idx="3">
                  <c:v>Business Source Premier/Complete</c:v>
                </c:pt>
              </c:strCache>
            </c:strRef>
          </c:cat>
          <c:val>
            <c:numRef>
              <c:f>Sheet1!$B$2:$B$5</c:f>
              <c:numCache>
                <c:formatCode>#,##0</c:formatCode>
                <c:ptCount val="4"/>
                <c:pt idx="0">
                  <c:v>19886</c:v>
                </c:pt>
                <c:pt idx="1">
                  <c:v>126389</c:v>
                </c:pt>
                <c:pt idx="2">
                  <c:v>45083</c:v>
                </c:pt>
                <c:pt idx="3">
                  <c:v>8761</c:v>
                </c:pt>
              </c:numCache>
            </c:numRef>
          </c:val>
          <c:extLst>
            <c:ext xmlns:c16="http://schemas.microsoft.com/office/drawing/2014/chart" uri="{C3380CC4-5D6E-409C-BE32-E72D297353CC}">
              <c16:uniqueId val="{00000000-FF30-43F1-B5BE-55BB16E81ECE}"/>
            </c:ext>
          </c:extLst>
        </c:ser>
        <c:ser>
          <c:idx val="1"/>
          <c:order val="1"/>
          <c:tx>
            <c:strRef>
              <c:f>Sheet1!$C$1</c:f>
              <c:strCache>
                <c:ptCount val="1"/>
                <c:pt idx="0">
                  <c:v>Year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Consumer Reports</c:v>
                </c:pt>
                <c:pt idx="1">
                  <c:v>NoveList Plus / K-8 Plus</c:v>
                </c:pt>
                <c:pt idx="2">
                  <c:v>Academic Search Premier/Complete</c:v>
                </c:pt>
                <c:pt idx="3">
                  <c:v>Business Source Premier/Complete</c:v>
                </c:pt>
              </c:strCache>
            </c:strRef>
          </c:cat>
          <c:val>
            <c:numRef>
              <c:f>Sheet1!$C$2:$C$5</c:f>
              <c:numCache>
                <c:formatCode>#,##0</c:formatCode>
                <c:ptCount val="4"/>
                <c:pt idx="0">
                  <c:v>17861</c:v>
                </c:pt>
                <c:pt idx="1">
                  <c:v>107665</c:v>
                </c:pt>
                <c:pt idx="2">
                  <c:v>72673</c:v>
                </c:pt>
                <c:pt idx="3">
                  <c:v>27385</c:v>
                </c:pt>
              </c:numCache>
            </c:numRef>
          </c:val>
          <c:extLst>
            <c:ext xmlns:c16="http://schemas.microsoft.com/office/drawing/2014/chart" uri="{C3380CC4-5D6E-409C-BE32-E72D297353CC}">
              <c16:uniqueId val="{00000001-FF30-43F1-B5BE-55BB16E81ECE}"/>
            </c:ext>
          </c:extLst>
        </c:ser>
        <c:ser>
          <c:idx val="2"/>
          <c:order val="2"/>
          <c:tx>
            <c:strRef>
              <c:f>Sheet1!$D$1</c:f>
              <c:strCache>
                <c:ptCount val="1"/>
                <c:pt idx="0">
                  <c:v>Year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Consumer Reports</c:v>
                </c:pt>
                <c:pt idx="1">
                  <c:v>NoveList Plus / K-8 Plus</c:v>
                </c:pt>
                <c:pt idx="2">
                  <c:v>Academic Search Premier/Complete</c:v>
                </c:pt>
                <c:pt idx="3">
                  <c:v>Business Source Premier/Complete</c:v>
                </c:pt>
              </c:strCache>
            </c:strRef>
          </c:cat>
          <c:val>
            <c:numRef>
              <c:f>Sheet1!$D$2:$D$5</c:f>
              <c:numCache>
                <c:formatCode>#,##0</c:formatCode>
                <c:ptCount val="4"/>
                <c:pt idx="0">
                  <c:v>18066</c:v>
                </c:pt>
                <c:pt idx="1">
                  <c:v>111988</c:v>
                </c:pt>
                <c:pt idx="2">
                  <c:v>119181</c:v>
                </c:pt>
                <c:pt idx="3">
                  <c:v>46888</c:v>
                </c:pt>
              </c:numCache>
            </c:numRef>
          </c:val>
          <c:extLst>
            <c:ext xmlns:c16="http://schemas.microsoft.com/office/drawing/2014/chart" uri="{C3380CC4-5D6E-409C-BE32-E72D297353CC}">
              <c16:uniqueId val="{00000002-FF30-43F1-B5BE-55BB16E81ECE}"/>
            </c:ext>
          </c:extLst>
        </c:ser>
        <c:ser>
          <c:idx val="3"/>
          <c:order val="3"/>
          <c:tx>
            <c:strRef>
              <c:f>Sheet1!$E$1</c:f>
              <c:strCache>
                <c:ptCount val="1"/>
                <c:pt idx="0">
                  <c:v>Year 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4"/>
                <c:pt idx="0">
                  <c:v>Consumer Reports</c:v>
                </c:pt>
                <c:pt idx="1">
                  <c:v>NoveList Plus / K-8 Plus</c:v>
                </c:pt>
                <c:pt idx="2">
                  <c:v>Academic Search Premier/Complete</c:v>
                </c:pt>
                <c:pt idx="3">
                  <c:v>Business Source Premier/Complete</c:v>
                </c:pt>
              </c:strCache>
            </c:strRef>
          </c:cat>
          <c:val>
            <c:numRef>
              <c:f>Sheet1!$E$2:$E$5</c:f>
              <c:numCache>
                <c:formatCode>#,##0</c:formatCode>
                <c:ptCount val="4"/>
                <c:pt idx="0">
                  <c:v>17838</c:v>
                </c:pt>
                <c:pt idx="1">
                  <c:v>92132</c:v>
                </c:pt>
                <c:pt idx="2">
                  <c:v>63267</c:v>
                </c:pt>
                <c:pt idx="3">
                  <c:v>38379</c:v>
                </c:pt>
              </c:numCache>
            </c:numRef>
          </c:val>
          <c:extLst>
            <c:ext xmlns:c16="http://schemas.microsoft.com/office/drawing/2014/chart" uri="{C3380CC4-5D6E-409C-BE32-E72D297353CC}">
              <c16:uniqueId val="{00000003-FF30-43F1-B5BE-55BB16E81ECE}"/>
            </c:ext>
          </c:extLst>
        </c:ser>
        <c:dLbls>
          <c:showLegendKey val="0"/>
          <c:showVal val="0"/>
          <c:showCatName val="0"/>
          <c:showSerName val="0"/>
          <c:showPercent val="0"/>
          <c:showBubbleSize val="0"/>
        </c:dLbls>
        <c:gapWidth val="100"/>
        <c:overlap val="-24"/>
        <c:axId val="1424494991"/>
        <c:axId val="1424496431"/>
      </c:barChart>
      <c:catAx>
        <c:axId val="142449499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24496431"/>
        <c:crosses val="autoZero"/>
        <c:auto val="1"/>
        <c:lblAlgn val="ctr"/>
        <c:lblOffset val="100"/>
        <c:noMultiLvlLbl val="0"/>
      </c:catAx>
      <c:valAx>
        <c:axId val="1424496431"/>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24494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ata4.xml.rels><?xml version="1.0" encoding="UTF-8" standalone="yes"?>
<Relationships xmlns="http://schemas.openxmlformats.org/package/2006/relationships"><Relationship Id="rId2" Type="http://schemas.openxmlformats.org/officeDocument/2006/relationships/hyperlink" Target="https://support.swanlibraries.net/form/94607" TargetMode="External"/><Relationship Id="rId1" Type="http://schemas.openxmlformats.org/officeDocument/2006/relationships/hyperlink" Target="https://support.swanlibraries.net/documentation/90261#section-comics-plus"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support.swanlibraries.net/documentation/90261#section-comics-plus" TargetMode="External"/><Relationship Id="rId1" Type="http://schemas.openxmlformats.org/officeDocument/2006/relationships/hyperlink" Target="https://support.swanlibraries.net/form/94607"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C8E36-41E9-4F87-B830-1017EC0479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B8A9354-8083-4D55-ABE4-E93A40204BBC}">
      <dgm:prSet/>
      <dgm:spPr/>
      <dgm:t>
        <a:bodyPr/>
        <a:lstStyle/>
        <a:p>
          <a:r>
            <a:rPr lang="en-US"/>
            <a:t>What is it?</a:t>
          </a:r>
        </a:p>
      </dgm:t>
    </dgm:pt>
    <dgm:pt modelId="{0B24D244-B238-4412-AB63-0216B3F96DF4}" type="parTrans" cxnId="{B71F9930-3485-4276-8A32-12DAC1FB674D}">
      <dgm:prSet/>
      <dgm:spPr/>
      <dgm:t>
        <a:bodyPr/>
        <a:lstStyle/>
        <a:p>
          <a:endParaRPr lang="en-US"/>
        </a:p>
      </dgm:t>
    </dgm:pt>
    <dgm:pt modelId="{FD135FF9-DC36-4287-9E0A-6341484E0FF1}" type="sibTrans" cxnId="{B71F9930-3485-4276-8A32-12DAC1FB674D}">
      <dgm:prSet/>
      <dgm:spPr/>
      <dgm:t>
        <a:bodyPr/>
        <a:lstStyle/>
        <a:p>
          <a:endParaRPr lang="en-US"/>
        </a:p>
      </dgm:t>
    </dgm:pt>
    <dgm:pt modelId="{0A89CEFB-1A2C-4274-97E3-8052F1462BA0}">
      <dgm:prSet/>
      <dgm:spPr/>
      <dgm:t>
        <a:bodyPr/>
        <a:lstStyle/>
        <a:p>
          <a:r>
            <a:rPr lang="en-US"/>
            <a:t>What does this mean?</a:t>
          </a:r>
        </a:p>
      </dgm:t>
    </dgm:pt>
    <dgm:pt modelId="{920DB6CE-3C36-4EA3-A06B-6CBA4039D5A4}" type="parTrans" cxnId="{4B658A17-EE64-4F92-AE2C-665CF8EB5747}">
      <dgm:prSet/>
      <dgm:spPr/>
      <dgm:t>
        <a:bodyPr/>
        <a:lstStyle/>
        <a:p>
          <a:endParaRPr lang="en-US"/>
        </a:p>
      </dgm:t>
    </dgm:pt>
    <dgm:pt modelId="{985536CF-8359-468C-AEBC-71C4A932761F}" type="sibTrans" cxnId="{4B658A17-EE64-4F92-AE2C-665CF8EB5747}">
      <dgm:prSet/>
      <dgm:spPr/>
      <dgm:t>
        <a:bodyPr/>
        <a:lstStyle/>
        <a:p>
          <a:endParaRPr lang="en-US"/>
        </a:p>
      </dgm:t>
    </dgm:pt>
    <dgm:pt modelId="{8153C363-A19F-48AD-9AA8-6D86914FFF4E}">
      <dgm:prSet/>
      <dgm:spPr/>
      <dgm:t>
        <a:bodyPr/>
        <a:lstStyle/>
        <a:p>
          <a:r>
            <a:rPr lang="en-US"/>
            <a:t>The Illinois State Library will administer a program for an e-resource package available to all communities in Illinois.</a:t>
          </a:r>
        </a:p>
      </dgm:t>
    </dgm:pt>
    <dgm:pt modelId="{8D1F30D0-CCA1-44AD-9B78-82DC74FF18FC}" type="parTrans" cxnId="{D3F5A5AD-C82A-48AB-A912-F4196208D7C5}">
      <dgm:prSet/>
      <dgm:spPr/>
      <dgm:t>
        <a:bodyPr/>
        <a:lstStyle/>
        <a:p>
          <a:endParaRPr lang="en-US"/>
        </a:p>
      </dgm:t>
    </dgm:pt>
    <dgm:pt modelId="{0FE12316-AD45-45EF-B27E-A146392F368E}" type="sibTrans" cxnId="{D3F5A5AD-C82A-48AB-A912-F4196208D7C5}">
      <dgm:prSet/>
      <dgm:spPr/>
      <dgm:t>
        <a:bodyPr/>
        <a:lstStyle/>
        <a:p>
          <a:endParaRPr lang="en-US"/>
        </a:p>
      </dgm:t>
    </dgm:pt>
    <dgm:pt modelId="{E94EC989-DF86-4C9A-8C46-3DF011DC1C01}">
      <dgm:prSet/>
      <dgm:spPr/>
      <dgm:t>
        <a:bodyPr/>
        <a:lstStyle/>
        <a:p>
          <a:r>
            <a:rPr lang="en-US"/>
            <a:t>What will we get?</a:t>
          </a:r>
        </a:p>
      </dgm:t>
    </dgm:pt>
    <dgm:pt modelId="{59BB7937-3224-4A1D-96A2-4BA6E59A270B}" type="parTrans" cxnId="{5C1B3BA1-FBEA-49AD-A4BC-D1C15F7655A9}">
      <dgm:prSet/>
      <dgm:spPr/>
      <dgm:t>
        <a:bodyPr/>
        <a:lstStyle/>
        <a:p>
          <a:endParaRPr lang="en-US"/>
        </a:p>
      </dgm:t>
    </dgm:pt>
    <dgm:pt modelId="{2557E73C-75AA-4EA6-8B18-09023B0F0E8B}" type="sibTrans" cxnId="{5C1B3BA1-FBEA-49AD-A4BC-D1C15F7655A9}">
      <dgm:prSet/>
      <dgm:spPr/>
      <dgm:t>
        <a:bodyPr/>
        <a:lstStyle/>
        <a:p>
          <a:endParaRPr lang="en-US"/>
        </a:p>
      </dgm:t>
    </dgm:pt>
    <dgm:pt modelId="{9DE904B2-7CAF-4570-A89C-7C88A1D5EBF0}">
      <dgm:prSet/>
      <dgm:spPr/>
      <dgm:t>
        <a:bodyPr/>
        <a:lstStyle/>
        <a:p>
          <a:r>
            <a:rPr lang="en-US"/>
            <a:t>A robust package of full-text databases provided from the state library through EBSCO.</a:t>
          </a:r>
        </a:p>
      </dgm:t>
    </dgm:pt>
    <dgm:pt modelId="{44A2F750-6251-412B-B112-9A7695345D3C}" type="parTrans" cxnId="{CA9F5935-6376-45A4-8BC8-D66926A63341}">
      <dgm:prSet/>
      <dgm:spPr/>
      <dgm:t>
        <a:bodyPr/>
        <a:lstStyle/>
        <a:p>
          <a:endParaRPr lang="en-US"/>
        </a:p>
      </dgm:t>
    </dgm:pt>
    <dgm:pt modelId="{118D93DF-E81D-4731-A0F2-CD9F64F63107}" type="sibTrans" cxnId="{CA9F5935-6376-45A4-8BC8-D66926A63341}">
      <dgm:prSet/>
      <dgm:spPr/>
      <dgm:t>
        <a:bodyPr/>
        <a:lstStyle/>
        <a:p>
          <a:endParaRPr lang="en-US"/>
        </a:p>
      </dgm:t>
    </dgm:pt>
    <dgm:pt modelId="{31B2E3A3-475B-4FF9-8CB6-48FEA43C55E4}">
      <dgm:prSet/>
      <dgm:spPr/>
      <dgm:t>
        <a:bodyPr/>
        <a:lstStyle/>
        <a:p>
          <a:r>
            <a:rPr lang="en-US"/>
            <a:t>Through our current SWAN-RAILS EBSCO Package, many of the databases will overlap in content. </a:t>
          </a:r>
        </a:p>
      </dgm:t>
    </dgm:pt>
    <dgm:pt modelId="{279B1D27-1273-4BE3-B9A0-B37EDFB13515}" type="parTrans" cxnId="{72C6E44F-D41D-4E10-B1B4-CF05D0CBA1FC}">
      <dgm:prSet/>
      <dgm:spPr/>
      <dgm:t>
        <a:bodyPr/>
        <a:lstStyle/>
        <a:p>
          <a:endParaRPr lang="en-US"/>
        </a:p>
      </dgm:t>
    </dgm:pt>
    <dgm:pt modelId="{09F26581-D429-4D51-8C4E-6DDFB9DDE92C}" type="sibTrans" cxnId="{72C6E44F-D41D-4E10-B1B4-CF05D0CBA1FC}">
      <dgm:prSet/>
      <dgm:spPr/>
      <dgm:t>
        <a:bodyPr/>
        <a:lstStyle/>
        <a:p>
          <a:endParaRPr lang="en-US"/>
        </a:p>
      </dgm:t>
    </dgm:pt>
    <dgm:pt modelId="{C391A621-EFCD-4D0E-973B-D12ACC8D4E4D}">
      <dgm:prSet/>
      <dgm:spPr/>
      <dgm:t>
        <a:bodyPr/>
        <a:lstStyle/>
        <a:p>
          <a:r>
            <a:rPr lang="en-US"/>
            <a:t>The goal is to work with EBSCO &amp; RAILS to negotiate a package that makes sense for our SWAN members.</a:t>
          </a:r>
        </a:p>
      </dgm:t>
    </dgm:pt>
    <dgm:pt modelId="{5389C366-B488-4437-91CC-3CA738543875}" type="parTrans" cxnId="{768BA13B-67E2-4140-A504-6344A70DC20C}">
      <dgm:prSet/>
      <dgm:spPr/>
      <dgm:t>
        <a:bodyPr/>
        <a:lstStyle/>
        <a:p>
          <a:endParaRPr lang="en-US"/>
        </a:p>
      </dgm:t>
    </dgm:pt>
    <dgm:pt modelId="{F3044D23-486A-41A0-B2D0-4436EEC930AA}" type="sibTrans" cxnId="{768BA13B-67E2-4140-A504-6344A70DC20C}">
      <dgm:prSet/>
      <dgm:spPr/>
      <dgm:t>
        <a:bodyPr/>
        <a:lstStyle/>
        <a:p>
          <a:endParaRPr lang="en-US"/>
        </a:p>
      </dgm:t>
    </dgm:pt>
    <dgm:pt modelId="{50ACAFAE-DFB1-48BB-ADE8-D65543795D6B}" type="pres">
      <dgm:prSet presAssocID="{D59C8E36-41E9-4F87-B830-1017EC04796E}" presName="linear" presStyleCnt="0">
        <dgm:presLayoutVars>
          <dgm:dir/>
          <dgm:animLvl val="lvl"/>
          <dgm:resizeHandles val="exact"/>
        </dgm:presLayoutVars>
      </dgm:prSet>
      <dgm:spPr/>
    </dgm:pt>
    <dgm:pt modelId="{1F2985DA-3C0D-422C-99AE-68B7621050F2}" type="pres">
      <dgm:prSet presAssocID="{3B8A9354-8083-4D55-ABE4-E93A40204BBC}" presName="parentLin" presStyleCnt="0"/>
      <dgm:spPr/>
    </dgm:pt>
    <dgm:pt modelId="{47464EC5-3793-451E-9A01-9C7EA2105EC8}" type="pres">
      <dgm:prSet presAssocID="{3B8A9354-8083-4D55-ABE4-E93A40204BBC}" presName="parentLeftMargin" presStyleLbl="node1" presStyleIdx="0" presStyleCnt="3"/>
      <dgm:spPr/>
    </dgm:pt>
    <dgm:pt modelId="{650EB17F-7821-4B01-9FAD-5F24AA1D8A23}" type="pres">
      <dgm:prSet presAssocID="{3B8A9354-8083-4D55-ABE4-E93A40204BBC}" presName="parentText" presStyleLbl="node1" presStyleIdx="0" presStyleCnt="3">
        <dgm:presLayoutVars>
          <dgm:chMax val="0"/>
          <dgm:bulletEnabled val="1"/>
        </dgm:presLayoutVars>
      </dgm:prSet>
      <dgm:spPr/>
    </dgm:pt>
    <dgm:pt modelId="{6288C904-554C-4820-9FD2-36F3992CC1DB}" type="pres">
      <dgm:prSet presAssocID="{3B8A9354-8083-4D55-ABE4-E93A40204BBC}" presName="negativeSpace" presStyleCnt="0"/>
      <dgm:spPr/>
    </dgm:pt>
    <dgm:pt modelId="{69A2FB0A-DBC0-4043-898C-B4F956A5DD63}" type="pres">
      <dgm:prSet presAssocID="{3B8A9354-8083-4D55-ABE4-E93A40204BBC}" presName="childText" presStyleLbl="conFgAcc1" presStyleIdx="0" presStyleCnt="3">
        <dgm:presLayoutVars>
          <dgm:bulletEnabled val="1"/>
        </dgm:presLayoutVars>
      </dgm:prSet>
      <dgm:spPr/>
    </dgm:pt>
    <dgm:pt modelId="{E4079E8C-1374-4CCA-9C1A-7685EFAA3C90}" type="pres">
      <dgm:prSet presAssocID="{FD135FF9-DC36-4287-9E0A-6341484E0FF1}" presName="spaceBetweenRectangles" presStyleCnt="0"/>
      <dgm:spPr/>
    </dgm:pt>
    <dgm:pt modelId="{2104E90B-1D0C-4869-8CB5-55C3855D0602}" type="pres">
      <dgm:prSet presAssocID="{E94EC989-DF86-4C9A-8C46-3DF011DC1C01}" presName="parentLin" presStyleCnt="0"/>
      <dgm:spPr/>
    </dgm:pt>
    <dgm:pt modelId="{A031645D-D369-41A7-9D9D-91BDC8FA1996}" type="pres">
      <dgm:prSet presAssocID="{E94EC989-DF86-4C9A-8C46-3DF011DC1C01}" presName="parentLeftMargin" presStyleLbl="node1" presStyleIdx="0" presStyleCnt="3"/>
      <dgm:spPr/>
    </dgm:pt>
    <dgm:pt modelId="{4DCBA7AA-10C9-4552-B6D2-DB2F848339D1}" type="pres">
      <dgm:prSet presAssocID="{E94EC989-DF86-4C9A-8C46-3DF011DC1C01}" presName="parentText" presStyleLbl="node1" presStyleIdx="1" presStyleCnt="3">
        <dgm:presLayoutVars>
          <dgm:chMax val="0"/>
          <dgm:bulletEnabled val="1"/>
        </dgm:presLayoutVars>
      </dgm:prSet>
      <dgm:spPr/>
    </dgm:pt>
    <dgm:pt modelId="{154344A3-6757-4C40-A80D-E2FC9E8F46BA}" type="pres">
      <dgm:prSet presAssocID="{E94EC989-DF86-4C9A-8C46-3DF011DC1C01}" presName="negativeSpace" presStyleCnt="0"/>
      <dgm:spPr/>
    </dgm:pt>
    <dgm:pt modelId="{5AF05481-4D53-4365-93A0-2BA65A73705D}" type="pres">
      <dgm:prSet presAssocID="{E94EC989-DF86-4C9A-8C46-3DF011DC1C01}" presName="childText" presStyleLbl="conFgAcc1" presStyleIdx="1" presStyleCnt="3">
        <dgm:presLayoutVars>
          <dgm:bulletEnabled val="1"/>
        </dgm:presLayoutVars>
      </dgm:prSet>
      <dgm:spPr/>
    </dgm:pt>
    <dgm:pt modelId="{C25DEC82-88F5-42F2-B187-F384DBC013E3}" type="pres">
      <dgm:prSet presAssocID="{2557E73C-75AA-4EA6-8B18-09023B0F0E8B}" presName="spaceBetweenRectangles" presStyleCnt="0"/>
      <dgm:spPr/>
    </dgm:pt>
    <dgm:pt modelId="{297437E1-4881-485B-B705-0D1576369F6B}" type="pres">
      <dgm:prSet presAssocID="{0A89CEFB-1A2C-4274-97E3-8052F1462BA0}" presName="parentLin" presStyleCnt="0"/>
      <dgm:spPr/>
    </dgm:pt>
    <dgm:pt modelId="{E2073DE5-6275-4294-BA68-DE1AB4DCEFC4}" type="pres">
      <dgm:prSet presAssocID="{0A89CEFB-1A2C-4274-97E3-8052F1462BA0}" presName="parentLeftMargin" presStyleLbl="node1" presStyleIdx="1" presStyleCnt="3"/>
      <dgm:spPr/>
    </dgm:pt>
    <dgm:pt modelId="{8367C5FE-BF9F-4916-8667-86E25293BD03}" type="pres">
      <dgm:prSet presAssocID="{0A89CEFB-1A2C-4274-97E3-8052F1462BA0}" presName="parentText" presStyleLbl="node1" presStyleIdx="2" presStyleCnt="3">
        <dgm:presLayoutVars>
          <dgm:chMax val="0"/>
          <dgm:bulletEnabled val="1"/>
        </dgm:presLayoutVars>
      </dgm:prSet>
      <dgm:spPr/>
    </dgm:pt>
    <dgm:pt modelId="{DA2EE355-51B0-46CE-9909-070223848685}" type="pres">
      <dgm:prSet presAssocID="{0A89CEFB-1A2C-4274-97E3-8052F1462BA0}" presName="negativeSpace" presStyleCnt="0"/>
      <dgm:spPr/>
    </dgm:pt>
    <dgm:pt modelId="{1697EC5C-F857-4895-B1B3-DF654749AEE9}" type="pres">
      <dgm:prSet presAssocID="{0A89CEFB-1A2C-4274-97E3-8052F1462BA0}" presName="childText" presStyleLbl="conFgAcc1" presStyleIdx="2" presStyleCnt="3">
        <dgm:presLayoutVars>
          <dgm:bulletEnabled val="1"/>
        </dgm:presLayoutVars>
      </dgm:prSet>
      <dgm:spPr/>
    </dgm:pt>
  </dgm:ptLst>
  <dgm:cxnLst>
    <dgm:cxn modelId="{4B658A17-EE64-4F92-AE2C-665CF8EB5747}" srcId="{D59C8E36-41E9-4F87-B830-1017EC04796E}" destId="{0A89CEFB-1A2C-4274-97E3-8052F1462BA0}" srcOrd="2" destOrd="0" parTransId="{920DB6CE-3C36-4EA3-A06B-6CBA4039D5A4}" sibTransId="{985536CF-8359-468C-AEBC-71C4A932761F}"/>
    <dgm:cxn modelId="{3A173023-ADA4-4CB4-BFE6-D642488759E6}" type="presOf" srcId="{D59C8E36-41E9-4F87-B830-1017EC04796E}" destId="{50ACAFAE-DFB1-48BB-ADE8-D65543795D6B}" srcOrd="0" destOrd="0" presId="urn:microsoft.com/office/officeart/2005/8/layout/list1"/>
    <dgm:cxn modelId="{B71F9930-3485-4276-8A32-12DAC1FB674D}" srcId="{D59C8E36-41E9-4F87-B830-1017EC04796E}" destId="{3B8A9354-8083-4D55-ABE4-E93A40204BBC}" srcOrd="0" destOrd="0" parTransId="{0B24D244-B238-4412-AB63-0216B3F96DF4}" sibTransId="{FD135FF9-DC36-4287-9E0A-6341484E0FF1}"/>
    <dgm:cxn modelId="{30541D32-0733-40B3-AE51-A059CB60AF75}" type="presOf" srcId="{9DE904B2-7CAF-4570-A89C-7C88A1D5EBF0}" destId="{5AF05481-4D53-4365-93A0-2BA65A73705D}" srcOrd="0" destOrd="0" presId="urn:microsoft.com/office/officeart/2005/8/layout/list1"/>
    <dgm:cxn modelId="{CA9F5935-6376-45A4-8BC8-D66926A63341}" srcId="{E94EC989-DF86-4C9A-8C46-3DF011DC1C01}" destId="{9DE904B2-7CAF-4570-A89C-7C88A1D5EBF0}" srcOrd="0" destOrd="0" parTransId="{44A2F750-6251-412B-B112-9A7695345D3C}" sibTransId="{118D93DF-E81D-4731-A0F2-CD9F64F63107}"/>
    <dgm:cxn modelId="{768BA13B-67E2-4140-A504-6344A70DC20C}" srcId="{0A89CEFB-1A2C-4274-97E3-8052F1462BA0}" destId="{C391A621-EFCD-4D0E-973B-D12ACC8D4E4D}" srcOrd="1" destOrd="0" parTransId="{5389C366-B488-4437-91CC-3CA738543875}" sibTransId="{F3044D23-486A-41A0-B2D0-4436EEC930AA}"/>
    <dgm:cxn modelId="{05AADC3E-97D0-4DC9-90CA-2BACBB13A1E6}" type="presOf" srcId="{3B8A9354-8083-4D55-ABE4-E93A40204BBC}" destId="{47464EC5-3793-451E-9A01-9C7EA2105EC8}" srcOrd="0" destOrd="0" presId="urn:microsoft.com/office/officeart/2005/8/layout/list1"/>
    <dgm:cxn modelId="{2B745C67-299A-4161-8650-C42C54BC4BB7}" type="presOf" srcId="{E94EC989-DF86-4C9A-8C46-3DF011DC1C01}" destId="{A031645D-D369-41A7-9D9D-91BDC8FA1996}" srcOrd="0" destOrd="0" presId="urn:microsoft.com/office/officeart/2005/8/layout/list1"/>
    <dgm:cxn modelId="{5082534D-58B9-45C8-B20D-6078444FDD5B}" type="presOf" srcId="{E94EC989-DF86-4C9A-8C46-3DF011DC1C01}" destId="{4DCBA7AA-10C9-4552-B6D2-DB2F848339D1}" srcOrd="1" destOrd="0" presId="urn:microsoft.com/office/officeart/2005/8/layout/list1"/>
    <dgm:cxn modelId="{72C6E44F-D41D-4E10-B1B4-CF05D0CBA1FC}" srcId="{0A89CEFB-1A2C-4274-97E3-8052F1462BA0}" destId="{31B2E3A3-475B-4FF9-8CB6-48FEA43C55E4}" srcOrd="0" destOrd="0" parTransId="{279B1D27-1273-4BE3-B9A0-B37EDFB13515}" sibTransId="{09F26581-D429-4D51-8C4E-6DDFB9DDE92C}"/>
    <dgm:cxn modelId="{9865B773-97A9-4F15-91AF-8EB335B84D70}" type="presOf" srcId="{3B8A9354-8083-4D55-ABE4-E93A40204BBC}" destId="{650EB17F-7821-4B01-9FAD-5F24AA1D8A23}" srcOrd="1" destOrd="0" presId="urn:microsoft.com/office/officeart/2005/8/layout/list1"/>
    <dgm:cxn modelId="{5211D89D-B28E-4C1B-94C4-F9D686B2F9CF}" type="presOf" srcId="{0A89CEFB-1A2C-4274-97E3-8052F1462BA0}" destId="{E2073DE5-6275-4294-BA68-DE1AB4DCEFC4}" srcOrd="0" destOrd="0" presId="urn:microsoft.com/office/officeart/2005/8/layout/list1"/>
    <dgm:cxn modelId="{5C1B3BA1-FBEA-49AD-A4BC-D1C15F7655A9}" srcId="{D59C8E36-41E9-4F87-B830-1017EC04796E}" destId="{E94EC989-DF86-4C9A-8C46-3DF011DC1C01}" srcOrd="1" destOrd="0" parTransId="{59BB7937-3224-4A1D-96A2-4BA6E59A270B}" sibTransId="{2557E73C-75AA-4EA6-8B18-09023B0F0E8B}"/>
    <dgm:cxn modelId="{B19476A4-AC30-4B30-A749-F9C82F798B94}" type="presOf" srcId="{8153C363-A19F-48AD-9AA8-6D86914FFF4E}" destId="{69A2FB0A-DBC0-4043-898C-B4F956A5DD63}" srcOrd="0" destOrd="0" presId="urn:microsoft.com/office/officeart/2005/8/layout/list1"/>
    <dgm:cxn modelId="{D3F5A5AD-C82A-48AB-A912-F4196208D7C5}" srcId="{3B8A9354-8083-4D55-ABE4-E93A40204BBC}" destId="{8153C363-A19F-48AD-9AA8-6D86914FFF4E}" srcOrd="0" destOrd="0" parTransId="{8D1F30D0-CCA1-44AD-9B78-82DC74FF18FC}" sibTransId="{0FE12316-AD45-45EF-B27E-A146392F368E}"/>
    <dgm:cxn modelId="{7E0AA7B3-E064-4F8F-ADC2-65E087A276B7}" type="presOf" srcId="{0A89CEFB-1A2C-4274-97E3-8052F1462BA0}" destId="{8367C5FE-BF9F-4916-8667-86E25293BD03}" srcOrd="1" destOrd="0" presId="urn:microsoft.com/office/officeart/2005/8/layout/list1"/>
    <dgm:cxn modelId="{5006BAD4-F797-4F2C-9FEB-7A138912162D}" type="presOf" srcId="{31B2E3A3-475B-4FF9-8CB6-48FEA43C55E4}" destId="{1697EC5C-F857-4895-B1B3-DF654749AEE9}" srcOrd="0" destOrd="0" presId="urn:microsoft.com/office/officeart/2005/8/layout/list1"/>
    <dgm:cxn modelId="{A9FDDCE9-E957-4F78-853E-0A92AEC9BC8F}" type="presOf" srcId="{C391A621-EFCD-4D0E-973B-D12ACC8D4E4D}" destId="{1697EC5C-F857-4895-B1B3-DF654749AEE9}" srcOrd="0" destOrd="1" presId="urn:microsoft.com/office/officeart/2005/8/layout/list1"/>
    <dgm:cxn modelId="{63706C23-798F-4E59-B803-2B3DDC67CDC1}" type="presParOf" srcId="{50ACAFAE-DFB1-48BB-ADE8-D65543795D6B}" destId="{1F2985DA-3C0D-422C-99AE-68B7621050F2}" srcOrd="0" destOrd="0" presId="urn:microsoft.com/office/officeart/2005/8/layout/list1"/>
    <dgm:cxn modelId="{D8E0CBA9-E025-4A8C-AFF7-8EAB50D9EAE7}" type="presParOf" srcId="{1F2985DA-3C0D-422C-99AE-68B7621050F2}" destId="{47464EC5-3793-451E-9A01-9C7EA2105EC8}" srcOrd="0" destOrd="0" presId="urn:microsoft.com/office/officeart/2005/8/layout/list1"/>
    <dgm:cxn modelId="{CDCAAD29-F6D5-434B-B335-E34EA6681291}" type="presParOf" srcId="{1F2985DA-3C0D-422C-99AE-68B7621050F2}" destId="{650EB17F-7821-4B01-9FAD-5F24AA1D8A23}" srcOrd="1" destOrd="0" presId="urn:microsoft.com/office/officeart/2005/8/layout/list1"/>
    <dgm:cxn modelId="{9429F801-2D7C-487F-B48D-1C32807A71EA}" type="presParOf" srcId="{50ACAFAE-DFB1-48BB-ADE8-D65543795D6B}" destId="{6288C904-554C-4820-9FD2-36F3992CC1DB}" srcOrd="1" destOrd="0" presId="urn:microsoft.com/office/officeart/2005/8/layout/list1"/>
    <dgm:cxn modelId="{EAF8C52D-BAF3-4DA8-8903-A2AE4C83BC33}" type="presParOf" srcId="{50ACAFAE-DFB1-48BB-ADE8-D65543795D6B}" destId="{69A2FB0A-DBC0-4043-898C-B4F956A5DD63}" srcOrd="2" destOrd="0" presId="urn:microsoft.com/office/officeart/2005/8/layout/list1"/>
    <dgm:cxn modelId="{9E9A29B9-584A-4386-ABD2-14064920B62D}" type="presParOf" srcId="{50ACAFAE-DFB1-48BB-ADE8-D65543795D6B}" destId="{E4079E8C-1374-4CCA-9C1A-7685EFAA3C90}" srcOrd="3" destOrd="0" presId="urn:microsoft.com/office/officeart/2005/8/layout/list1"/>
    <dgm:cxn modelId="{34BC0F56-A6ED-4E72-AE9D-DCB0F376C631}" type="presParOf" srcId="{50ACAFAE-DFB1-48BB-ADE8-D65543795D6B}" destId="{2104E90B-1D0C-4869-8CB5-55C3855D0602}" srcOrd="4" destOrd="0" presId="urn:microsoft.com/office/officeart/2005/8/layout/list1"/>
    <dgm:cxn modelId="{EB269895-F69B-4548-9404-5B4E0FD80A40}" type="presParOf" srcId="{2104E90B-1D0C-4869-8CB5-55C3855D0602}" destId="{A031645D-D369-41A7-9D9D-91BDC8FA1996}" srcOrd="0" destOrd="0" presId="urn:microsoft.com/office/officeart/2005/8/layout/list1"/>
    <dgm:cxn modelId="{9A445BF9-B7C8-423D-BF35-CFC34CDA9320}" type="presParOf" srcId="{2104E90B-1D0C-4869-8CB5-55C3855D0602}" destId="{4DCBA7AA-10C9-4552-B6D2-DB2F848339D1}" srcOrd="1" destOrd="0" presId="urn:microsoft.com/office/officeart/2005/8/layout/list1"/>
    <dgm:cxn modelId="{3D554200-3EF8-49FA-B2D7-B471A200F1F2}" type="presParOf" srcId="{50ACAFAE-DFB1-48BB-ADE8-D65543795D6B}" destId="{154344A3-6757-4C40-A80D-E2FC9E8F46BA}" srcOrd="5" destOrd="0" presId="urn:microsoft.com/office/officeart/2005/8/layout/list1"/>
    <dgm:cxn modelId="{F0C8D579-5CB2-4AAC-83AD-0D2614267186}" type="presParOf" srcId="{50ACAFAE-DFB1-48BB-ADE8-D65543795D6B}" destId="{5AF05481-4D53-4365-93A0-2BA65A73705D}" srcOrd="6" destOrd="0" presId="urn:microsoft.com/office/officeart/2005/8/layout/list1"/>
    <dgm:cxn modelId="{7F225644-15F0-4EB8-8F05-C3593993E987}" type="presParOf" srcId="{50ACAFAE-DFB1-48BB-ADE8-D65543795D6B}" destId="{C25DEC82-88F5-42F2-B187-F384DBC013E3}" srcOrd="7" destOrd="0" presId="urn:microsoft.com/office/officeart/2005/8/layout/list1"/>
    <dgm:cxn modelId="{595FCDDF-A933-486C-B68C-59D782460DD0}" type="presParOf" srcId="{50ACAFAE-DFB1-48BB-ADE8-D65543795D6B}" destId="{297437E1-4881-485B-B705-0D1576369F6B}" srcOrd="8" destOrd="0" presId="urn:microsoft.com/office/officeart/2005/8/layout/list1"/>
    <dgm:cxn modelId="{53D8B088-033C-4A4C-A47D-AA534F3A0891}" type="presParOf" srcId="{297437E1-4881-485B-B705-0D1576369F6B}" destId="{E2073DE5-6275-4294-BA68-DE1AB4DCEFC4}" srcOrd="0" destOrd="0" presId="urn:microsoft.com/office/officeart/2005/8/layout/list1"/>
    <dgm:cxn modelId="{A63B3813-8CB6-497E-8D25-3C13A3926667}" type="presParOf" srcId="{297437E1-4881-485B-B705-0D1576369F6B}" destId="{8367C5FE-BF9F-4916-8667-86E25293BD03}" srcOrd="1" destOrd="0" presId="urn:microsoft.com/office/officeart/2005/8/layout/list1"/>
    <dgm:cxn modelId="{63CB2045-9805-4900-B853-86A05DE0DB94}" type="presParOf" srcId="{50ACAFAE-DFB1-48BB-ADE8-D65543795D6B}" destId="{DA2EE355-51B0-46CE-9909-070223848685}" srcOrd="9" destOrd="0" presId="urn:microsoft.com/office/officeart/2005/8/layout/list1"/>
    <dgm:cxn modelId="{E63BFD83-231E-43CA-B4BA-CD381517F92D}" type="presParOf" srcId="{50ACAFAE-DFB1-48BB-ADE8-D65543795D6B}" destId="{1697EC5C-F857-4895-B1B3-DF654749AEE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F6965-5654-473B-88A9-FE093FB629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991825-6E5A-4FE9-8E4C-AC154E789F09}">
      <dgm:prSet/>
      <dgm:spPr/>
      <dgm:t>
        <a:bodyPr/>
        <a:lstStyle/>
        <a:p>
          <a:r>
            <a:rPr lang="en-US"/>
            <a:t>Ultimate (largest)</a:t>
          </a:r>
        </a:p>
      </dgm:t>
    </dgm:pt>
    <dgm:pt modelId="{0AE8CD1C-D627-44FE-A466-49B897ABDF43}" type="parTrans" cxnId="{BE46762C-8A86-4810-8A6B-5B1462BD1117}">
      <dgm:prSet/>
      <dgm:spPr/>
      <dgm:t>
        <a:bodyPr/>
        <a:lstStyle/>
        <a:p>
          <a:endParaRPr lang="en-US"/>
        </a:p>
      </dgm:t>
    </dgm:pt>
    <dgm:pt modelId="{DEDEFEE1-9E7F-41C2-B2E6-8BAE96E5E652}" type="sibTrans" cxnId="{BE46762C-8A86-4810-8A6B-5B1462BD1117}">
      <dgm:prSet/>
      <dgm:spPr/>
      <dgm:t>
        <a:bodyPr/>
        <a:lstStyle/>
        <a:p>
          <a:endParaRPr lang="en-US"/>
        </a:p>
      </dgm:t>
    </dgm:pt>
    <dgm:pt modelId="{97D42DC5-26D5-4C42-AB08-22E6A8DCF03B}">
      <dgm:prSet/>
      <dgm:spPr/>
      <dgm:t>
        <a:bodyPr/>
        <a:lstStyle/>
        <a:p>
          <a:r>
            <a:rPr lang="en-US"/>
            <a:t>Premier/Complete</a:t>
          </a:r>
        </a:p>
      </dgm:t>
    </dgm:pt>
    <dgm:pt modelId="{B26A0AD3-A1C7-4F91-AA48-06EF5361E59A}" type="parTrans" cxnId="{9C57075B-D68A-4204-83DA-F3F67B534D26}">
      <dgm:prSet/>
      <dgm:spPr/>
      <dgm:t>
        <a:bodyPr/>
        <a:lstStyle/>
        <a:p>
          <a:endParaRPr lang="en-US"/>
        </a:p>
      </dgm:t>
    </dgm:pt>
    <dgm:pt modelId="{4848F9A5-85D0-44AF-BE89-B6E1BDE16C9A}" type="sibTrans" cxnId="{9C57075B-D68A-4204-83DA-F3F67B534D26}">
      <dgm:prSet/>
      <dgm:spPr/>
      <dgm:t>
        <a:bodyPr/>
        <a:lstStyle/>
        <a:p>
          <a:endParaRPr lang="en-US"/>
        </a:p>
      </dgm:t>
    </dgm:pt>
    <dgm:pt modelId="{5201BD0A-3976-473A-828F-C8EEBD88C3B4}">
      <dgm:prSet/>
      <dgm:spPr/>
      <dgm:t>
        <a:bodyPr/>
        <a:lstStyle/>
        <a:p>
          <a:r>
            <a:rPr lang="en-US"/>
            <a:t>Elite (smallest)</a:t>
          </a:r>
        </a:p>
      </dgm:t>
    </dgm:pt>
    <dgm:pt modelId="{4FD501E5-FB05-4759-9E96-49835A79E21D}" type="parTrans" cxnId="{094A52AE-905B-47B0-B547-6F1443B9637A}">
      <dgm:prSet/>
      <dgm:spPr/>
      <dgm:t>
        <a:bodyPr/>
        <a:lstStyle/>
        <a:p>
          <a:endParaRPr lang="en-US"/>
        </a:p>
      </dgm:t>
    </dgm:pt>
    <dgm:pt modelId="{992DA327-C8AC-4894-AD06-1193FD672816}" type="sibTrans" cxnId="{094A52AE-905B-47B0-B547-6F1443B9637A}">
      <dgm:prSet/>
      <dgm:spPr/>
      <dgm:t>
        <a:bodyPr/>
        <a:lstStyle/>
        <a:p>
          <a:endParaRPr lang="en-US"/>
        </a:p>
      </dgm:t>
    </dgm:pt>
    <dgm:pt modelId="{C58777F0-7EFF-43B7-BBA9-3770627A62B4}" type="pres">
      <dgm:prSet presAssocID="{8D6F6965-5654-473B-88A9-FE093FB6293E}" presName="linear" presStyleCnt="0">
        <dgm:presLayoutVars>
          <dgm:animLvl val="lvl"/>
          <dgm:resizeHandles val="exact"/>
        </dgm:presLayoutVars>
      </dgm:prSet>
      <dgm:spPr/>
    </dgm:pt>
    <dgm:pt modelId="{E06C14A5-6AF1-44BC-B135-B9EF2C6ACF46}" type="pres">
      <dgm:prSet presAssocID="{C9991825-6E5A-4FE9-8E4C-AC154E789F09}" presName="parentText" presStyleLbl="node1" presStyleIdx="0" presStyleCnt="1">
        <dgm:presLayoutVars>
          <dgm:chMax val="0"/>
          <dgm:bulletEnabled val="1"/>
        </dgm:presLayoutVars>
      </dgm:prSet>
      <dgm:spPr/>
    </dgm:pt>
    <dgm:pt modelId="{6DAC3E0E-E283-4045-B19B-3B279CC7FD36}" type="pres">
      <dgm:prSet presAssocID="{C9991825-6E5A-4FE9-8E4C-AC154E789F09}" presName="childText" presStyleLbl="revTx" presStyleIdx="0" presStyleCnt="1">
        <dgm:presLayoutVars>
          <dgm:bulletEnabled val="1"/>
        </dgm:presLayoutVars>
      </dgm:prSet>
      <dgm:spPr/>
    </dgm:pt>
  </dgm:ptLst>
  <dgm:cxnLst>
    <dgm:cxn modelId="{F61A4510-075F-CB4C-9CE6-224E988D1045}" type="presOf" srcId="{97D42DC5-26D5-4C42-AB08-22E6A8DCF03B}" destId="{6DAC3E0E-E283-4045-B19B-3B279CC7FD36}" srcOrd="0" destOrd="0" presId="urn:microsoft.com/office/officeart/2005/8/layout/vList2"/>
    <dgm:cxn modelId="{BE46762C-8A86-4810-8A6B-5B1462BD1117}" srcId="{8D6F6965-5654-473B-88A9-FE093FB6293E}" destId="{C9991825-6E5A-4FE9-8E4C-AC154E789F09}" srcOrd="0" destOrd="0" parTransId="{0AE8CD1C-D627-44FE-A466-49B897ABDF43}" sibTransId="{DEDEFEE1-9E7F-41C2-B2E6-8BAE96E5E652}"/>
    <dgm:cxn modelId="{3F958C3A-3E65-462A-A8EA-B6B9DC1FADBC}" type="presOf" srcId="{8D6F6965-5654-473B-88A9-FE093FB6293E}" destId="{C58777F0-7EFF-43B7-BBA9-3770627A62B4}" srcOrd="0" destOrd="0" presId="urn:microsoft.com/office/officeart/2005/8/layout/vList2"/>
    <dgm:cxn modelId="{9C57075B-D68A-4204-83DA-F3F67B534D26}" srcId="{C9991825-6E5A-4FE9-8E4C-AC154E789F09}" destId="{97D42DC5-26D5-4C42-AB08-22E6A8DCF03B}" srcOrd="0" destOrd="0" parTransId="{B26A0AD3-A1C7-4F91-AA48-06EF5361E59A}" sibTransId="{4848F9A5-85D0-44AF-BE89-B6E1BDE16C9A}"/>
    <dgm:cxn modelId="{9E9F0860-3B6F-FC4A-8E46-8E057F35DE88}" type="presOf" srcId="{C9991825-6E5A-4FE9-8E4C-AC154E789F09}" destId="{E06C14A5-6AF1-44BC-B135-B9EF2C6ACF46}" srcOrd="0" destOrd="0" presId="urn:microsoft.com/office/officeart/2005/8/layout/vList2"/>
    <dgm:cxn modelId="{094A52AE-905B-47B0-B547-6F1443B9637A}" srcId="{97D42DC5-26D5-4C42-AB08-22E6A8DCF03B}" destId="{5201BD0A-3976-473A-828F-C8EEBD88C3B4}" srcOrd="0" destOrd="0" parTransId="{4FD501E5-FB05-4759-9E96-49835A79E21D}" sibTransId="{992DA327-C8AC-4894-AD06-1193FD672816}"/>
    <dgm:cxn modelId="{4B9A81F0-7B17-F248-BFB9-8942B7D80AA5}" type="presOf" srcId="{5201BD0A-3976-473A-828F-C8EEBD88C3B4}" destId="{6DAC3E0E-E283-4045-B19B-3B279CC7FD36}" srcOrd="0" destOrd="1" presId="urn:microsoft.com/office/officeart/2005/8/layout/vList2"/>
    <dgm:cxn modelId="{71BE4327-ED0E-0849-8CFB-23BA9AAD85A5}" type="presParOf" srcId="{C58777F0-7EFF-43B7-BBA9-3770627A62B4}" destId="{E06C14A5-6AF1-44BC-B135-B9EF2C6ACF46}" srcOrd="0" destOrd="0" presId="urn:microsoft.com/office/officeart/2005/8/layout/vList2"/>
    <dgm:cxn modelId="{84286D97-4A46-FE4A-BAE1-55642FED4925}" type="presParOf" srcId="{C58777F0-7EFF-43B7-BBA9-3770627A62B4}" destId="{6DAC3E0E-E283-4045-B19B-3B279CC7FD3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962ABD-C35A-46DF-B74A-8F6D40E668E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B03F97C-CCEC-4960-BAAF-70B32B00315A}">
      <dgm:prSet/>
      <dgm:spPr/>
      <dgm:t>
        <a:bodyPr/>
        <a:lstStyle/>
        <a:p>
          <a:r>
            <a:rPr lang="en-US"/>
            <a:t>Academic Search Ultimate</a:t>
          </a:r>
        </a:p>
        <a:p>
          <a:r>
            <a:rPr lang="en-US"/>
            <a:t>(9,982 full text journals)</a:t>
          </a:r>
        </a:p>
      </dgm:t>
    </dgm:pt>
    <dgm:pt modelId="{24B272A3-AF5B-4E40-86E7-5A50300ABB9A}" type="parTrans" cxnId="{E1D58344-24D4-4961-83BD-7D952A605579}">
      <dgm:prSet/>
      <dgm:spPr/>
      <dgm:t>
        <a:bodyPr/>
        <a:lstStyle/>
        <a:p>
          <a:endParaRPr lang="en-US"/>
        </a:p>
      </dgm:t>
    </dgm:pt>
    <dgm:pt modelId="{CDE834EB-5737-4C39-9440-36A3F5283599}" type="sibTrans" cxnId="{E1D58344-24D4-4961-83BD-7D952A605579}">
      <dgm:prSet/>
      <dgm:spPr/>
      <dgm:t>
        <a:bodyPr/>
        <a:lstStyle/>
        <a:p>
          <a:endParaRPr lang="en-US"/>
        </a:p>
      </dgm:t>
    </dgm:pt>
    <dgm:pt modelId="{A488A25C-AD7F-407C-810D-4BDC9B3EBC4E}">
      <dgm:prSet/>
      <dgm:spPr/>
      <dgm:t>
        <a:bodyPr/>
        <a:lstStyle/>
        <a:p>
          <a:r>
            <a:rPr lang="en-US"/>
            <a:t>Academic Search Premier</a:t>
          </a:r>
        </a:p>
      </dgm:t>
    </dgm:pt>
    <dgm:pt modelId="{6CBDFD64-C0D3-4C68-908B-36FFDF4F746B}" type="parTrans" cxnId="{3130879F-A521-4A9D-9BFD-8F0710D3D913}">
      <dgm:prSet/>
      <dgm:spPr/>
      <dgm:t>
        <a:bodyPr/>
        <a:lstStyle/>
        <a:p>
          <a:endParaRPr lang="en-US"/>
        </a:p>
      </dgm:t>
    </dgm:pt>
    <dgm:pt modelId="{18A139FB-6424-4306-8B02-5ABDF878BB59}" type="sibTrans" cxnId="{3130879F-A521-4A9D-9BFD-8F0710D3D913}">
      <dgm:prSet/>
      <dgm:spPr/>
      <dgm:t>
        <a:bodyPr/>
        <a:lstStyle/>
        <a:p>
          <a:endParaRPr lang="en-US"/>
        </a:p>
      </dgm:t>
    </dgm:pt>
    <dgm:pt modelId="{3BCE1024-A29B-4256-9065-E92BC72A4C4F}">
      <dgm:prSet/>
      <dgm:spPr/>
      <dgm:t>
        <a:bodyPr/>
        <a:lstStyle/>
        <a:p>
          <a:r>
            <a:rPr lang="en-US"/>
            <a:t>Academic Search Elite</a:t>
          </a:r>
        </a:p>
        <a:p>
          <a:r>
            <a:rPr lang="en-US"/>
            <a:t>(1,357 full text journals)</a:t>
          </a:r>
        </a:p>
      </dgm:t>
    </dgm:pt>
    <dgm:pt modelId="{16701E6E-4210-4541-8371-E4B104F3F198}" type="parTrans" cxnId="{CA35240C-28EC-41B7-9D14-277E2C63B054}">
      <dgm:prSet/>
      <dgm:spPr/>
      <dgm:t>
        <a:bodyPr/>
        <a:lstStyle/>
        <a:p>
          <a:endParaRPr lang="en-US"/>
        </a:p>
      </dgm:t>
    </dgm:pt>
    <dgm:pt modelId="{08924249-83CB-4AB0-8547-45C57B53A49A}" type="sibTrans" cxnId="{CA35240C-28EC-41B7-9D14-277E2C63B054}">
      <dgm:prSet/>
      <dgm:spPr/>
      <dgm:t>
        <a:bodyPr/>
        <a:lstStyle/>
        <a:p>
          <a:endParaRPr lang="en-US"/>
        </a:p>
      </dgm:t>
    </dgm:pt>
    <dgm:pt modelId="{600FB258-D4A9-40FB-AF7F-79FDC4EAAF86}" type="pres">
      <dgm:prSet presAssocID="{EF962ABD-C35A-46DF-B74A-8F6D40E668EC}" presName="hierChild1" presStyleCnt="0">
        <dgm:presLayoutVars>
          <dgm:orgChart val="1"/>
          <dgm:chPref val="1"/>
          <dgm:dir/>
          <dgm:animOne val="branch"/>
          <dgm:animLvl val="lvl"/>
          <dgm:resizeHandles/>
        </dgm:presLayoutVars>
      </dgm:prSet>
      <dgm:spPr/>
    </dgm:pt>
    <dgm:pt modelId="{A526C7D2-4B60-478D-B127-930E37B65C66}" type="pres">
      <dgm:prSet presAssocID="{6B03F97C-CCEC-4960-BAAF-70B32B00315A}" presName="hierRoot1" presStyleCnt="0">
        <dgm:presLayoutVars>
          <dgm:hierBranch val="init"/>
        </dgm:presLayoutVars>
      </dgm:prSet>
      <dgm:spPr/>
    </dgm:pt>
    <dgm:pt modelId="{27BEF032-CB9E-40F1-824E-63F4C039388C}" type="pres">
      <dgm:prSet presAssocID="{6B03F97C-CCEC-4960-BAAF-70B32B00315A}" presName="rootComposite1" presStyleCnt="0"/>
      <dgm:spPr/>
    </dgm:pt>
    <dgm:pt modelId="{E1EBFFA5-A2E4-4940-9295-9B77C84F40C1}" type="pres">
      <dgm:prSet presAssocID="{6B03F97C-CCEC-4960-BAAF-70B32B00315A}" presName="rootText1" presStyleLbl="node0" presStyleIdx="0" presStyleCnt="1" custScaleX="125348" custLinFactNeighborX="-40381" custLinFactNeighborY="-161">
        <dgm:presLayoutVars>
          <dgm:chPref val="3"/>
        </dgm:presLayoutVars>
      </dgm:prSet>
      <dgm:spPr/>
    </dgm:pt>
    <dgm:pt modelId="{864B43EA-4569-4CDA-9862-8A85EEFDCE6F}" type="pres">
      <dgm:prSet presAssocID="{6B03F97C-CCEC-4960-BAAF-70B32B00315A}" presName="rootConnector1" presStyleLbl="node1" presStyleIdx="0" presStyleCnt="0"/>
      <dgm:spPr/>
    </dgm:pt>
    <dgm:pt modelId="{8D804F3B-21AF-417E-B3FA-0572CA99F665}" type="pres">
      <dgm:prSet presAssocID="{6B03F97C-CCEC-4960-BAAF-70B32B00315A}" presName="hierChild2" presStyleCnt="0"/>
      <dgm:spPr/>
    </dgm:pt>
    <dgm:pt modelId="{D57037DE-06D5-4B25-B34C-85E8331B73CA}" type="pres">
      <dgm:prSet presAssocID="{6CBDFD64-C0D3-4C68-908B-36FFDF4F746B}" presName="Name37" presStyleLbl="parChTrans1D2" presStyleIdx="0" presStyleCnt="1"/>
      <dgm:spPr/>
    </dgm:pt>
    <dgm:pt modelId="{072DD9FE-A225-4639-8BB5-F32F8F772124}" type="pres">
      <dgm:prSet presAssocID="{A488A25C-AD7F-407C-810D-4BDC9B3EBC4E}" presName="hierRoot2" presStyleCnt="0">
        <dgm:presLayoutVars>
          <dgm:hierBranch val="init"/>
        </dgm:presLayoutVars>
      </dgm:prSet>
      <dgm:spPr/>
    </dgm:pt>
    <dgm:pt modelId="{10191951-54F9-4B7B-B34D-764E345BBC9F}" type="pres">
      <dgm:prSet presAssocID="{A488A25C-AD7F-407C-810D-4BDC9B3EBC4E}" presName="rootComposite" presStyleCnt="0"/>
      <dgm:spPr/>
    </dgm:pt>
    <dgm:pt modelId="{3A474577-E2A4-4CC6-839B-DE0294DA95C5}" type="pres">
      <dgm:prSet presAssocID="{A488A25C-AD7F-407C-810D-4BDC9B3EBC4E}" presName="rootText" presStyleLbl="node2" presStyleIdx="0" presStyleCnt="1" custLinFactNeighborX="-1584" custLinFactNeighborY="-20586">
        <dgm:presLayoutVars>
          <dgm:chPref val="3"/>
        </dgm:presLayoutVars>
      </dgm:prSet>
      <dgm:spPr/>
    </dgm:pt>
    <dgm:pt modelId="{8743903D-2A26-4625-BA22-E48C8B50A01A}" type="pres">
      <dgm:prSet presAssocID="{A488A25C-AD7F-407C-810D-4BDC9B3EBC4E}" presName="rootConnector" presStyleLbl="node2" presStyleIdx="0" presStyleCnt="1"/>
      <dgm:spPr/>
    </dgm:pt>
    <dgm:pt modelId="{ED512A45-F162-4044-ABC8-A5B67F823564}" type="pres">
      <dgm:prSet presAssocID="{A488A25C-AD7F-407C-810D-4BDC9B3EBC4E}" presName="hierChild4" presStyleCnt="0"/>
      <dgm:spPr/>
    </dgm:pt>
    <dgm:pt modelId="{625E74D2-8F87-42B1-8595-E941CA3EECB2}" type="pres">
      <dgm:prSet presAssocID="{16701E6E-4210-4541-8371-E4B104F3F198}" presName="Name37" presStyleLbl="parChTrans1D3" presStyleIdx="0" presStyleCnt="1"/>
      <dgm:spPr/>
    </dgm:pt>
    <dgm:pt modelId="{0D9333BE-253D-4885-8E1D-D9E776075B11}" type="pres">
      <dgm:prSet presAssocID="{3BCE1024-A29B-4256-9065-E92BC72A4C4F}" presName="hierRoot2" presStyleCnt="0">
        <dgm:presLayoutVars>
          <dgm:hierBranch val="init"/>
        </dgm:presLayoutVars>
      </dgm:prSet>
      <dgm:spPr/>
    </dgm:pt>
    <dgm:pt modelId="{C8D2F1A9-2934-4E1E-ABC6-A1C9B6AE12F4}" type="pres">
      <dgm:prSet presAssocID="{3BCE1024-A29B-4256-9065-E92BC72A4C4F}" presName="rootComposite" presStyleCnt="0"/>
      <dgm:spPr/>
    </dgm:pt>
    <dgm:pt modelId="{2BBEAE09-032A-49B3-A55E-B7334810D97D}" type="pres">
      <dgm:prSet presAssocID="{3BCE1024-A29B-4256-9065-E92BC72A4C4F}" presName="rootText" presStyleLbl="node3" presStyleIdx="0" presStyleCnt="1" custLinFactNeighborY="-34047">
        <dgm:presLayoutVars>
          <dgm:chPref val="3"/>
        </dgm:presLayoutVars>
      </dgm:prSet>
      <dgm:spPr/>
    </dgm:pt>
    <dgm:pt modelId="{BB823F7D-11D3-47B0-8A1C-3804B175DE4D}" type="pres">
      <dgm:prSet presAssocID="{3BCE1024-A29B-4256-9065-E92BC72A4C4F}" presName="rootConnector" presStyleLbl="node3" presStyleIdx="0" presStyleCnt="1"/>
      <dgm:spPr/>
    </dgm:pt>
    <dgm:pt modelId="{9682EFA9-854D-48BC-8D45-CAE0AA897DE5}" type="pres">
      <dgm:prSet presAssocID="{3BCE1024-A29B-4256-9065-E92BC72A4C4F}" presName="hierChild4" presStyleCnt="0"/>
      <dgm:spPr/>
    </dgm:pt>
    <dgm:pt modelId="{D05BB228-8590-4979-9E2B-EF7034353028}" type="pres">
      <dgm:prSet presAssocID="{3BCE1024-A29B-4256-9065-E92BC72A4C4F}" presName="hierChild5" presStyleCnt="0"/>
      <dgm:spPr/>
    </dgm:pt>
    <dgm:pt modelId="{223F3B48-A3C5-4FD4-B267-BD66435B3EFA}" type="pres">
      <dgm:prSet presAssocID="{A488A25C-AD7F-407C-810D-4BDC9B3EBC4E}" presName="hierChild5" presStyleCnt="0"/>
      <dgm:spPr/>
    </dgm:pt>
    <dgm:pt modelId="{EA081B3A-7752-40B7-A5F4-FB84E0147CD8}" type="pres">
      <dgm:prSet presAssocID="{6B03F97C-CCEC-4960-BAAF-70B32B00315A}" presName="hierChild3" presStyleCnt="0"/>
      <dgm:spPr/>
    </dgm:pt>
  </dgm:ptLst>
  <dgm:cxnLst>
    <dgm:cxn modelId="{ED2DD300-8FB3-4C83-B9E0-E75626082118}" type="presOf" srcId="{A488A25C-AD7F-407C-810D-4BDC9B3EBC4E}" destId="{8743903D-2A26-4625-BA22-E48C8B50A01A}" srcOrd="1" destOrd="0" presId="urn:microsoft.com/office/officeart/2005/8/layout/orgChart1"/>
    <dgm:cxn modelId="{0F9C4009-2677-4C50-BC82-4D04D6B3C9AA}" type="presOf" srcId="{A488A25C-AD7F-407C-810D-4BDC9B3EBC4E}" destId="{3A474577-E2A4-4CC6-839B-DE0294DA95C5}" srcOrd="0" destOrd="0" presId="urn:microsoft.com/office/officeart/2005/8/layout/orgChart1"/>
    <dgm:cxn modelId="{CA35240C-28EC-41B7-9D14-277E2C63B054}" srcId="{A488A25C-AD7F-407C-810D-4BDC9B3EBC4E}" destId="{3BCE1024-A29B-4256-9065-E92BC72A4C4F}" srcOrd="0" destOrd="0" parTransId="{16701E6E-4210-4541-8371-E4B104F3F198}" sibTransId="{08924249-83CB-4AB0-8547-45C57B53A49A}"/>
    <dgm:cxn modelId="{86FCB71B-BC85-4904-AEE0-EB2615F07788}" type="presOf" srcId="{3BCE1024-A29B-4256-9065-E92BC72A4C4F}" destId="{2BBEAE09-032A-49B3-A55E-B7334810D97D}" srcOrd="0" destOrd="0" presId="urn:microsoft.com/office/officeart/2005/8/layout/orgChart1"/>
    <dgm:cxn modelId="{E668685F-2DA6-4027-B492-274B9E19406E}" type="presOf" srcId="{6CBDFD64-C0D3-4C68-908B-36FFDF4F746B}" destId="{D57037DE-06D5-4B25-B34C-85E8331B73CA}" srcOrd="0" destOrd="0" presId="urn:microsoft.com/office/officeart/2005/8/layout/orgChart1"/>
    <dgm:cxn modelId="{4A6E6B5F-0F99-455D-B407-146C70231545}" type="presOf" srcId="{16701E6E-4210-4541-8371-E4B104F3F198}" destId="{625E74D2-8F87-42B1-8595-E941CA3EECB2}" srcOrd="0" destOrd="0" presId="urn:microsoft.com/office/officeart/2005/8/layout/orgChart1"/>
    <dgm:cxn modelId="{E1D58344-24D4-4961-83BD-7D952A605579}" srcId="{EF962ABD-C35A-46DF-B74A-8F6D40E668EC}" destId="{6B03F97C-CCEC-4960-BAAF-70B32B00315A}" srcOrd="0" destOrd="0" parTransId="{24B272A3-AF5B-4E40-86E7-5A50300ABB9A}" sibTransId="{CDE834EB-5737-4C39-9440-36A3F5283599}"/>
    <dgm:cxn modelId="{8BE65474-770D-46F9-B02F-E275FC201100}" type="presOf" srcId="{EF962ABD-C35A-46DF-B74A-8F6D40E668EC}" destId="{600FB258-D4A9-40FB-AF7F-79FDC4EAAF86}" srcOrd="0" destOrd="0" presId="urn:microsoft.com/office/officeart/2005/8/layout/orgChart1"/>
    <dgm:cxn modelId="{16150D9B-43DB-4629-87FC-8BF47372E4AB}" type="presOf" srcId="{6B03F97C-CCEC-4960-BAAF-70B32B00315A}" destId="{864B43EA-4569-4CDA-9862-8A85EEFDCE6F}" srcOrd="1" destOrd="0" presId="urn:microsoft.com/office/officeart/2005/8/layout/orgChart1"/>
    <dgm:cxn modelId="{3130879F-A521-4A9D-9BFD-8F0710D3D913}" srcId="{6B03F97C-CCEC-4960-BAAF-70B32B00315A}" destId="{A488A25C-AD7F-407C-810D-4BDC9B3EBC4E}" srcOrd="0" destOrd="0" parTransId="{6CBDFD64-C0D3-4C68-908B-36FFDF4F746B}" sibTransId="{18A139FB-6424-4306-8B02-5ABDF878BB59}"/>
    <dgm:cxn modelId="{8C9612AA-3A29-48AA-B5D6-272640210207}" type="presOf" srcId="{6B03F97C-CCEC-4960-BAAF-70B32B00315A}" destId="{E1EBFFA5-A2E4-4940-9295-9B77C84F40C1}" srcOrd="0" destOrd="0" presId="urn:microsoft.com/office/officeart/2005/8/layout/orgChart1"/>
    <dgm:cxn modelId="{613AC3DF-DE1E-4B80-821D-0C3D30A8D1D9}" type="presOf" srcId="{3BCE1024-A29B-4256-9065-E92BC72A4C4F}" destId="{BB823F7D-11D3-47B0-8A1C-3804B175DE4D}" srcOrd="1" destOrd="0" presId="urn:microsoft.com/office/officeart/2005/8/layout/orgChart1"/>
    <dgm:cxn modelId="{6D75F6AA-B898-44E1-B104-07D0863ABFAC}" type="presParOf" srcId="{600FB258-D4A9-40FB-AF7F-79FDC4EAAF86}" destId="{A526C7D2-4B60-478D-B127-930E37B65C66}" srcOrd="0" destOrd="0" presId="urn:microsoft.com/office/officeart/2005/8/layout/orgChart1"/>
    <dgm:cxn modelId="{49B2CC01-3C20-4CE6-8BD5-B20A46410D82}" type="presParOf" srcId="{A526C7D2-4B60-478D-B127-930E37B65C66}" destId="{27BEF032-CB9E-40F1-824E-63F4C039388C}" srcOrd="0" destOrd="0" presId="urn:microsoft.com/office/officeart/2005/8/layout/orgChart1"/>
    <dgm:cxn modelId="{4B054D83-BEE8-4303-995E-7A3246D0C8B8}" type="presParOf" srcId="{27BEF032-CB9E-40F1-824E-63F4C039388C}" destId="{E1EBFFA5-A2E4-4940-9295-9B77C84F40C1}" srcOrd="0" destOrd="0" presId="urn:microsoft.com/office/officeart/2005/8/layout/orgChart1"/>
    <dgm:cxn modelId="{B65AB383-610A-484A-BFA1-DA2E05C6F79F}" type="presParOf" srcId="{27BEF032-CB9E-40F1-824E-63F4C039388C}" destId="{864B43EA-4569-4CDA-9862-8A85EEFDCE6F}" srcOrd="1" destOrd="0" presId="urn:microsoft.com/office/officeart/2005/8/layout/orgChart1"/>
    <dgm:cxn modelId="{DF265035-CDA7-4AD4-BF1C-B8D3EBA10746}" type="presParOf" srcId="{A526C7D2-4B60-478D-B127-930E37B65C66}" destId="{8D804F3B-21AF-417E-B3FA-0572CA99F665}" srcOrd="1" destOrd="0" presId="urn:microsoft.com/office/officeart/2005/8/layout/orgChart1"/>
    <dgm:cxn modelId="{EBE259C2-6B65-4F4D-AB69-8F6E8B18C7CB}" type="presParOf" srcId="{8D804F3B-21AF-417E-B3FA-0572CA99F665}" destId="{D57037DE-06D5-4B25-B34C-85E8331B73CA}" srcOrd="0" destOrd="0" presId="urn:microsoft.com/office/officeart/2005/8/layout/orgChart1"/>
    <dgm:cxn modelId="{A1B8DC59-4736-44C6-9A71-F6CF6FEC75D7}" type="presParOf" srcId="{8D804F3B-21AF-417E-B3FA-0572CA99F665}" destId="{072DD9FE-A225-4639-8BB5-F32F8F772124}" srcOrd="1" destOrd="0" presId="urn:microsoft.com/office/officeart/2005/8/layout/orgChart1"/>
    <dgm:cxn modelId="{4E82B9F1-5BF2-4888-87F6-4014A280E657}" type="presParOf" srcId="{072DD9FE-A225-4639-8BB5-F32F8F772124}" destId="{10191951-54F9-4B7B-B34D-764E345BBC9F}" srcOrd="0" destOrd="0" presId="urn:microsoft.com/office/officeart/2005/8/layout/orgChart1"/>
    <dgm:cxn modelId="{A1AF110A-D3D0-498D-A664-D881C54AEF12}" type="presParOf" srcId="{10191951-54F9-4B7B-B34D-764E345BBC9F}" destId="{3A474577-E2A4-4CC6-839B-DE0294DA95C5}" srcOrd="0" destOrd="0" presId="urn:microsoft.com/office/officeart/2005/8/layout/orgChart1"/>
    <dgm:cxn modelId="{657F702C-42FA-4A86-B97F-DEA384FBA468}" type="presParOf" srcId="{10191951-54F9-4B7B-B34D-764E345BBC9F}" destId="{8743903D-2A26-4625-BA22-E48C8B50A01A}" srcOrd="1" destOrd="0" presId="urn:microsoft.com/office/officeart/2005/8/layout/orgChart1"/>
    <dgm:cxn modelId="{9EA170F3-DD80-4AFB-8101-1FDE2F666467}" type="presParOf" srcId="{072DD9FE-A225-4639-8BB5-F32F8F772124}" destId="{ED512A45-F162-4044-ABC8-A5B67F823564}" srcOrd="1" destOrd="0" presId="urn:microsoft.com/office/officeart/2005/8/layout/orgChart1"/>
    <dgm:cxn modelId="{E026A5CC-FA4C-4C9C-8AEA-2C6BD4880AC5}" type="presParOf" srcId="{ED512A45-F162-4044-ABC8-A5B67F823564}" destId="{625E74D2-8F87-42B1-8595-E941CA3EECB2}" srcOrd="0" destOrd="0" presId="urn:microsoft.com/office/officeart/2005/8/layout/orgChart1"/>
    <dgm:cxn modelId="{A55DDEBC-593B-4B3F-A425-E40AC1B6965D}" type="presParOf" srcId="{ED512A45-F162-4044-ABC8-A5B67F823564}" destId="{0D9333BE-253D-4885-8E1D-D9E776075B11}" srcOrd="1" destOrd="0" presId="urn:microsoft.com/office/officeart/2005/8/layout/orgChart1"/>
    <dgm:cxn modelId="{2D2B9D07-783C-4F34-B08A-3A94E52CC015}" type="presParOf" srcId="{0D9333BE-253D-4885-8E1D-D9E776075B11}" destId="{C8D2F1A9-2934-4E1E-ABC6-A1C9B6AE12F4}" srcOrd="0" destOrd="0" presId="urn:microsoft.com/office/officeart/2005/8/layout/orgChart1"/>
    <dgm:cxn modelId="{C7940D05-C346-4D4F-8936-5C7EE86C0267}" type="presParOf" srcId="{C8D2F1A9-2934-4E1E-ABC6-A1C9B6AE12F4}" destId="{2BBEAE09-032A-49B3-A55E-B7334810D97D}" srcOrd="0" destOrd="0" presId="urn:microsoft.com/office/officeart/2005/8/layout/orgChart1"/>
    <dgm:cxn modelId="{531B48E8-AF8F-41C0-B3C5-8EDEEC5A1FAC}" type="presParOf" srcId="{C8D2F1A9-2934-4E1E-ABC6-A1C9B6AE12F4}" destId="{BB823F7D-11D3-47B0-8A1C-3804B175DE4D}" srcOrd="1" destOrd="0" presId="urn:microsoft.com/office/officeart/2005/8/layout/orgChart1"/>
    <dgm:cxn modelId="{44F129E5-F68D-43DE-BE42-57EE80F4FDCB}" type="presParOf" srcId="{0D9333BE-253D-4885-8E1D-D9E776075B11}" destId="{9682EFA9-854D-48BC-8D45-CAE0AA897DE5}" srcOrd="1" destOrd="0" presId="urn:microsoft.com/office/officeart/2005/8/layout/orgChart1"/>
    <dgm:cxn modelId="{0D0EDE9B-F478-4997-9AEF-6A63AA652AF6}" type="presParOf" srcId="{0D9333BE-253D-4885-8E1D-D9E776075B11}" destId="{D05BB228-8590-4979-9E2B-EF7034353028}" srcOrd="2" destOrd="0" presId="urn:microsoft.com/office/officeart/2005/8/layout/orgChart1"/>
    <dgm:cxn modelId="{792CF763-F2E4-4C37-BE0C-0AD1A65CAF69}" type="presParOf" srcId="{072DD9FE-A225-4639-8BB5-F32F8F772124}" destId="{223F3B48-A3C5-4FD4-B267-BD66435B3EFA}" srcOrd="2" destOrd="0" presId="urn:microsoft.com/office/officeart/2005/8/layout/orgChart1"/>
    <dgm:cxn modelId="{4D9277C4-24B3-4274-B53F-E872D0394CAC}" type="presParOf" srcId="{A526C7D2-4B60-478D-B127-930E37B65C66}" destId="{EA081B3A-7752-40B7-A5F4-FB84E0147CD8}"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6441FD-F9CA-4B79-8707-BC6A1D48C59A}"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89202E84-170A-4518-8D0B-D01CB1CCC199}">
      <dgm:prSet/>
      <dgm:spPr/>
      <dgm:t>
        <a:bodyPr/>
        <a:lstStyle/>
        <a:p>
          <a:pPr rtl="0"/>
          <a:r>
            <a:rPr lang="en-US"/>
            <a:t>Pricing for renewing libraries </a:t>
          </a:r>
          <a:r>
            <a:rPr lang="en-US">
              <a:latin typeface="Source Sans Pro SemiBold"/>
            </a:rPr>
            <a:t>and</a:t>
          </a:r>
          <a:r>
            <a:rPr lang="en-US"/>
            <a:t> new libraries available </a:t>
          </a:r>
          <a:r>
            <a:rPr lang="en-US">
              <a:latin typeface="Source Sans Pro SemiBold"/>
            </a:rPr>
            <a:t>under </a:t>
          </a:r>
          <a:r>
            <a:rPr lang="en-US">
              <a:latin typeface="Source Sans Pro SemiBold"/>
              <a:hlinkClick xmlns:r="http://schemas.openxmlformats.org/officeDocument/2006/relationships" r:id="rId1"/>
            </a:rPr>
            <a:t>SWAN Group Discounts for E-Resources</a:t>
          </a:r>
          <a:r>
            <a:rPr lang="en-US">
              <a:latin typeface="Source Sans Pro SemiBold"/>
            </a:rPr>
            <a:t>.</a:t>
          </a:r>
          <a:endParaRPr lang="en-US"/>
        </a:p>
      </dgm:t>
    </dgm:pt>
    <dgm:pt modelId="{B49AD875-E18B-4163-B211-F224AFE8CBC1}" type="parTrans" cxnId="{F60ACAE5-7AA5-475B-B66A-02FD1B300BA8}">
      <dgm:prSet/>
      <dgm:spPr/>
      <dgm:t>
        <a:bodyPr/>
        <a:lstStyle/>
        <a:p>
          <a:endParaRPr lang="en-US"/>
        </a:p>
      </dgm:t>
    </dgm:pt>
    <dgm:pt modelId="{FE92DE1C-D8DB-4E06-A15A-82FEC7C469B1}" type="sibTrans" cxnId="{F60ACAE5-7AA5-475B-B66A-02FD1B300BA8}">
      <dgm:prSet/>
      <dgm:spPr/>
      <dgm:t>
        <a:bodyPr/>
        <a:lstStyle/>
        <a:p>
          <a:endParaRPr lang="en-US"/>
        </a:p>
      </dgm:t>
    </dgm:pt>
    <dgm:pt modelId="{1A3AA350-47FA-4D55-B3B8-D7E8D2065527}">
      <dgm:prSet/>
      <dgm:spPr/>
      <dgm:t>
        <a:bodyPr/>
        <a:lstStyle/>
        <a:p>
          <a:pPr rtl="0"/>
          <a:r>
            <a:rPr lang="en-US">
              <a:latin typeface="Source Sans Pro SemiBold"/>
            </a:rPr>
            <a:t>New library pricing</a:t>
          </a:r>
          <a:r>
            <a:rPr lang="en-US"/>
            <a:t> is set to expire on June 30, 2024 – take advantage while you can!</a:t>
          </a:r>
        </a:p>
      </dgm:t>
    </dgm:pt>
    <dgm:pt modelId="{63F46E69-47C3-4F14-BFA0-481303AE5971}" type="parTrans" cxnId="{6A69DF94-ECAE-4541-9A2A-27382EBF7500}">
      <dgm:prSet/>
      <dgm:spPr/>
      <dgm:t>
        <a:bodyPr/>
        <a:lstStyle/>
        <a:p>
          <a:endParaRPr lang="en-US"/>
        </a:p>
      </dgm:t>
    </dgm:pt>
    <dgm:pt modelId="{05D5C413-089E-46D2-889D-051572396578}" type="sibTrans" cxnId="{6A69DF94-ECAE-4541-9A2A-27382EBF7500}">
      <dgm:prSet/>
      <dgm:spPr/>
      <dgm:t>
        <a:bodyPr/>
        <a:lstStyle/>
        <a:p>
          <a:endParaRPr lang="en-US"/>
        </a:p>
      </dgm:t>
    </dgm:pt>
    <dgm:pt modelId="{67314FD8-06A1-4FA9-AF51-565A95E05FEF}">
      <dgm:prSet/>
      <dgm:spPr/>
      <dgm:t>
        <a:bodyPr/>
        <a:lstStyle/>
        <a:p>
          <a:pPr rtl="0"/>
          <a:r>
            <a:rPr lang="en-US">
              <a:latin typeface="Source Sans Pro SemiBold"/>
            </a:rPr>
            <a:t> For existing Comics Plus libraries with a subscription set to expire June 30, 2024. </a:t>
          </a:r>
          <a:r>
            <a:rPr lang="en-US">
              <a:latin typeface="Calibri"/>
              <a:cs typeface="Calibri"/>
              <a:hlinkClick xmlns:r="http://schemas.openxmlformats.org/officeDocument/2006/relationships" r:id="rId2"/>
            </a:rPr>
            <a:t>Intent to renew </a:t>
          </a:r>
          <a:r>
            <a:rPr lang="en-US">
              <a:solidFill>
                <a:srgbClr val="000000"/>
              </a:solidFill>
              <a:latin typeface="Calibri"/>
              <a:cs typeface="Calibri"/>
              <a:hlinkClick xmlns:r="http://schemas.openxmlformats.org/officeDocument/2006/relationships" r:id="rId2"/>
            </a:rPr>
            <a:t>form</a:t>
          </a:r>
          <a:r>
            <a:rPr lang="en-US">
              <a:solidFill>
                <a:srgbClr val="000000"/>
              </a:solidFill>
              <a:latin typeface="Calibri"/>
              <a:cs typeface="Calibri"/>
            </a:rPr>
            <a:t> available now on our SWAN Support Site.</a:t>
          </a:r>
        </a:p>
      </dgm:t>
    </dgm:pt>
    <dgm:pt modelId="{66D7A22A-ACFC-4B2B-AE87-D63EF7367480}" type="parTrans" cxnId="{7741ADF4-BEFA-4D44-A457-35AA7B94D2C1}">
      <dgm:prSet/>
      <dgm:spPr/>
      <dgm:t>
        <a:bodyPr/>
        <a:lstStyle/>
        <a:p>
          <a:endParaRPr lang="en-US"/>
        </a:p>
      </dgm:t>
    </dgm:pt>
    <dgm:pt modelId="{49C7E802-53C4-4A60-83D0-BD30D9C4ACA5}" type="sibTrans" cxnId="{7741ADF4-BEFA-4D44-A457-35AA7B94D2C1}">
      <dgm:prSet/>
      <dgm:spPr/>
      <dgm:t>
        <a:bodyPr/>
        <a:lstStyle/>
        <a:p>
          <a:endParaRPr lang="en-US"/>
        </a:p>
      </dgm:t>
    </dgm:pt>
    <dgm:pt modelId="{6B7D7BE2-3833-4E61-8B6A-A9B0321F254E}" type="pres">
      <dgm:prSet presAssocID="{7F6441FD-F9CA-4B79-8707-BC6A1D48C59A}" presName="vert0" presStyleCnt="0">
        <dgm:presLayoutVars>
          <dgm:dir/>
          <dgm:animOne val="branch"/>
          <dgm:animLvl val="lvl"/>
        </dgm:presLayoutVars>
      </dgm:prSet>
      <dgm:spPr/>
    </dgm:pt>
    <dgm:pt modelId="{F1DA8E1A-4730-4653-A91B-15224956E956}" type="pres">
      <dgm:prSet presAssocID="{67314FD8-06A1-4FA9-AF51-565A95E05FEF}" presName="thickLine" presStyleLbl="alignNode1" presStyleIdx="0" presStyleCnt="3"/>
      <dgm:spPr/>
    </dgm:pt>
    <dgm:pt modelId="{A8D68FF5-F9B2-4A6A-901B-38EBB1BEA7C9}" type="pres">
      <dgm:prSet presAssocID="{67314FD8-06A1-4FA9-AF51-565A95E05FEF}" presName="horz1" presStyleCnt="0"/>
      <dgm:spPr/>
    </dgm:pt>
    <dgm:pt modelId="{7FAD87A5-F5AD-48FB-A85F-03B91DD1B7F4}" type="pres">
      <dgm:prSet presAssocID="{67314FD8-06A1-4FA9-AF51-565A95E05FEF}" presName="tx1" presStyleLbl="revTx" presStyleIdx="0" presStyleCnt="3"/>
      <dgm:spPr/>
    </dgm:pt>
    <dgm:pt modelId="{F0681FF1-6089-4AC7-B1D9-DDC5C685CF07}" type="pres">
      <dgm:prSet presAssocID="{67314FD8-06A1-4FA9-AF51-565A95E05FEF}" presName="vert1" presStyleCnt="0"/>
      <dgm:spPr/>
    </dgm:pt>
    <dgm:pt modelId="{7F165B0F-F18D-4C3A-A5EE-11CD310A91B4}" type="pres">
      <dgm:prSet presAssocID="{89202E84-170A-4518-8D0B-D01CB1CCC199}" presName="thickLine" presStyleLbl="alignNode1" presStyleIdx="1" presStyleCnt="3"/>
      <dgm:spPr/>
    </dgm:pt>
    <dgm:pt modelId="{45A53BFD-22A7-4E57-A14B-9B08CF30E90F}" type="pres">
      <dgm:prSet presAssocID="{89202E84-170A-4518-8D0B-D01CB1CCC199}" presName="horz1" presStyleCnt="0"/>
      <dgm:spPr/>
    </dgm:pt>
    <dgm:pt modelId="{5C90ECB3-DA9B-4648-8272-AE45E458EA4C}" type="pres">
      <dgm:prSet presAssocID="{89202E84-170A-4518-8D0B-D01CB1CCC199}" presName="tx1" presStyleLbl="revTx" presStyleIdx="1" presStyleCnt="3"/>
      <dgm:spPr/>
    </dgm:pt>
    <dgm:pt modelId="{54EFCEEA-6203-461F-B7F9-7A95F87DE3D0}" type="pres">
      <dgm:prSet presAssocID="{89202E84-170A-4518-8D0B-D01CB1CCC199}" presName="vert1" presStyleCnt="0"/>
      <dgm:spPr/>
    </dgm:pt>
    <dgm:pt modelId="{2522688C-CCE3-4153-B4F7-C63A9F6BA2B7}" type="pres">
      <dgm:prSet presAssocID="{1A3AA350-47FA-4D55-B3B8-D7E8D2065527}" presName="thickLine" presStyleLbl="alignNode1" presStyleIdx="2" presStyleCnt="3"/>
      <dgm:spPr/>
    </dgm:pt>
    <dgm:pt modelId="{77907465-9946-478E-B94B-234809A0500D}" type="pres">
      <dgm:prSet presAssocID="{1A3AA350-47FA-4D55-B3B8-D7E8D2065527}" presName="horz1" presStyleCnt="0"/>
      <dgm:spPr/>
    </dgm:pt>
    <dgm:pt modelId="{D4ADED28-3F37-469E-9168-A3282AAD2E99}" type="pres">
      <dgm:prSet presAssocID="{1A3AA350-47FA-4D55-B3B8-D7E8D2065527}" presName="tx1" presStyleLbl="revTx" presStyleIdx="2" presStyleCnt="3"/>
      <dgm:spPr/>
    </dgm:pt>
    <dgm:pt modelId="{2BC6276D-7BF3-4848-B426-488F9D7EE8CE}" type="pres">
      <dgm:prSet presAssocID="{1A3AA350-47FA-4D55-B3B8-D7E8D2065527}" presName="vert1" presStyleCnt="0"/>
      <dgm:spPr/>
    </dgm:pt>
  </dgm:ptLst>
  <dgm:cxnLst>
    <dgm:cxn modelId="{F47F5E68-34B5-4893-B1FC-BC5FA95121A7}" type="presOf" srcId="{89202E84-170A-4518-8D0B-D01CB1CCC199}" destId="{5C90ECB3-DA9B-4648-8272-AE45E458EA4C}" srcOrd="0" destOrd="0" presId="urn:microsoft.com/office/officeart/2008/layout/LinedList"/>
    <dgm:cxn modelId="{6A69DF94-ECAE-4541-9A2A-27382EBF7500}" srcId="{7F6441FD-F9CA-4B79-8707-BC6A1D48C59A}" destId="{1A3AA350-47FA-4D55-B3B8-D7E8D2065527}" srcOrd="2" destOrd="0" parTransId="{63F46E69-47C3-4F14-BFA0-481303AE5971}" sibTransId="{05D5C413-089E-46D2-889D-051572396578}"/>
    <dgm:cxn modelId="{C2BD8FC2-D0AD-4DED-9E04-B14EA67E3924}" type="presOf" srcId="{1A3AA350-47FA-4D55-B3B8-D7E8D2065527}" destId="{D4ADED28-3F37-469E-9168-A3282AAD2E99}" srcOrd="0" destOrd="0" presId="urn:microsoft.com/office/officeart/2008/layout/LinedList"/>
    <dgm:cxn modelId="{ECC508D6-1FBC-4BDD-ADC7-526E4C1C9B04}" type="presOf" srcId="{7F6441FD-F9CA-4B79-8707-BC6A1D48C59A}" destId="{6B7D7BE2-3833-4E61-8B6A-A9B0321F254E}" srcOrd="0" destOrd="0" presId="urn:microsoft.com/office/officeart/2008/layout/LinedList"/>
    <dgm:cxn modelId="{C2A304D8-C2F2-455B-AE20-39FCA5BCF913}" type="presOf" srcId="{67314FD8-06A1-4FA9-AF51-565A95E05FEF}" destId="{7FAD87A5-F5AD-48FB-A85F-03B91DD1B7F4}" srcOrd="0" destOrd="0" presId="urn:microsoft.com/office/officeart/2008/layout/LinedList"/>
    <dgm:cxn modelId="{F60ACAE5-7AA5-475B-B66A-02FD1B300BA8}" srcId="{7F6441FD-F9CA-4B79-8707-BC6A1D48C59A}" destId="{89202E84-170A-4518-8D0B-D01CB1CCC199}" srcOrd="1" destOrd="0" parTransId="{B49AD875-E18B-4163-B211-F224AFE8CBC1}" sibTransId="{FE92DE1C-D8DB-4E06-A15A-82FEC7C469B1}"/>
    <dgm:cxn modelId="{7741ADF4-BEFA-4D44-A457-35AA7B94D2C1}" srcId="{7F6441FD-F9CA-4B79-8707-BC6A1D48C59A}" destId="{67314FD8-06A1-4FA9-AF51-565A95E05FEF}" srcOrd="0" destOrd="0" parTransId="{66D7A22A-ACFC-4B2B-AE87-D63EF7367480}" sibTransId="{49C7E802-53C4-4A60-83D0-BD30D9C4ACA5}"/>
    <dgm:cxn modelId="{8F074816-1E93-4001-A959-62892031264D}" type="presParOf" srcId="{6B7D7BE2-3833-4E61-8B6A-A9B0321F254E}" destId="{F1DA8E1A-4730-4653-A91B-15224956E956}" srcOrd="0" destOrd="0" presId="urn:microsoft.com/office/officeart/2008/layout/LinedList"/>
    <dgm:cxn modelId="{71130635-5D0A-47DF-991E-5ECF45629E8E}" type="presParOf" srcId="{6B7D7BE2-3833-4E61-8B6A-A9B0321F254E}" destId="{A8D68FF5-F9B2-4A6A-901B-38EBB1BEA7C9}" srcOrd="1" destOrd="0" presId="urn:microsoft.com/office/officeart/2008/layout/LinedList"/>
    <dgm:cxn modelId="{B23FF214-D935-4F97-9361-CB1D623F6259}" type="presParOf" srcId="{A8D68FF5-F9B2-4A6A-901B-38EBB1BEA7C9}" destId="{7FAD87A5-F5AD-48FB-A85F-03B91DD1B7F4}" srcOrd="0" destOrd="0" presId="urn:microsoft.com/office/officeart/2008/layout/LinedList"/>
    <dgm:cxn modelId="{CB441CE1-6A29-4401-A65F-716A059C75DA}" type="presParOf" srcId="{A8D68FF5-F9B2-4A6A-901B-38EBB1BEA7C9}" destId="{F0681FF1-6089-4AC7-B1D9-DDC5C685CF07}" srcOrd="1" destOrd="0" presId="urn:microsoft.com/office/officeart/2008/layout/LinedList"/>
    <dgm:cxn modelId="{505658E4-BDFB-4AB2-BFF3-D1D619D7F98A}" type="presParOf" srcId="{6B7D7BE2-3833-4E61-8B6A-A9B0321F254E}" destId="{7F165B0F-F18D-4C3A-A5EE-11CD310A91B4}" srcOrd="2" destOrd="0" presId="urn:microsoft.com/office/officeart/2008/layout/LinedList"/>
    <dgm:cxn modelId="{6B60A35E-063C-4CBE-A734-C619D4EA1A8E}" type="presParOf" srcId="{6B7D7BE2-3833-4E61-8B6A-A9B0321F254E}" destId="{45A53BFD-22A7-4E57-A14B-9B08CF30E90F}" srcOrd="3" destOrd="0" presId="urn:microsoft.com/office/officeart/2008/layout/LinedList"/>
    <dgm:cxn modelId="{E610C08A-2FDF-475D-BA06-9D3E5153AF18}" type="presParOf" srcId="{45A53BFD-22A7-4E57-A14B-9B08CF30E90F}" destId="{5C90ECB3-DA9B-4648-8272-AE45E458EA4C}" srcOrd="0" destOrd="0" presId="urn:microsoft.com/office/officeart/2008/layout/LinedList"/>
    <dgm:cxn modelId="{8715B82D-25BF-47D1-94E4-6FDBC17CCFF9}" type="presParOf" srcId="{45A53BFD-22A7-4E57-A14B-9B08CF30E90F}" destId="{54EFCEEA-6203-461F-B7F9-7A95F87DE3D0}" srcOrd="1" destOrd="0" presId="urn:microsoft.com/office/officeart/2008/layout/LinedList"/>
    <dgm:cxn modelId="{0EF95991-303A-4456-B7C0-BFB843A6928C}" type="presParOf" srcId="{6B7D7BE2-3833-4E61-8B6A-A9B0321F254E}" destId="{2522688C-CCE3-4153-B4F7-C63A9F6BA2B7}" srcOrd="4" destOrd="0" presId="urn:microsoft.com/office/officeart/2008/layout/LinedList"/>
    <dgm:cxn modelId="{D0D56A13-80AF-44EE-B1A0-0CE89D61DC1F}" type="presParOf" srcId="{6B7D7BE2-3833-4E61-8B6A-A9B0321F254E}" destId="{77907465-9946-478E-B94B-234809A0500D}" srcOrd="5" destOrd="0" presId="urn:microsoft.com/office/officeart/2008/layout/LinedList"/>
    <dgm:cxn modelId="{8201CBE9-648A-462D-9C2E-C724E72CF711}" type="presParOf" srcId="{77907465-9946-478E-B94B-234809A0500D}" destId="{D4ADED28-3F37-469E-9168-A3282AAD2E99}" srcOrd="0" destOrd="0" presId="urn:microsoft.com/office/officeart/2008/layout/LinedList"/>
    <dgm:cxn modelId="{F1C099C7-E74D-437E-AD12-DA80B681CC25}" type="presParOf" srcId="{77907465-9946-478E-B94B-234809A0500D}" destId="{2BC6276D-7BF3-4848-B426-488F9D7EE8C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2FB0A-DBC0-4043-898C-B4F956A5DD63}">
      <dsp:nvSpPr>
        <dsp:cNvPr id="0" name=""/>
        <dsp:cNvSpPr/>
      </dsp:nvSpPr>
      <dsp:spPr>
        <a:xfrm>
          <a:off x="0" y="503315"/>
          <a:ext cx="5740921"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5559" tIns="354076" rIns="44555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The Illinois State Library will administer a program for an e-resource package available to all communities in Illinois.</a:t>
          </a:r>
        </a:p>
      </dsp:txBody>
      <dsp:txXfrm>
        <a:off x="0" y="503315"/>
        <a:ext cx="5740921" cy="1231650"/>
      </dsp:txXfrm>
    </dsp:sp>
    <dsp:sp modelId="{650EB17F-7821-4B01-9FAD-5F24AA1D8A23}">
      <dsp:nvSpPr>
        <dsp:cNvPr id="0" name=""/>
        <dsp:cNvSpPr/>
      </dsp:nvSpPr>
      <dsp:spPr>
        <a:xfrm>
          <a:off x="287046" y="252395"/>
          <a:ext cx="401864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895" tIns="0" rIns="151895" bIns="0" numCol="1" spcCol="1270" anchor="ctr" anchorCtr="0">
          <a:noAutofit/>
        </a:bodyPr>
        <a:lstStyle/>
        <a:p>
          <a:pPr marL="0" lvl="0" indent="0" algn="l" defTabSz="755650">
            <a:lnSpc>
              <a:spcPct val="90000"/>
            </a:lnSpc>
            <a:spcBef>
              <a:spcPct val="0"/>
            </a:spcBef>
            <a:spcAft>
              <a:spcPct val="35000"/>
            </a:spcAft>
            <a:buNone/>
          </a:pPr>
          <a:r>
            <a:rPr lang="en-US" sz="1700" kern="1200"/>
            <a:t>What is it?</a:t>
          </a:r>
        </a:p>
      </dsp:txBody>
      <dsp:txXfrm>
        <a:off x="311544" y="276893"/>
        <a:ext cx="3969648" cy="452844"/>
      </dsp:txXfrm>
    </dsp:sp>
    <dsp:sp modelId="{5AF05481-4D53-4365-93A0-2BA65A73705D}">
      <dsp:nvSpPr>
        <dsp:cNvPr id="0" name=""/>
        <dsp:cNvSpPr/>
      </dsp:nvSpPr>
      <dsp:spPr>
        <a:xfrm>
          <a:off x="0" y="2077685"/>
          <a:ext cx="5740921" cy="963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5559" tIns="354076" rIns="44555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A robust package of full-text databases provided from the state library through EBSCO.</a:t>
          </a:r>
        </a:p>
      </dsp:txBody>
      <dsp:txXfrm>
        <a:off x="0" y="2077685"/>
        <a:ext cx="5740921" cy="963900"/>
      </dsp:txXfrm>
    </dsp:sp>
    <dsp:sp modelId="{4DCBA7AA-10C9-4552-B6D2-DB2F848339D1}">
      <dsp:nvSpPr>
        <dsp:cNvPr id="0" name=""/>
        <dsp:cNvSpPr/>
      </dsp:nvSpPr>
      <dsp:spPr>
        <a:xfrm>
          <a:off x="287046" y="1826764"/>
          <a:ext cx="401864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895" tIns="0" rIns="151895" bIns="0" numCol="1" spcCol="1270" anchor="ctr" anchorCtr="0">
          <a:noAutofit/>
        </a:bodyPr>
        <a:lstStyle/>
        <a:p>
          <a:pPr marL="0" lvl="0" indent="0" algn="l" defTabSz="755650">
            <a:lnSpc>
              <a:spcPct val="90000"/>
            </a:lnSpc>
            <a:spcBef>
              <a:spcPct val="0"/>
            </a:spcBef>
            <a:spcAft>
              <a:spcPct val="35000"/>
            </a:spcAft>
            <a:buNone/>
          </a:pPr>
          <a:r>
            <a:rPr lang="en-US" sz="1700" kern="1200"/>
            <a:t>What will we get?</a:t>
          </a:r>
        </a:p>
      </dsp:txBody>
      <dsp:txXfrm>
        <a:off x="311544" y="1851262"/>
        <a:ext cx="3969648" cy="452844"/>
      </dsp:txXfrm>
    </dsp:sp>
    <dsp:sp modelId="{1697EC5C-F857-4895-B1B3-DF654749AEE9}">
      <dsp:nvSpPr>
        <dsp:cNvPr id="0" name=""/>
        <dsp:cNvSpPr/>
      </dsp:nvSpPr>
      <dsp:spPr>
        <a:xfrm>
          <a:off x="0" y="3384305"/>
          <a:ext cx="5740921" cy="1767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5559" tIns="354076" rIns="44555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Through our current SWAN-RAILS EBSCO Package, many of the databases will overlap in content. </a:t>
          </a:r>
        </a:p>
        <a:p>
          <a:pPr marL="171450" lvl="1" indent="-171450" algn="l" defTabSz="755650">
            <a:lnSpc>
              <a:spcPct val="90000"/>
            </a:lnSpc>
            <a:spcBef>
              <a:spcPct val="0"/>
            </a:spcBef>
            <a:spcAft>
              <a:spcPct val="15000"/>
            </a:spcAft>
            <a:buChar char="•"/>
          </a:pPr>
          <a:r>
            <a:rPr lang="en-US" sz="1700" kern="1200"/>
            <a:t>The goal is to work with EBSCO &amp; RAILS to negotiate a package that makes sense for our SWAN members.</a:t>
          </a:r>
        </a:p>
      </dsp:txBody>
      <dsp:txXfrm>
        <a:off x="0" y="3384305"/>
        <a:ext cx="5740921" cy="1767150"/>
      </dsp:txXfrm>
    </dsp:sp>
    <dsp:sp modelId="{8367C5FE-BF9F-4916-8667-86E25293BD03}">
      <dsp:nvSpPr>
        <dsp:cNvPr id="0" name=""/>
        <dsp:cNvSpPr/>
      </dsp:nvSpPr>
      <dsp:spPr>
        <a:xfrm>
          <a:off x="287046" y="3133385"/>
          <a:ext cx="401864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895" tIns="0" rIns="151895" bIns="0" numCol="1" spcCol="1270" anchor="ctr" anchorCtr="0">
          <a:noAutofit/>
        </a:bodyPr>
        <a:lstStyle/>
        <a:p>
          <a:pPr marL="0" lvl="0" indent="0" algn="l" defTabSz="755650">
            <a:lnSpc>
              <a:spcPct val="90000"/>
            </a:lnSpc>
            <a:spcBef>
              <a:spcPct val="0"/>
            </a:spcBef>
            <a:spcAft>
              <a:spcPct val="35000"/>
            </a:spcAft>
            <a:buNone/>
          </a:pPr>
          <a:r>
            <a:rPr lang="en-US" sz="1700" kern="1200"/>
            <a:t>What does this mean?</a:t>
          </a:r>
        </a:p>
      </dsp:txBody>
      <dsp:txXfrm>
        <a:off x="311544" y="3157883"/>
        <a:ext cx="3969648"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C14A5-6AF1-44BC-B135-B9EF2C6ACF46}">
      <dsp:nvSpPr>
        <dsp:cNvPr id="0" name=""/>
        <dsp:cNvSpPr/>
      </dsp:nvSpPr>
      <dsp:spPr>
        <a:xfrm>
          <a:off x="0" y="281056"/>
          <a:ext cx="5181600" cy="2252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Ultimate (largest)</a:t>
          </a:r>
        </a:p>
      </dsp:txBody>
      <dsp:txXfrm>
        <a:off x="109946" y="391002"/>
        <a:ext cx="4961708" cy="2032358"/>
      </dsp:txXfrm>
    </dsp:sp>
    <dsp:sp modelId="{6DAC3E0E-E283-4045-B19B-3B279CC7FD36}">
      <dsp:nvSpPr>
        <dsp:cNvPr id="0" name=""/>
        <dsp:cNvSpPr/>
      </dsp:nvSpPr>
      <dsp:spPr>
        <a:xfrm>
          <a:off x="0" y="2533306"/>
          <a:ext cx="5181600" cy="153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69850" rIns="391160" bIns="69850" numCol="1" spcCol="1270" anchor="t" anchorCtr="0">
          <a:noAutofit/>
        </a:bodyPr>
        <a:lstStyle/>
        <a:p>
          <a:pPr marL="285750" lvl="1" indent="-285750" algn="l" defTabSz="1911350">
            <a:lnSpc>
              <a:spcPct val="90000"/>
            </a:lnSpc>
            <a:spcBef>
              <a:spcPct val="0"/>
            </a:spcBef>
            <a:spcAft>
              <a:spcPct val="20000"/>
            </a:spcAft>
            <a:buChar char="•"/>
          </a:pPr>
          <a:r>
            <a:rPr lang="en-US" sz="4300" kern="1200"/>
            <a:t>Premier/Complete</a:t>
          </a:r>
        </a:p>
        <a:p>
          <a:pPr marL="571500" lvl="2" indent="-285750" algn="l" defTabSz="1911350">
            <a:lnSpc>
              <a:spcPct val="90000"/>
            </a:lnSpc>
            <a:spcBef>
              <a:spcPct val="0"/>
            </a:spcBef>
            <a:spcAft>
              <a:spcPct val="20000"/>
            </a:spcAft>
            <a:buChar char="•"/>
          </a:pPr>
          <a:r>
            <a:rPr lang="en-US" sz="4300" kern="1200"/>
            <a:t>Elite (smallest)</a:t>
          </a:r>
        </a:p>
      </dsp:txBody>
      <dsp:txXfrm>
        <a:off x="0" y="2533306"/>
        <a:ext cx="5181600" cy="1536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74D2-8F87-42B1-8595-E941CA3EECB2}">
      <dsp:nvSpPr>
        <dsp:cNvPr id="0" name=""/>
        <dsp:cNvSpPr/>
      </dsp:nvSpPr>
      <dsp:spPr>
        <a:xfrm>
          <a:off x="1448276" y="2792721"/>
          <a:ext cx="418337" cy="990588"/>
        </a:xfrm>
        <a:custGeom>
          <a:avLst/>
          <a:gdLst/>
          <a:ahLst/>
          <a:cxnLst/>
          <a:rect l="0" t="0" r="0" b="0"/>
          <a:pathLst>
            <a:path>
              <a:moveTo>
                <a:pt x="0" y="0"/>
              </a:moveTo>
              <a:lnTo>
                <a:pt x="0" y="990588"/>
              </a:lnTo>
              <a:lnTo>
                <a:pt x="418337" y="9905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7037DE-06D5-4B25-B34C-85E8331B73CA}">
      <dsp:nvSpPr>
        <dsp:cNvPr id="0" name=""/>
        <dsp:cNvSpPr/>
      </dsp:nvSpPr>
      <dsp:spPr>
        <a:xfrm>
          <a:off x="1580975" y="1261268"/>
          <a:ext cx="876316" cy="270183"/>
        </a:xfrm>
        <a:custGeom>
          <a:avLst/>
          <a:gdLst/>
          <a:ahLst/>
          <a:cxnLst/>
          <a:rect l="0" t="0" r="0" b="0"/>
          <a:pathLst>
            <a:path>
              <a:moveTo>
                <a:pt x="0" y="0"/>
              </a:moveTo>
              <a:lnTo>
                <a:pt x="0" y="5316"/>
              </a:lnTo>
              <a:lnTo>
                <a:pt x="876316" y="5316"/>
              </a:lnTo>
              <a:lnTo>
                <a:pt x="876316" y="270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EBFFA5-A2E4-4940-9295-9B77C84F40C1}">
      <dsp:nvSpPr>
        <dsp:cNvPr id="0" name=""/>
        <dsp:cNvSpPr/>
      </dsp:nvSpPr>
      <dsp:spPr>
        <a:xfrm>
          <a:off x="0" y="0"/>
          <a:ext cx="3161950" cy="12612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Academic Search Ultimate</a:t>
          </a:r>
        </a:p>
        <a:p>
          <a:pPr marL="0" lvl="0" indent="0" algn="ctr" defTabSz="933450">
            <a:lnSpc>
              <a:spcPct val="90000"/>
            </a:lnSpc>
            <a:spcBef>
              <a:spcPct val="0"/>
            </a:spcBef>
            <a:spcAft>
              <a:spcPct val="35000"/>
            </a:spcAft>
            <a:buNone/>
          </a:pPr>
          <a:r>
            <a:rPr lang="en-US" sz="2100" kern="1200"/>
            <a:t>(9,982 full text journals)</a:t>
          </a:r>
        </a:p>
      </dsp:txBody>
      <dsp:txXfrm>
        <a:off x="0" y="0"/>
        <a:ext cx="3161950" cy="1261268"/>
      </dsp:txXfrm>
    </dsp:sp>
    <dsp:sp modelId="{3A474577-E2A4-4CC6-839B-DE0294DA95C5}">
      <dsp:nvSpPr>
        <dsp:cNvPr id="0" name=""/>
        <dsp:cNvSpPr/>
      </dsp:nvSpPr>
      <dsp:spPr>
        <a:xfrm>
          <a:off x="1196022" y="1531452"/>
          <a:ext cx="2522537" cy="12612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Academic Search Premier</a:t>
          </a:r>
        </a:p>
      </dsp:txBody>
      <dsp:txXfrm>
        <a:off x="1196022" y="1531452"/>
        <a:ext cx="2522537" cy="1261268"/>
      </dsp:txXfrm>
    </dsp:sp>
    <dsp:sp modelId="{2BBEAE09-032A-49B3-A55E-B7334810D97D}">
      <dsp:nvSpPr>
        <dsp:cNvPr id="0" name=""/>
        <dsp:cNvSpPr/>
      </dsp:nvSpPr>
      <dsp:spPr>
        <a:xfrm>
          <a:off x="1866614" y="3152674"/>
          <a:ext cx="2522537" cy="12612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Academic Search Elite</a:t>
          </a:r>
        </a:p>
        <a:p>
          <a:pPr marL="0" lvl="0" indent="0" algn="ctr" defTabSz="933450">
            <a:lnSpc>
              <a:spcPct val="90000"/>
            </a:lnSpc>
            <a:spcBef>
              <a:spcPct val="0"/>
            </a:spcBef>
            <a:spcAft>
              <a:spcPct val="35000"/>
            </a:spcAft>
            <a:buNone/>
          </a:pPr>
          <a:r>
            <a:rPr lang="en-US" sz="2100" kern="1200"/>
            <a:t>(1,357 full text journals)</a:t>
          </a:r>
        </a:p>
      </dsp:txBody>
      <dsp:txXfrm>
        <a:off x="1866614" y="3152674"/>
        <a:ext cx="2522537" cy="1261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A8E1A-4730-4653-A91B-15224956E956}">
      <dsp:nvSpPr>
        <dsp:cNvPr id="0" name=""/>
        <dsp:cNvSpPr/>
      </dsp:nvSpPr>
      <dsp:spPr>
        <a:xfrm>
          <a:off x="0" y="1679"/>
          <a:ext cx="6818243"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FAD87A5-F5AD-48FB-A85F-03B91DD1B7F4}">
      <dsp:nvSpPr>
        <dsp:cNvPr id="0" name=""/>
        <dsp:cNvSpPr/>
      </dsp:nvSpPr>
      <dsp:spPr>
        <a:xfrm>
          <a:off x="0" y="1679"/>
          <a:ext cx="6818243" cy="114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a:latin typeface="Source Sans Pro SemiBold"/>
            </a:rPr>
            <a:t> For existing Comics Plus libraries with a subscription set to expire June 30, 2024. </a:t>
          </a:r>
          <a:r>
            <a:rPr lang="en-US" sz="2300" kern="1200">
              <a:latin typeface="Calibri"/>
              <a:cs typeface="Calibri"/>
              <a:hlinkClick xmlns:r="http://schemas.openxmlformats.org/officeDocument/2006/relationships" r:id="rId1"/>
            </a:rPr>
            <a:t>Intent to renew </a:t>
          </a:r>
          <a:r>
            <a:rPr lang="en-US" sz="2300" kern="1200">
              <a:solidFill>
                <a:srgbClr val="000000"/>
              </a:solidFill>
              <a:latin typeface="Calibri"/>
              <a:cs typeface="Calibri"/>
              <a:hlinkClick xmlns:r="http://schemas.openxmlformats.org/officeDocument/2006/relationships" r:id="rId1"/>
            </a:rPr>
            <a:t>form</a:t>
          </a:r>
          <a:r>
            <a:rPr lang="en-US" sz="2300" kern="1200">
              <a:solidFill>
                <a:srgbClr val="000000"/>
              </a:solidFill>
              <a:latin typeface="Calibri"/>
              <a:cs typeface="Calibri"/>
            </a:rPr>
            <a:t> available now on our SWAN Support Site.</a:t>
          </a:r>
        </a:p>
      </dsp:txBody>
      <dsp:txXfrm>
        <a:off x="0" y="1679"/>
        <a:ext cx="6818243" cy="1145193"/>
      </dsp:txXfrm>
    </dsp:sp>
    <dsp:sp modelId="{7F165B0F-F18D-4C3A-A5EE-11CD310A91B4}">
      <dsp:nvSpPr>
        <dsp:cNvPr id="0" name=""/>
        <dsp:cNvSpPr/>
      </dsp:nvSpPr>
      <dsp:spPr>
        <a:xfrm>
          <a:off x="0" y="1146873"/>
          <a:ext cx="6818243"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C90ECB3-DA9B-4648-8272-AE45E458EA4C}">
      <dsp:nvSpPr>
        <dsp:cNvPr id="0" name=""/>
        <dsp:cNvSpPr/>
      </dsp:nvSpPr>
      <dsp:spPr>
        <a:xfrm>
          <a:off x="0" y="1146873"/>
          <a:ext cx="6818243" cy="114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a:t>Pricing for renewing libraries </a:t>
          </a:r>
          <a:r>
            <a:rPr lang="en-US" sz="2300" kern="1200">
              <a:latin typeface="Source Sans Pro SemiBold"/>
            </a:rPr>
            <a:t>and</a:t>
          </a:r>
          <a:r>
            <a:rPr lang="en-US" sz="2300" kern="1200"/>
            <a:t> new libraries available </a:t>
          </a:r>
          <a:r>
            <a:rPr lang="en-US" sz="2300" kern="1200">
              <a:latin typeface="Source Sans Pro SemiBold"/>
            </a:rPr>
            <a:t>under </a:t>
          </a:r>
          <a:r>
            <a:rPr lang="en-US" sz="2300" kern="1200">
              <a:latin typeface="Source Sans Pro SemiBold"/>
              <a:hlinkClick xmlns:r="http://schemas.openxmlformats.org/officeDocument/2006/relationships" r:id="rId2"/>
            </a:rPr>
            <a:t>SWAN Group Discounts for E-Resources</a:t>
          </a:r>
          <a:r>
            <a:rPr lang="en-US" sz="2300" kern="1200">
              <a:latin typeface="Source Sans Pro SemiBold"/>
            </a:rPr>
            <a:t>.</a:t>
          </a:r>
          <a:endParaRPr lang="en-US" sz="2300" kern="1200"/>
        </a:p>
      </dsp:txBody>
      <dsp:txXfrm>
        <a:off x="0" y="1146873"/>
        <a:ext cx="6818243" cy="1145193"/>
      </dsp:txXfrm>
    </dsp:sp>
    <dsp:sp modelId="{2522688C-CCE3-4153-B4F7-C63A9F6BA2B7}">
      <dsp:nvSpPr>
        <dsp:cNvPr id="0" name=""/>
        <dsp:cNvSpPr/>
      </dsp:nvSpPr>
      <dsp:spPr>
        <a:xfrm>
          <a:off x="0" y="2292066"/>
          <a:ext cx="6818243"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4ADED28-3F37-469E-9168-A3282AAD2E99}">
      <dsp:nvSpPr>
        <dsp:cNvPr id="0" name=""/>
        <dsp:cNvSpPr/>
      </dsp:nvSpPr>
      <dsp:spPr>
        <a:xfrm>
          <a:off x="0" y="2292066"/>
          <a:ext cx="6818243" cy="114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a:latin typeface="Source Sans Pro SemiBold"/>
            </a:rPr>
            <a:t>New library pricing</a:t>
          </a:r>
          <a:r>
            <a:rPr lang="en-US" sz="2300" kern="1200"/>
            <a:t> is set to expire on June 30, 2024 – take advantage while you can!</a:t>
          </a:r>
        </a:p>
      </dsp:txBody>
      <dsp:txXfrm>
        <a:off x="0" y="2292066"/>
        <a:ext cx="6818243" cy="11451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2B190-A7EB-4083-8550-ADF73D5DD4E6}"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7912A-FAF4-4A7E-9049-202369FF8334}" type="slidenum">
              <a:rPr lang="en-US" smtClean="0"/>
              <a:t>‹#›</a:t>
            </a:fld>
            <a:endParaRPr lang="en-US"/>
          </a:p>
        </p:txBody>
      </p:sp>
    </p:spTree>
    <p:extLst>
      <p:ext uri="{BB962C8B-B14F-4D97-AF65-F5344CB8AC3E}">
        <p14:creationId xmlns:p14="http://schemas.microsoft.com/office/powerpoint/2010/main" val="2812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C84AD6F0-E438-46B6-B633-E9A40D8E40A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940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4E9165-5CC1-4F12-AEF1-811395C85A27}" type="slidenum">
              <a:rPr lang="en-US" smtClean="0"/>
              <a:t>6</a:t>
            </a:fld>
            <a:endParaRPr lang="en-US"/>
          </a:p>
        </p:txBody>
      </p:sp>
    </p:spTree>
    <p:extLst>
      <p:ext uri="{BB962C8B-B14F-4D97-AF65-F5344CB8AC3E}">
        <p14:creationId xmlns:p14="http://schemas.microsoft.com/office/powerpoint/2010/main" val="77854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Novelist only includes fiction titles, Novelist Plus includes both fiction and non-fiction titles</a:t>
            </a:r>
          </a:p>
          <a:p>
            <a:r>
              <a:rPr lang="en-US" err="1"/>
              <a:t>LearningExpress</a:t>
            </a:r>
            <a:r>
              <a:rPr lang="en-US"/>
              <a:t> Computer Skills: Fundamentals of computers, the internet and popular software applications</a:t>
            </a:r>
          </a:p>
          <a:p>
            <a:r>
              <a:rPr lang="en-US" err="1"/>
              <a:t>LearningExpress</a:t>
            </a:r>
            <a:r>
              <a:rPr lang="en-US"/>
              <a:t> Job and Career Accelerator Center: Provides job seekers with tools to explore careers, find open positions, apply for jobs and get hired.</a:t>
            </a:r>
          </a:p>
          <a:p>
            <a:r>
              <a:rPr lang="en-US" err="1"/>
              <a:t>LearningExpress</a:t>
            </a:r>
            <a:r>
              <a:rPr lang="en-US"/>
              <a:t> Library Complete: Includes academic skill-building, test prep and career-related resources all-in-one</a:t>
            </a:r>
          </a:p>
          <a:p>
            <a:r>
              <a:rPr lang="en-US" err="1"/>
              <a:t>LearningExpress</a:t>
            </a:r>
            <a:r>
              <a:rPr lang="en-US"/>
              <a:t> </a:t>
            </a:r>
            <a:r>
              <a:rPr lang="en-US" err="1"/>
              <a:t>PrepSTEP</a:t>
            </a:r>
            <a:r>
              <a:rPr lang="en-US"/>
              <a:t> Academic:</a:t>
            </a:r>
          </a:p>
          <a:p>
            <a:r>
              <a:rPr lang="en-US" err="1"/>
              <a:t>LearningExpress</a:t>
            </a:r>
            <a:r>
              <a:rPr lang="en-US"/>
              <a:t> </a:t>
            </a:r>
            <a:r>
              <a:rPr lang="en-US" err="1"/>
              <a:t>PrepSTEP</a:t>
            </a:r>
            <a:r>
              <a:rPr lang="en-US"/>
              <a:t> High Schools: Whether planning to attend college, join the military, or enter the workforce, students can achieve their goals using targeted learning centers.</a:t>
            </a:r>
          </a:p>
          <a:p>
            <a:r>
              <a:rPr lang="en-US"/>
              <a:t>Academic Search Elite: </a:t>
            </a:r>
          </a:p>
        </p:txBody>
      </p:sp>
      <p:sp>
        <p:nvSpPr>
          <p:cNvPr id="4" name="Slide Number Placeholder 3"/>
          <p:cNvSpPr>
            <a:spLocks noGrp="1"/>
          </p:cNvSpPr>
          <p:nvPr>
            <p:ph type="sldNum" sz="quarter" idx="5"/>
          </p:nvPr>
        </p:nvSpPr>
        <p:spPr/>
        <p:txBody>
          <a:bodyPr/>
          <a:lstStyle/>
          <a:p>
            <a:fld id="{4CFC6CD9-8F11-46FA-8755-997EFC7BA6D7}" type="slidenum">
              <a:rPr lang="en-US" smtClean="0"/>
              <a:t>7</a:t>
            </a:fld>
            <a:endParaRPr lang="en-US"/>
          </a:p>
        </p:txBody>
      </p:sp>
    </p:spTree>
    <p:extLst>
      <p:ext uri="{BB962C8B-B14F-4D97-AF65-F5344CB8AC3E}">
        <p14:creationId xmlns:p14="http://schemas.microsoft.com/office/powerpoint/2010/main" val="209759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LibraryAware</a:t>
            </a:r>
            <a:r>
              <a:rPr lang="en-US"/>
              <a:t>: Helps libraries raise awareness and engage their community. Use templates and tools to create emails, newsletters, bookmarks, shelf talkers, flyers, social and digital displays, and more for promoting books and resources throughout the library and beyond. </a:t>
            </a:r>
          </a:p>
          <a:p>
            <a:r>
              <a:rPr lang="en-US"/>
              <a:t>Highlights include: No limits on users, subscribers, or sends.</a:t>
            </a:r>
          </a:p>
        </p:txBody>
      </p:sp>
      <p:sp>
        <p:nvSpPr>
          <p:cNvPr id="4" name="Slide Number Placeholder 3"/>
          <p:cNvSpPr>
            <a:spLocks noGrp="1"/>
          </p:cNvSpPr>
          <p:nvPr>
            <p:ph type="sldNum" sz="quarter" idx="5"/>
          </p:nvPr>
        </p:nvSpPr>
        <p:spPr/>
        <p:txBody>
          <a:bodyPr/>
          <a:lstStyle/>
          <a:p>
            <a:fld id="{4CFC6CD9-8F11-46FA-8755-997EFC7BA6D7}" type="slidenum">
              <a:rPr lang="en-US" smtClean="0"/>
              <a:t>12</a:t>
            </a:fld>
            <a:endParaRPr lang="en-US"/>
          </a:p>
        </p:txBody>
      </p:sp>
    </p:spTree>
    <p:extLst>
      <p:ext uri="{BB962C8B-B14F-4D97-AF65-F5344CB8AC3E}">
        <p14:creationId xmlns:p14="http://schemas.microsoft.com/office/powerpoint/2010/main" val="175916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FC6CD9-8F11-46FA-8755-997EFC7BA6D7}" type="slidenum">
              <a:rPr lang="en-US" smtClean="0"/>
              <a:t>13</a:t>
            </a:fld>
            <a:endParaRPr lang="en-US"/>
          </a:p>
        </p:txBody>
      </p:sp>
    </p:spTree>
    <p:extLst>
      <p:ext uri="{BB962C8B-B14F-4D97-AF65-F5344CB8AC3E}">
        <p14:creationId xmlns:p14="http://schemas.microsoft.com/office/powerpoint/2010/main" val="69291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FC6CD9-8F11-46FA-8755-997EFC7BA6D7}" type="slidenum">
              <a:rPr lang="en-US" smtClean="0"/>
              <a:t>15</a:t>
            </a:fld>
            <a:endParaRPr lang="en-US"/>
          </a:p>
        </p:txBody>
      </p:sp>
    </p:spTree>
    <p:extLst>
      <p:ext uri="{BB962C8B-B14F-4D97-AF65-F5344CB8AC3E}">
        <p14:creationId xmlns:p14="http://schemas.microsoft.com/office/powerpoint/2010/main" val="154364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7912A-FAF4-4A7E-9049-202369FF8334}" type="slidenum">
              <a:rPr lang="en-US" smtClean="0"/>
              <a:t>16</a:t>
            </a:fld>
            <a:endParaRPr lang="en-US"/>
          </a:p>
        </p:txBody>
      </p:sp>
    </p:spTree>
    <p:extLst>
      <p:ext uri="{BB962C8B-B14F-4D97-AF65-F5344CB8AC3E}">
        <p14:creationId xmlns:p14="http://schemas.microsoft.com/office/powerpoint/2010/main" val="110270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7912A-FAF4-4A7E-9049-202369FF8334}" type="slidenum">
              <a:rPr lang="en-US" smtClean="0"/>
              <a:t>37</a:t>
            </a:fld>
            <a:endParaRPr lang="en-US"/>
          </a:p>
        </p:txBody>
      </p:sp>
    </p:spTree>
    <p:extLst>
      <p:ext uri="{BB962C8B-B14F-4D97-AF65-F5344CB8AC3E}">
        <p14:creationId xmlns:p14="http://schemas.microsoft.com/office/powerpoint/2010/main" val="16458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D8241B8-F974-4DC8-829B-E3DD6322229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2257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136" y="780104"/>
            <a:ext cx="1751315" cy="1751315"/>
          </a:xfrm>
          <a:prstGeom prst="rect">
            <a:avLst/>
          </a:prstGeom>
        </p:spPr>
      </p:pic>
    </p:spTree>
    <p:extLst>
      <p:ext uri="{BB962C8B-B14F-4D97-AF65-F5344CB8AC3E}">
        <p14:creationId xmlns:p14="http://schemas.microsoft.com/office/powerpoint/2010/main" val="317238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BCD6B62-7F68-4708-8957-3244A93506B7}"/>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E29B648E-B581-423D-9B17-BE3736B2CEBE}" type="datetime4">
              <a:rPr lang="en-US" smtClean="0"/>
              <a:t>June 6, 2024</a:t>
            </a:fld>
            <a:endParaRPr lang="en-US"/>
          </a:p>
        </p:txBody>
      </p:sp>
      <p:sp>
        <p:nvSpPr>
          <p:cNvPr id="8" name="Slide Number Placeholder 5">
            <a:extLst>
              <a:ext uri="{FF2B5EF4-FFF2-40B4-BE49-F238E27FC236}">
                <a16:creationId xmlns:a16="http://schemas.microsoft.com/office/drawing/2014/main" id="{C07E4A8F-FAA6-4762-87E0-555B2B99EE81}"/>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387319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12700" y="1709739"/>
            <a:ext cx="11360150" cy="2785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28CCFDCA-74D4-4C1C-A353-E3C0E55D0A5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1ADDB7A-9C8D-4E10-91A4-D9693DD7523A}" type="datetime4">
              <a:rPr lang="en-US" smtClean="0"/>
              <a:t>June 6, 2024</a:t>
            </a:fld>
            <a:endParaRPr lang="en-US"/>
          </a:p>
        </p:txBody>
      </p:sp>
      <p:sp>
        <p:nvSpPr>
          <p:cNvPr id="8" name="Slide Number Placeholder 5">
            <a:extLst>
              <a:ext uri="{FF2B5EF4-FFF2-40B4-BE49-F238E27FC236}">
                <a16:creationId xmlns:a16="http://schemas.microsoft.com/office/drawing/2014/main" id="{8BE6A1D7-6A4F-4489-BB2F-F593FA3F1F6C}"/>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08926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70EE-147A-4FAA-8281-D44B5A0C6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474C4-475C-4D86-A1B7-A96807F22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B98D6-2618-46F2-B8FD-EA3BCC54C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F23A2DB-C3D8-402C-9D5E-58BF4932602D}"/>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6926CF35-4B17-4345-A226-163A4E70515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A9F8449-E76C-4854-9644-24E6E0A6F4D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BE77881E-05EA-445D-A401-3F862F6B3C8C}" type="datetime4">
              <a:rPr lang="en-US" smtClean="0"/>
              <a:t>June 6, 2024</a:t>
            </a:fld>
            <a:endParaRPr lang="en-US"/>
          </a:p>
        </p:txBody>
      </p:sp>
    </p:spTree>
    <p:extLst>
      <p:ext uri="{BB962C8B-B14F-4D97-AF65-F5344CB8AC3E}">
        <p14:creationId xmlns:p14="http://schemas.microsoft.com/office/powerpoint/2010/main" val="144739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F071-E411-41CC-92CE-D63EDE14D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1F0FE-5788-4775-8A10-5B91DFAC8535}"/>
              </a:ext>
            </a:extLst>
          </p:cNvPr>
          <p:cNvSpPr>
            <a:spLocks noGrp="1"/>
          </p:cNvSpPr>
          <p:nvPr>
            <p:ph type="body" idx="1"/>
          </p:nvPr>
        </p:nvSpPr>
        <p:spPr>
          <a:xfrm>
            <a:off x="839788" y="1681163"/>
            <a:ext cx="5157787"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D8AF7-6D29-4167-AF67-CB296B6A20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4022A-F48A-41E0-9F88-AA63D5FC2D1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8D0C1-D1A4-4F0C-943E-126C8F04D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D05BE40-DC62-42A8-97A6-34ACA610AE29}"/>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B1F6EAF5-0ADA-4CFD-B7BF-9FC51FF16059}"/>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10" name="Date Placeholder 3">
            <a:extLst>
              <a:ext uri="{FF2B5EF4-FFF2-40B4-BE49-F238E27FC236}">
                <a16:creationId xmlns:a16="http://schemas.microsoft.com/office/drawing/2014/main" id="{5394A939-17CE-4BFF-AE7A-567853F204A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F5C9A9B-D1AA-4AC1-8FB5-7E3684919E9D}" type="datetime4">
              <a:rPr lang="en-US" smtClean="0"/>
              <a:t>June 6, 2024</a:t>
            </a:fld>
            <a:endParaRPr lang="en-US"/>
          </a:p>
        </p:txBody>
      </p:sp>
    </p:spTree>
    <p:extLst>
      <p:ext uri="{BB962C8B-B14F-4D97-AF65-F5344CB8AC3E}">
        <p14:creationId xmlns:p14="http://schemas.microsoft.com/office/powerpoint/2010/main" val="366171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49A0-70D5-45EE-BB58-A3319E86DE3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25045F6-B494-4F18-A1E4-40EB6E008A07}"/>
              </a:ext>
            </a:extLst>
          </p:cNvPr>
          <p:cNvSpPr>
            <a:spLocks noGrp="1"/>
          </p:cNvSpPr>
          <p:nvPr>
            <p:ph type="ftr" sz="quarter" idx="11"/>
          </p:nvPr>
        </p:nvSpPr>
        <p:spPr/>
        <p:txBody>
          <a:bodyPr/>
          <a:lstStyle/>
          <a:p>
            <a:r>
              <a:rPr lang="en-US"/>
              <a:t>SWAN Library Services</a:t>
            </a:r>
          </a:p>
        </p:txBody>
      </p:sp>
      <p:sp>
        <p:nvSpPr>
          <p:cNvPr id="5" name="Slide Number Placeholder 4">
            <a:extLst>
              <a:ext uri="{FF2B5EF4-FFF2-40B4-BE49-F238E27FC236}">
                <a16:creationId xmlns:a16="http://schemas.microsoft.com/office/drawing/2014/main" id="{B03D6364-4603-447D-89F8-990CFDCE81DF}"/>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6" name="Date Placeholder 3">
            <a:extLst>
              <a:ext uri="{FF2B5EF4-FFF2-40B4-BE49-F238E27FC236}">
                <a16:creationId xmlns:a16="http://schemas.microsoft.com/office/drawing/2014/main" id="{F07131D5-03EB-4766-95D1-C17D7CC99B34}"/>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8A104C2-794D-408E-B7D4-19D0A0004167}" type="datetime4">
              <a:rPr lang="en-US" smtClean="0"/>
              <a:t>June 6, 2024</a:t>
            </a:fld>
            <a:endParaRPr lang="en-US"/>
          </a:p>
        </p:txBody>
      </p:sp>
    </p:spTree>
    <p:extLst>
      <p:ext uri="{BB962C8B-B14F-4D97-AF65-F5344CB8AC3E}">
        <p14:creationId xmlns:p14="http://schemas.microsoft.com/office/powerpoint/2010/main" val="256299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EE7B571-5521-4B40-BCCB-691A46A883E4}" type="datetime4">
              <a:rPr lang="en-US" smtClean="0"/>
              <a:t>June 6, 2024</a:t>
            </a:fld>
            <a:endParaRPr lang="en-US"/>
          </a:p>
        </p:txBody>
      </p:sp>
    </p:spTree>
    <p:extLst>
      <p:ext uri="{BB962C8B-B14F-4D97-AF65-F5344CB8AC3E}">
        <p14:creationId xmlns:p14="http://schemas.microsoft.com/office/powerpoint/2010/main" val="2312427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5B2A5DE8-42C1-407B-BA04-8B9A34939042}"/>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8074083B-4733-4ACF-B281-F35F5563A786}" type="datetime4">
              <a:rPr lang="en-US" smtClean="0"/>
              <a:t>June 6, 2024</a:t>
            </a:fld>
            <a:endParaRPr lang="en-US"/>
          </a:p>
        </p:txBody>
      </p:sp>
    </p:spTree>
    <p:extLst>
      <p:ext uri="{BB962C8B-B14F-4D97-AF65-F5344CB8AC3E}">
        <p14:creationId xmlns:p14="http://schemas.microsoft.com/office/powerpoint/2010/main" val="27862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 Teal">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09182"/>
            <a:ext cx="5183188" cy="6981423"/>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85889">
                <a:moveTo>
                  <a:pt x="0" y="6858000"/>
                </a:moveTo>
                <a:lnTo>
                  <a:pt x="0" y="0"/>
                </a:lnTo>
                <a:lnTo>
                  <a:pt x="4235355" y="27017"/>
                </a:lnTo>
                <a:lnTo>
                  <a:pt x="6318913" y="6885295"/>
                </a:lnTo>
                <a:cubicBezTo>
                  <a:pt x="6328012" y="6889844"/>
                  <a:pt x="2106304" y="6867098"/>
                  <a:pt x="0" y="6858000"/>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B46E3962-0AAA-4D55-AF36-7BA40C1D57B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C7EE3EF2-A7B1-4F23-8584-F0BBB5D3EC1A}" type="datetime4">
              <a:rPr lang="en-US" smtClean="0"/>
              <a:t>June 6, 2024</a:t>
            </a:fld>
            <a:endParaRPr lang="en-US"/>
          </a:p>
        </p:txBody>
      </p:sp>
    </p:spTree>
    <p:extLst>
      <p:ext uri="{BB962C8B-B14F-4D97-AF65-F5344CB8AC3E}">
        <p14:creationId xmlns:p14="http://schemas.microsoft.com/office/powerpoint/2010/main" val="254234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F40F92AF-669D-41AF-B6FF-91C79CD0018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69D110A1-1339-49BC-A0D7-38CE24E36754}" type="datetime4">
              <a:rPr lang="en-US" smtClean="0"/>
              <a:t>June 6, 2024</a:t>
            </a:fld>
            <a:endParaRPr lang="en-US"/>
          </a:p>
        </p:txBody>
      </p:sp>
    </p:spTree>
    <p:extLst>
      <p:ext uri="{BB962C8B-B14F-4D97-AF65-F5344CB8AC3E}">
        <p14:creationId xmlns:p14="http://schemas.microsoft.com/office/powerpoint/2010/main" val="209593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2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CD2F8CE-F11B-40F1-ACBE-B6F1A7D33007}"/>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C271E5E-31FA-4190-9796-0C03067BB122}" type="datetime4">
              <a:rPr lang="en-US" smtClean="0"/>
              <a:t>June 6, 2024</a:t>
            </a:fld>
            <a:endParaRPr lang="en-US"/>
          </a:p>
        </p:txBody>
      </p:sp>
    </p:spTree>
    <p:extLst>
      <p:ext uri="{BB962C8B-B14F-4D97-AF65-F5344CB8AC3E}">
        <p14:creationId xmlns:p14="http://schemas.microsoft.com/office/powerpoint/2010/main" val="43907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2757068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163772"/>
            <a:ext cx="5278723" cy="712413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940166 h 6968055"/>
              <a:gd name="connsiteX1" fmla="*/ 0 w 6318927"/>
              <a:gd name="connsiteY1" fmla="*/ 82166 h 6968055"/>
              <a:gd name="connsiteX2" fmla="*/ 4201905 w 6318927"/>
              <a:gd name="connsiteY2" fmla="*/ 0 h 6968055"/>
              <a:gd name="connsiteX3" fmla="*/ 6318913 w 6318927"/>
              <a:gd name="connsiteY3" fmla="*/ 6967461 h 6968055"/>
              <a:gd name="connsiteX4" fmla="*/ 0 w 6318927"/>
              <a:gd name="connsiteY4" fmla="*/ 6940166 h 6968055"/>
              <a:gd name="connsiteX0" fmla="*/ 0 w 6318927"/>
              <a:gd name="connsiteY0" fmla="*/ 6858000 h 6885889"/>
              <a:gd name="connsiteX1" fmla="*/ 0 w 6318927"/>
              <a:gd name="connsiteY1" fmla="*/ 0 h 6885889"/>
              <a:gd name="connsiteX2" fmla="*/ 4201905 w 6318927"/>
              <a:gd name="connsiteY2" fmla="*/ 13368 h 6885889"/>
              <a:gd name="connsiteX3" fmla="*/ 6318913 w 6318927"/>
              <a:gd name="connsiteY3" fmla="*/ 6885295 h 6885889"/>
              <a:gd name="connsiteX4" fmla="*/ 0 w 6318927"/>
              <a:gd name="connsiteY4" fmla="*/ 6858000 h 6885889"/>
              <a:gd name="connsiteX0" fmla="*/ 0 w 6318927"/>
              <a:gd name="connsiteY0" fmla="*/ 6885575 h 6913464"/>
              <a:gd name="connsiteX1" fmla="*/ 0 w 6318927"/>
              <a:gd name="connsiteY1" fmla="*/ 27575 h 6913464"/>
              <a:gd name="connsiteX2" fmla="*/ 4201905 w 6318927"/>
              <a:gd name="connsiteY2" fmla="*/ 0 h 6913464"/>
              <a:gd name="connsiteX3" fmla="*/ 6318913 w 6318927"/>
              <a:gd name="connsiteY3" fmla="*/ 6912870 h 6913464"/>
              <a:gd name="connsiteX4" fmla="*/ 0 w 6318927"/>
              <a:gd name="connsiteY4" fmla="*/ 6885575 h 691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4">
                <a:moveTo>
                  <a:pt x="0" y="6885575"/>
                </a:moveTo>
                <a:lnTo>
                  <a:pt x="0" y="27575"/>
                </a:lnTo>
                <a:lnTo>
                  <a:pt x="4201905" y="0"/>
                </a:lnTo>
                <a:lnTo>
                  <a:pt x="6318913" y="6912870"/>
                </a:lnTo>
                <a:cubicBezTo>
                  <a:pt x="6328012" y="6917419"/>
                  <a:pt x="2106304" y="6894673"/>
                  <a:pt x="0" y="68855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39BA174E-F461-44FF-9093-638F5322483B}"/>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3AFE120-1EFF-41FA-8DCA-880638A36A9F}" type="datetime4">
              <a:rPr lang="en-US" smtClean="0"/>
              <a:t>June 6, 2024</a:t>
            </a:fld>
            <a:endParaRPr lang="en-US"/>
          </a:p>
        </p:txBody>
      </p:sp>
    </p:spTree>
    <p:extLst>
      <p:ext uri="{BB962C8B-B14F-4D97-AF65-F5344CB8AC3E}">
        <p14:creationId xmlns:p14="http://schemas.microsoft.com/office/powerpoint/2010/main" val="2608897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3927"/>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June 6, 2024</a:t>
            </a:fld>
            <a:endParaRPr lang="en-US"/>
          </a:p>
        </p:txBody>
      </p:sp>
    </p:spTree>
    <p:extLst>
      <p:ext uri="{BB962C8B-B14F-4D97-AF65-F5344CB8AC3E}">
        <p14:creationId xmlns:p14="http://schemas.microsoft.com/office/powerpoint/2010/main" val="257425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Teal">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DE27B1D-0F20-4BA9-BD15-B2B92382E444}"/>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B00A8E1-0A42-40AD-892D-AD4C7B5434E8}" type="datetime4">
              <a:rPr lang="en-US" smtClean="0"/>
              <a:t>June 6, 2024</a:t>
            </a:fld>
            <a:endParaRPr lang="en-US"/>
          </a:p>
        </p:txBody>
      </p:sp>
    </p:spTree>
    <p:extLst>
      <p:ext uri="{BB962C8B-B14F-4D97-AF65-F5344CB8AC3E}">
        <p14:creationId xmlns:p14="http://schemas.microsoft.com/office/powerpoint/2010/main" val="4137945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Orang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94129" y="-94129"/>
            <a:ext cx="5277317" cy="7100047"/>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7FA6EEB-0B96-45FA-91D8-D1923F3D25C0}"/>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91554CBD-DA7E-40C6-8F02-2CE20B2B70F3}" type="datetime4">
              <a:rPr lang="en-US" smtClean="0"/>
              <a:t>June 6, 2024</a:t>
            </a:fld>
            <a:endParaRPr lang="en-US"/>
          </a:p>
        </p:txBody>
      </p:sp>
    </p:spTree>
    <p:extLst>
      <p:ext uri="{BB962C8B-B14F-4D97-AF65-F5344CB8AC3E}">
        <p14:creationId xmlns:p14="http://schemas.microsoft.com/office/powerpoint/2010/main" val="3900818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AE53F9F-27FB-41CD-95B8-B1520CC1B6AE}" type="datetime4">
              <a:rPr lang="en-US" smtClean="0"/>
              <a:t>June 6, 2024</a:t>
            </a:fld>
            <a:endParaRPr lang="en-US"/>
          </a:p>
        </p:txBody>
      </p:sp>
    </p:spTree>
    <p:extLst>
      <p:ext uri="{BB962C8B-B14F-4D97-AF65-F5344CB8AC3E}">
        <p14:creationId xmlns:p14="http://schemas.microsoft.com/office/powerpoint/2010/main" val="381069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 Pink">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121024" y="-147919"/>
            <a:ext cx="5304212" cy="7140389"/>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3589A5A5-D94A-404D-A669-1A64C32D40C9}"/>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20058C57-3F4D-48F0-88DD-D716F564CC29}" type="datetime4">
              <a:rPr lang="en-US" smtClean="0"/>
              <a:t>June 6, 2024</a:t>
            </a:fld>
            <a:endParaRPr lang="en-US"/>
          </a:p>
        </p:txBody>
      </p:sp>
    </p:spTree>
    <p:extLst>
      <p:ext uri="{BB962C8B-B14F-4D97-AF65-F5344CB8AC3E}">
        <p14:creationId xmlns:p14="http://schemas.microsoft.com/office/powerpoint/2010/main" val="1765521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 Blu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1DDE87F0-FDA3-4FB0-ADC9-CD108984D8BE}"/>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AC9A6078-8DFC-4B18-8A7E-32B506F12B8C}" type="datetime4">
              <a:rPr lang="en-US" smtClean="0"/>
              <a:t>June 6, 2024</a:t>
            </a:fld>
            <a:endParaRPr lang="en-US"/>
          </a:p>
        </p:txBody>
      </p:sp>
    </p:spTree>
    <p:extLst>
      <p:ext uri="{BB962C8B-B14F-4D97-AF65-F5344CB8AC3E}">
        <p14:creationId xmlns:p14="http://schemas.microsoft.com/office/powerpoint/2010/main" val="218369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Text Placeholder 2"/>
          <p:cNvSpPr>
            <a:spLocks noGrp="1"/>
          </p:cNvSpPr>
          <p:nvPr>
            <p:ph idx="1"/>
          </p:nvPr>
        </p:nvSpPr>
        <p:spPr>
          <a:xfrm>
            <a:off x="609600" y="2133601"/>
            <a:ext cx="10972800" cy="3992563"/>
          </a:xfrm>
          <a:prstGeom prst="rect">
            <a:avLst/>
          </a:prstGeom>
        </p:spPr>
        <p:txBody>
          <a:bodyPr vert="horz" lIns="91440" tIns="45720" rIns="91440" bIns="45720" rtlCol="0">
            <a:normAutofit/>
          </a:bodyPr>
          <a:lstStyle>
            <a:lvl1pPr marL="342900" indent="-342900">
              <a:spcBef>
                <a:spcPts val="0"/>
              </a:spcBef>
              <a:spcAft>
                <a:spcPts val="1700"/>
              </a:spcAft>
              <a:buClr>
                <a:schemeClr val="accent1"/>
              </a:buClr>
              <a:buFont typeface="Arial" panose="020B0604020202020204" pitchFamily="34" charset="0"/>
              <a:buChar char="•"/>
              <a:defRPr sz="2800">
                <a:latin typeface="Trebuchet MS" panose="020B0603020202020204" pitchFamily="34" charset="0"/>
              </a:defRPr>
            </a:lvl1pPr>
            <a:lvl2pPr marL="911225" indent="-342900">
              <a:spcBef>
                <a:spcPts val="0"/>
              </a:spcBef>
              <a:spcAft>
                <a:spcPts val="1700"/>
              </a:spcAft>
              <a:buFont typeface="Courier New" charset="0"/>
              <a:buChar char="o"/>
              <a:defRPr sz="2400">
                <a:latin typeface="Trebuchet MS" panose="020B0603020202020204" pitchFamily="34" charset="0"/>
              </a:defRPr>
            </a:lvl2pPr>
            <a:lvl3pPr marL="1257300" indent="-342900">
              <a:spcBef>
                <a:spcPts val="0"/>
              </a:spcBef>
              <a:spcAft>
                <a:spcPts val="1700"/>
              </a:spcAft>
              <a:buFont typeface="Wingdings" charset="2"/>
              <a:buChar char="§"/>
              <a:defRPr sz="2400">
                <a:latin typeface="Trebuchet MS" panose="020B0603020202020204" pitchFamily="34" charset="0"/>
              </a:defRPr>
            </a:lvl3pPr>
            <a:lvl4pPr marL="1371600" indent="0">
              <a:spcBef>
                <a:spcPts val="0"/>
              </a:spcBef>
              <a:spcAft>
                <a:spcPts val="1700"/>
              </a:spcAft>
              <a:buNone/>
              <a:defRPr sz="2400">
                <a:latin typeface="Trebuchet MS" panose="020B0603020202020204" pitchFamily="34" charset="0"/>
              </a:defRPr>
            </a:lvl4pPr>
            <a:lvl5pPr marL="1828800" indent="0">
              <a:spcBef>
                <a:spcPts val="0"/>
              </a:spcBef>
              <a:spcAft>
                <a:spcPts val="1700"/>
              </a:spcAft>
              <a:buNone/>
              <a:defRPr sz="2400">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930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BADC9-2B3F-1F54-1B63-2AD8F2CEF5AC}"/>
              </a:ext>
            </a:extLst>
          </p:cNvPr>
          <p:cNvSpPr>
            <a:spLocks noGrp="1"/>
          </p:cNvSpPr>
          <p:nvPr>
            <p:ph type="dt" sz="half" idx="10"/>
          </p:nvPr>
        </p:nvSpPr>
        <p:spPr/>
        <p:txBody>
          <a:bodyPr/>
          <a:lstStyle/>
          <a:p>
            <a:fld id="{152EE6A8-A7F1-4BF9-9296-7EB806F43F88}" type="datetimeFigureOut">
              <a:rPr lang="en-US" smtClean="0"/>
              <a:t>6/6/2024</a:t>
            </a:fld>
            <a:endParaRPr lang="en-US"/>
          </a:p>
        </p:txBody>
      </p:sp>
      <p:sp>
        <p:nvSpPr>
          <p:cNvPr id="3" name="Footer Placeholder 2">
            <a:extLst>
              <a:ext uri="{FF2B5EF4-FFF2-40B4-BE49-F238E27FC236}">
                <a16:creationId xmlns:a16="http://schemas.microsoft.com/office/drawing/2014/main" id="{FD61B22F-F4E8-47A2-9C14-30042156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1EF848-B602-19D0-68EA-EC085A05B629}"/>
              </a:ext>
            </a:extLst>
          </p:cNvPr>
          <p:cNvSpPr>
            <a:spLocks noGrp="1"/>
          </p:cNvSpPr>
          <p:nvPr>
            <p:ph type="sldNum" sz="quarter" idx="12"/>
          </p:nvPr>
        </p:nvSpPr>
        <p:spPr/>
        <p:txBody>
          <a:bodyPr/>
          <a:lstStyle/>
          <a:p>
            <a:fld id="{EE53765F-8477-4191-9E2B-648DC6F8E2C1}" type="slidenum">
              <a:rPr lang="en-US" smtClean="0"/>
              <a:t>‹#›</a:t>
            </a:fld>
            <a:endParaRPr lang="en-US"/>
          </a:p>
        </p:txBody>
      </p:sp>
    </p:spTree>
    <p:extLst>
      <p:ext uri="{BB962C8B-B14F-4D97-AF65-F5344CB8AC3E}">
        <p14:creationId xmlns:p14="http://schemas.microsoft.com/office/powerpoint/2010/main" val="312386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492-CEA5-0C68-340D-B9B4FF0214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A246F1-58F4-5686-CC61-3D25914CC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AF2FB-925A-CD4B-18DA-34B3ED08D6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850F5E-55AC-ADEB-938E-B6F6DB30E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937878-995B-E01F-FDF7-4893251758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2314C2-C62C-BA78-79EA-B3E93D40F7EC}"/>
              </a:ext>
            </a:extLst>
          </p:cNvPr>
          <p:cNvSpPr>
            <a:spLocks noGrp="1"/>
          </p:cNvSpPr>
          <p:nvPr>
            <p:ph type="dt" sz="half" idx="10"/>
          </p:nvPr>
        </p:nvSpPr>
        <p:spPr/>
        <p:txBody>
          <a:bodyPr/>
          <a:lstStyle/>
          <a:p>
            <a:fld id="{152EE6A8-A7F1-4BF9-9296-7EB806F43F88}" type="datetimeFigureOut">
              <a:rPr lang="en-US" smtClean="0"/>
              <a:t>6/6/2024</a:t>
            </a:fld>
            <a:endParaRPr lang="en-US"/>
          </a:p>
        </p:txBody>
      </p:sp>
      <p:sp>
        <p:nvSpPr>
          <p:cNvPr id="8" name="Footer Placeholder 7">
            <a:extLst>
              <a:ext uri="{FF2B5EF4-FFF2-40B4-BE49-F238E27FC236}">
                <a16:creationId xmlns:a16="http://schemas.microsoft.com/office/drawing/2014/main" id="{F2E021DC-9C1F-420F-B98F-3C2463A408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A04B86-61EF-460A-5F52-E11CD77301A4}"/>
              </a:ext>
            </a:extLst>
          </p:cNvPr>
          <p:cNvSpPr>
            <a:spLocks noGrp="1"/>
          </p:cNvSpPr>
          <p:nvPr>
            <p:ph type="sldNum" sz="quarter" idx="12"/>
          </p:nvPr>
        </p:nvSpPr>
        <p:spPr/>
        <p:txBody>
          <a:bodyPr/>
          <a:lstStyle/>
          <a:p>
            <a:fld id="{EE53765F-8477-4191-9E2B-648DC6F8E2C1}" type="slidenum">
              <a:rPr lang="en-US" smtClean="0"/>
              <a:t>‹#›</a:t>
            </a:fld>
            <a:endParaRPr lang="en-US"/>
          </a:p>
        </p:txBody>
      </p:sp>
    </p:spTree>
    <p:extLst>
      <p:ext uri="{BB962C8B-B14F-4D97-AF65-F5344CB8AC3E}">
        <p14:creationId xmlns:p14="http://schemas.microsoft.com/office/powerpoint/2010/main" val="139752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5" y="0"/>
            <a:ext cx="4481015" cy="6858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979085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5BFD-769A-5E69-4513-238D2EFD9E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02AA4-7400-E52B-2009-451A4A74AF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BD2ECD-9741-7FFD-2093-5AE548C5A6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0A8DE8-6013-2CE5-78C2-B87EFE44610A}"/>
              </a:ext>
            </a:extLst>
          </p:cNvPr>
          <p:cNvSpPr>
            <a:spLocks noGrp="1"/>
          </p:cNvSpPr>
          <p:nvPr>
            <p:ph type="dt" sz="half" idx="10"/>
          </p:nvPr>
        </p:nvSpPr>
        <p:spPr/>
        <p:txBody>
          <a:bodyPr/>
          <a:lstStyle/>
          <a:p>
            <a:fld id="{152EE6A8-A7F1-4BF9-9296-7EB806F43F88}" type="datetimeFigureOut">
              <a:rPr lang="en-US" smtClean="0"/>
              <a:t>6/6/2024</a:t>
            </a:fld>
            <a:endParaRPr lang="en-US"/>
          </a:p>
        </p:txBody>
      </p:sp>
      <p:sp>
        <p:nvSpPr>
          <p:cNvPr id="6" name="Footer Placeholder 5">
            <a:extLst>
              <a:ext uri="{FF2B5EF4-FFF2-40B4-BE49-F238E27FC236}">
                <a16:creationId xmlns:a16="http://schemas.microsoft.com/office/drawing/2014/main" id="{5F18A74C-4AD7-DFAD-3A67-91DC12579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24EB8-D5FD-02AF-C2BE-420E72BA587B}"/>
              </a:ext>
            </a:extLst>
          </p:cNvPr>
          <p:cNvSpPr>
            <a:spLocks noGrp="1"/>
          </p:cNvSpPr>
          <p:nvPr>
            <p:ph type="sldNum" sz="quarter" idx="12"/>
          </p:nvPr>
        </p:nvSpPr>
        <p:spPr/>
        <p:txBody>
          <a:bodyPr/>
          <a:lstStyle/>
          <a:p>
            <a:fld id="{EE53765F-8477-4191-9E2B-648DC6F8E2C1}" type="slidenum">
              <a:rPr lang="en-US" smtClean="0"/>
              <a:t>‹#›</a:t>
            </a:fld>
            <a:endParaRPr lang="en-US"/>
          </a:p>
        </p:txBody>
      </p:sp>
    </p:spTree>
    <p:extLst>
      <p:ext uri="{BB962C8B-B14F-4D97-AF65-F5344CB8AC3E}">
        <p14:creationId xmlns:p14="http://schemas.microsoft.com/office/powerpoint/2010/main" val="1310100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2A4C-D879-10EC-D777-45D15FE8CA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4A01D4-409C-8890-9AAB-E5EBBC2C6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38239-4911-DACC-9C22-86A67FE0DDEB}"/>
              </a:ext>
            </a:extLst>
          </p:cNvPr>
          <p:cNvSpPr>
            <a:spLocks noGrp="1"/>
          </p:cNvSpPr>
          <p:nvPr>
            <p:ph type="dt" sz="half" idx="10"/>
          </p:nvPr>
        </p:nvSpPr>
        <p:spPr/>
        <p:txBody>
          <a:bodyPr/>
          <a:lstStyle/>
          <a:p>
            <a:fld id="{152EE6A8-A7F1-4BF9-9296-7EB806F43F88}" type="datetimeFigureOut">
              <a:rPr lang="en-US" smtClean="0"/>
              <a:t>6/6/2024</a:t>
            </a:fld>
            <a:endParaRPr lang="en-US"/>
          </a:p>
        </p:txBody>
      </p:sp>
      <p:sp>
        <p:nvSpPr>
          <p:cNvPr id="5" name="Footer Placeholder 4">
            <a:extLst>
              <a:ext uri="{FF2B5EF4-FFF2-40B4-BE49-F238E27FC236}">
                <a16:creationId xmlns:a16="http://schemas.microsoft.com/office/drawing/2014/main" id="{43FEA24F-A3E6-714C-A4D0-3B0746199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3B6B0-A5F3-0F45-BC80-1F5351D5AA66}"/>
              </a:ext>
            </a:extLst>
          </p:cNvPr>
          <p:cNvSpPr>
            <a:spLocks noGrp="1"/>
          </p:cNvSpPr>
          <p:nvPr>
            <p:ph type="sldNum" sz="quarter" idx="12"/>
          </p:nvPr>
        </p:nvSpPr>
        <p:spPr/>
        <p:txBody>
          <a:bodyPr/>
          <a:lstStyle/>
          <a:p>
            <a:fld id="{EE53765F-8477-4191-9E2B-648DC6F8E2C1}" type="slidenum">
              <a:rPr lang="en-US" smtClean="0"/>
              <a:t>‹#›</a:t>
            </a:fld>
            <a:endParaRPr lang="en-US"/>
          </a:p>
        </p:txBody>
      </p:sp>
    </p:spTree>
    <p:extLst>
      <p:ext uri="{BB962C8B-B14F-4D97-AF65-F5344CB8AC3E}">
        <p14:creationId xmlns:p14="http://schemas.microsoft.com/office/powerpoint/2010/main" val="53784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0078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77430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2DC7B-633D-48CE-8692-749FA60A8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A7D194A-9AC6-43D0-B5EC-2ACD23E3FBD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88383E-4531-4F02-9CF7-FDD0AE6F4825}"/>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4" name="Title 3">
            <a:extLst>
              <a:ext uri="{FF2B5EF4-FFF2-40B4-BE49-F238E27FC236}">
                <a16:creationId xmlns:a16="http://schemas.microsoft.com/office/drawing/2014/main" id="{29A81105-84AC-494D-95F4-BC910DBF6FD7}"/>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B73FDD12-27FA-4A61-8C72-3334D4E70AC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A99684E3-A0FF-49CA-B05E-EC4BBEDCAE69}" type="datetime4">
              <a:rPr lang="en-US" smtClean="0"/>
              <a:t>June 6, 2024</a:t>
            </a:fld>
            <a:endParaRPr lang="en-US"/>
          </a:p>
        </p:txBody>
      </p:sp>
    </p:spTree>
    <p:extLst>
      <p:ext uri="{BB962C8B-B14F-4D97-AF65-F5344CB8AC3E}">
        <p14:creationId xmlns:p14="http://schemas.microsoft.com/office/powerpoint/2010/main" val="13013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userDrawn="1"/>
        </p:nvSpPr>
        <p:spPr>
          <a:xfrm>
            <a:off x="0" y="1709739"/>
            <a:ext cx="11360150" cy="2785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0AE72D5E-E03C-4FC7-8731-E2196ED23E4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13396ADE-9909-4D89-85AF-2BEE99A3BE82}" type="datetime4">
              <a:rPr lang="en-US" smtClean="0"/>
              <a:t>June 6, 2024</a:t>
            </a:fld>
            <a:endParaRPr lang="en-US"/>
          </a:p>
        </p:txBody>
      </p:sp>
      <p:sp>
        <p:nvSpPr>
          <p:cNvPr id="8" name="Slide Number Placeholder 5">
            <a:extLst>
              <a:ext uri="{FF2B5EF4-FFF2-40B4-BE49-F238E27FC236}">
                <a16:creationId xmlns:a16="http://schemas.microsoft.com/office/drawing/2014/main" id="{2D7D384A-F7E8-4567-BA95-00691C9ED748}"/>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2732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659C5715-F3E7-4D38-8EB4-FB5A7CD4952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38D10E8-F5EF-4030-9DD4-58F7E5E696F1}" type="datetime4">
              <a:rPr lang="en-US" smtClean="0"/>
              <a:t>June 6, 2024</a:t>
            </a:fld>
            <a:endParaRPr lang="en-US"/>
          </a:p>
        </p:txBody>
      </p:sp>
      <p:sp>
        <p:nvSpPr>
          <p:cNvPr id="8" name="Slide Number Placeholder 5">
            <a:extLst>
              <a:ext uri="{FF2B5EF4-FFF2-40B4-BE49-F238E27FC236}">
                <a16:creationId xmlns:a16="http://schemas.microsoft.com/office/drawing/2014/main" id="{313F4682-70F7-47FD-9D78-36447294D65E}"/>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03097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tx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9FFE8B7-AC69-42B9-9B36-E352CE095E6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ADB9304-2271-43F1-84BE-A04666C2680B}" type="datetime4">
              <a:rPr lang="en-US" smtClean="0"/>
              <a:t>June 6, 2024</a:t>
            </a:fld>
            <a:endParaRPr lang="en-US"/>
          </a:p>
        </p:txBody>
      </p:sp>
      <p:sp>
        <p:nvSpPr>
          <p:cNvPr id="8" name="Slide Number Placeholder 5">
            <a:extLst>
              <a:ext uri="{FF2B5EF4-FFF2-40B4-BE49-F238E27FC236}">
                <a16:creationId xmlns:a16="http://schemas.microsoft.com/office/drawing/2014/main" id="{471ABEB1-A9F1-4315-B8B7-365CA9544076}"/>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9410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F449A-758A-4296-A93B-B1F55F700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5C32-29DA-4B8E-9CB7-D898F32AC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433256-9D2E-4147-B784-5AB6832EFAF5}"/>
              </a:ext>
            </a:extLst>
          </p:cNvPr>
          <p:cNvSpPr>
            <a:spLocks noGrp="1"/>
          </p:cNvSpPr>
          <p:nvPr>
            <p:ph type="ftr" sz="quarter" idx="3"/>
          </p:nvPr>
        </p:nvSpPr>
        <p:spPr>
          <a:xfrm>
            <a:off x="3657600" y="6329382"/>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SWAN Library Services</a:t>
            </a:r>
          </a:p>
        </p:txBody>
      </p:sp>
      <p:sp>
        <p:nvSpPr>
          <p:cNvPr id="12" name="Right Triangle 11">
            <a:extLst>
              <a:ext uri="{FF2B5EF4-FFF2-40B4-BE49-F238E27FC236}">
                <a16:creationId xmlns:a16="http://schemas.microsoft.com/office/drawing/2014/main" id="{40BA4F24-E363-4102-AE6A-B8348B2CA01E}"/>
              </a:ext>
            </a:extLst>
          </p:cNvPr>
          <p:cNvSpPr/>
          <p:nvPr/>
        </p:nvSpPr>
        <p:spPr>
          <a:xfrm rot="5400000" flipH="1" flipV="1">
            <a:off x="10606588" y="5272587"/>
            <a:ext cx="1842448" cy="132838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45004CB-3916-4B2C-93CE-D019A4B57E7C}"/>
              </a:ext>
            </a:extLst>
          </p:cNvPr>
          <p:cNvSpPr>
            <a:spLocks noGrp="1"/>
          </p:cNvSpPr>
          <p:nvPr>
            <p:ph type="sldNum" sz="quarter" idx="4"/>
          </p:nvPr>
        </p:nvSpPr>
        <p:spPr>
          <a:xfrm>
            <a:off x="11546006" y="6329381"/>
            <a:ext cx="532263" cy="365125"/>
          </a:xfrm>
          <a:prstGeom prst="rect">
            <a:avLst/>
          </a:prstGeom>
        </p:spPr>
        <p:txBody>
          <a:bodyPr vert="horz" lIns="91440" tIns="45720" rIns="91440" bIns="45720" rtlCol="0" anchor="ctr"/>
          <a:lstStyle>
            <a:lvl1pPr algn="ctr">
              <a:defRPr sz="1400" b="1">
                <a:solidFill>
                  <a:schemeClr val="bg1"/>
                </a:solidFill>
              </a:defRPr>
            </a:lvl1pPr>
          </a:lstStyle>
          <a:p>
            <a:fld id="{1FAA610F-65FB-4D76-A9F7-0135426F9A2E}" type="slidenum">
              <a:rPr lang="en-US" smtClean="0"/>
              <a:pPr/>
              <a:t>‹#›</a:t>
            </a:fld>
            <a:endParaRPr lang="en-US"/>
          </a:p>
        </p:txBody>
      </p:sp>
      <p:sp>
        <p:nvSpPr>
          <p:cNvPr id="4" name="Date Placeholder 3">
            <a:extLst>
              <a:ext uri="{FF2B5EF4-FFF2-40B4-BE49-F238E27FC236}">
                <a16:creationId xmlns:a16="http://schemas.microsoft.com/office/drawing/2014/main" id="{887FE394-EB20-449A-855A-8C51B7CADC1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FA3ECAF-574B-4E90-9C13-32DCAA13B527}" type="datetime4">
              <a:rPr lang="en-US" smtClean="0"/>
              <a:t>June 6, 2024</a:t>
            </a:fld>
            <a:endParaRPr lang="en-US"/>
          </a:p>
        </p:txBody>
      </p:sp>
    </p:spTree>
    <p:extLst>
      <p:ext uri="{BB962C8B-B14F-4D97-AF65-F5344CB8AC3E}">
        <p14:creationId xmlns:p14="http://schemas.microsoft.com/office/powerpoint/2010/main" val="3990471660"/>
      </p:ext>
    </p:extLst>
  </p:cSld>
  <p:clrMap bg1="lt1" tx1="dk1" bg2="lt2" tx2="dk2" accent1="accent1" accent2="accent2" accent3="accent3" accent4="accent4" accent5="accent5" accent6="accent6" hlink="hlink" folHlink="folHlink"/>
  <p:sldLayoutIdLst>
    <p:sldLayoutId id="2147483996" r:id="rId1"/>
    <p:sldLayoutId id="2147484013" r:id="rId2"/>
    <p:sldLayoutId id="2147484014" r:id="rId3"/>
    <p:sldLayoutId id="2147484015" r:id="rId4"/>
    <p:sldLayoutId id="2147484016" r:id="rId5"/>
    <p:sldLayoutId id="2147483985" r:id="rId6"/>
    <p:sldLayoutId id="2147483986" r:id="rId7"/>
    <p:sldLayoutId id="2147484002" r:id="rId8"/>
    <p:sldLayoutId id="2147484001" r:id="rId9"/>
    <p:sldLayoutId id="2147484003" r:id="rId10"/>
    <p:sldLayoutId id="2147484004" r:id="rId11"/>
    <p:sldLayoutId id="2147483987" r:id="rId12"/>
    <p:sldLayoutId id="2147483988" r:id="rId13"/>
    <p:sldLayoutId id="2147483989" r:id="rId14"/>
    <p:sldLayoutId id="2147483990" r:id="rId15"/>
    <p:sldLayoutId id="2147483991" r:id="rId16"/>
    <p:sldLayoutId id="2147484006" r:id="rId17"/>
    <p:sldLayoutId id="2147484007" r:id="rId18"/>
    <p:sldLayoutId id="2147484008" r:id="rId19"/>
    <p:sldLayoutId id="2147484005" r:id="rId20"/>
    <p:sldLayoutId id="2147483999" r:id="rId21"/>
    <p:sldLayoutId id="2147483992" r:id="rId22"/>
    <p:sldLayoutId id="2147484009" r:id="rId23"/>
    <p:sldLayoutId id="2147484012" r:id="rId24"/>
    <p:sldLayoutId id="2147484011" r:id="rId25"/>
    <p:sldLayoutId id="2147484010" r:id="rId26"/>
    <p:sldLayoutId id="2147484018" r:id="rId2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A13E35-2B10-A55F-C421-DFD137F7C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C16328-C47F-8526-8ECB-1909EE9B86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FB72F-C494-8FB2-12EE-3B496E3C3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2EE6A8-A7F1-4BF9-9296-7EB806F43F88}" type="datetimeFigureOut">
              <a:rPr lang="en-US" smtClean="0"/>
              <a:t>6/6/2024</a:t>
            </a:fld>
            <a:endParaRPr lang="en-US"/>
          </a:p>
        </p:txBody>
      </p:sp>
      <p:sp>
        <p:nvSpPr>
          <p:cNvPr id="5" name="Footer Placeholder 4">
            <a:extLst>
              <a:ext uri="{FF2B5EF4-FFF2-40B4-BE49-F238E27FC236}">
                <a16:creationId xmlns:a16="http://schemas.microsoft.com/office/drawing/2014/main" id="{767DB7EA-39C0-7E04-4106-5D2429793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4324F93-5472-5956-EA02-E148FDBE0C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53765F-8477-4191-9E2B-648DC6F8E2C1}" type="slidenum">
              <a:rPr lang="en-US" smtClean="0"/>
              <a:t>‹#›</a:t>
            </a:fld>
            <a:endParaRPr lang="en-US"/>
          </a:p>
        </p:txBody>
      </p:sp>
    </p:spTree>
    <p:extLst>
      <p:ext uri="{BB962C8B-B14F-4D97-AF65-F5344CB8AC3E}">
        <p14:creationId xmlns:p14="http://schemas.microsoft.com/office/powerpoint/2010/main" val="3592432651"/>
      </p:ext>
    </p:extLst>
  </p:cSld>
  <p:clrMap bg1="lt1" tx1="dk1" bg2="lt2" tx2="dk2" accent1="accent1" accent2="accent2" accent3="accent3" accent4="accent4" accent5="accent5" accent6="accent6" hlink="hlink" folHlink="folHlink"/>
  <p:sldLayoutIdLst>
    <p:sldLayoutId id="2147483655" r:id="rId1"/>
    <p:sldLayoutId id="2147483653" r:id="rId2"/>
    <p:sldLayoutId id="2147483652" r:id="rId3"/>
    <p:sldLayoutId id="21474836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0.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png"/><Relationship Id="rId7" Type="http://schemas.openxmlformats.org/officeDocument/2006/relationships/diagramColors" Target="../diagrams/colors4.xml"/><Relationship Id="rId2" Type="http://schemas.openxmlformats.org/officeDocument/2006/relationships/image" Target="../media/image24.png"/><Relationship Id="rId1" Type="http://schemas.openxmlformats.org/officeDocument/2006/relationships/slideLayout" Target="../slideLayouts/slideLayout2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hyperlink" Target="https://www.accessibility.works/blog/avoid-accessibility-overlay-tools-toolbar-plugins/" TargetMode="Externa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support.swanlibraries.net/documentation/6476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support.swanlibraries.net/expo"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0EF8-2200-4129-8424-313D11C3CF6D}"/>
              </a:ext>
            </a:extLst>
          </p:cNvPr>
          <p:cNvSpPr>
            <a:spLocks noGrp="1"/>
          </p:cNvSpPr>
          <p:nvPr>
            <p:ph type="ctrTitle"/>
          </p:nvPr>
        </p:nvSpPr>
        <p:spPr/>
        <p:txBody>
          <a:bodyPr/>
          <a:lstStyle/>
          <a:p>
            <a:r>
              <a:rPr lang="en-US"/>
              <a:t>SWAN Quarterly Meeting</a:t>
            </a:r>
          </a:p>
        </p:txBody>
      </p:sp>
      <p:sp>
        <p:nvSpPr>
          <p:cNvPr id="3" name="Subtitle 2">
            <a:extLst>
              <a:ext uri="{FF2B5EF4-FFF2-40B4-BE49-F238E27FC236}">
                <a16:creationId xmlns:a16="http://schemas.microsoft.com/office/drawing/2014/main" id="{B5ACB4E9-4212-4291-8E9F-7C29C2B607CC}"/>
              </a:ext>
            </a:extLst>
          </p:cNvPr>
          <p:cNvSpPr>
            <a:spLocks noGrp="1"/>
          </p:cNvSpPr>
          <p:nvPr>
            <p:ph type="subTitle" idx="1"/>
          </p:nvPr>
        </p:nvSpPr>
        <p:spPr>
          <a:xfrm>
            <a:off x="968991" y="4798948"/>
            <a:ext cx="7406184" cy="1655762"/>
          </a:xfrm>
        </p:spPr>
        <p:txBody>
          <a:bodyPr/>
          <a:lstStyle/>
          <a:p>
            <a:r>
              <a:rPr lang="en-US"/>
              <a:t>June 6, 2024</a:t>
            </a:r>
          </a:p>
        </p:txBody>
      </p:sp>
    </p:spTree>
    <p:custDataLst>
      <p:tags r:id="rId1"/>
    </p:custDataLst>
    <p:extLst>
      <p:ext uri="{BB962C8B-B14F-4D97-AF65-F5344CB8AC3E}">
        <p14:creationId xmlns:p14="http://schemas.microsoft.com/office/powerpoint/2010/main" val="56403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F2BBC2-84FE-A904-1776-8434657E6C2A}"/>
              </a:ext>
            </a:extLst>
          </p:cNvPr>
          <p:cNvSpPr>
            <a:spLocks noGrp="1"/>
          </p:cNvSpPr>
          <p:nvPr>
            <p:ph type="title"/>
          </p:nvPr>
        </p:nvSpPr>
        <p:spPr/>
        <p:txBody>
          <a:bodyPr/>
          <a:lstStyle/>
          <a:p>
            <a:r>
              <a:rPr lang="en-US"/>
              <a:t>Introduction  to EBSCO nomenclature</a:t>
            </a:r>
            <a:br>
              <a:rPr lang="en-US"/>
            </a:br>
            <a:endParaRPr lang="en-US"/>
          </a:p>
        </p:txBody>
      </p:sp>
      <p:graphicFrame>
        <p:nvGraphicFramePr>
          <p:cNvPr id="7" name="Content Placeholder 6">
            <a:extLst>
              <a:ext uri="{FF2B5EF4-FFF2-40B4-BE49-F238E27FC236}">
                <a16:creationId xmlns:a16="http://schemas.microsoft.com/office/drawing/2014/main" id="{A6F2FB1F-F655-1FC5-AEED-210DCB7C1EDD}"/>
              </a:ext>
            </a:extLst>
          </p:cNvPr>
          <p:cNvGraphicFramePr>
            <a:graphicFrameLocks noGrp="1"/>
          </p:cNvGraphicFramePr>
          <p:nvPr>
            <p:ph sz="half" idx="1"/>
            <p:extLst>
              <p:ext uri="{D42A27DB-BD31-4B8C-83A1-F6EECF244321}">
                <p14:modId xmlns:p14="http://schemas.microsoft.com/office/powerpoint/2010/main" val="154492792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a:extLst>
              <a:ext uri="{FF2B5EF4-FFF2-40B4-BE49-F238E27FC236}">
                <a16:creationId xmlns:a16="http://schemas.microsoft.com/office/drawing/2014/main" id="{5B8FCAEF-AC4C-2D77-B161-49F0881BE1CC}"/>
              </a:ext>
            </a:extLst>
          </p:cNvPr>
          <p:cNvGraphicFramePr>
            <a:graphicFrameLocks noGrp="1"/>
          </p:cNvGraphicFramePr>
          <p:nvPr>
            <p:ph sz="half" idx="2"/>
            <p:extLst>
              <p:ext uri="{D42A27DB-BD31-4B8C-83A1-F6EECF244321}">
                <p14:modId xmlns:p14="http://schemas.microsoft.com/office/powerpoint/2010/main" val="489514272"/>
              </p:ext>
            </p:extLst>
          </p:nvPr>
        </p:nvGraphicFramePr>
        <p:xfrm>
          <a:off x="6172199" y="1333500"/>
          <a:ext cx="5305425" cy="4843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208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ABF932-3B39-9544-CFFE-BAE543836CC2}"/>
              </a:ext>
            </a:extLst>
          </p:cNvPr>
          <p:cNvSpPr>
            <a:spLocks noGrp="1"/>
          </p:cNvSpPr>
          <p:nvPr>
            <p:ph type="title"/>
          </p:nvPr>
        </p:nvSpPr>
        <p:spPr/>
        <p:txBody>
          <a:bodyPr/>
          <a:lstStyle/>
          <a:p>
            <a:r>
              <a:rPr lang="en-US"/>
              <a:t>What are some of the differences?</a:t>
            </a:r>
          </a:p>
        </p:txBody>
      </p:sp>
      <p:sp>
        <p:nvSpPr>
          <p:cNvPr id="6" name="Text Placeholder 5">
            <a:extLst>
              <a:ext uri="{FF2B5EF4-FFF2-40B4-BE49-F238E27FC236}">
                <a16:creationId xmlns:a16="http://schemas.microsoft.com/office/drawing/2014/main" id="{DE22687E-2BDF-0184-2800-73D7D70A9255}"/>
              </a:ext>
            </a:extLst>
          </p:cNvPr>
          <p:cNvSpPr>
            <a:spLocks noGrp="1"/>
          </p:cNvSpPr>
          <p:nvPr>
            <p:ph type="body" idx="1"/>
          </p:nvPr>
        </p:nvSpPr>
        <p:spPr/>
        <p:txBody>
          <a:bodyPr anchor="ctr"/>
          <a:lstStyle/>
          <a:p>
            <a:r>
              <a:rPr lang="en-US"/>
              <a:t>Statewide deal</a:t>
            </a:r>
          </a:p>
        </p:txBody>
      </p:sp>
      <p:sp>
        <p:nvSpPr>
          <p:cNvPr id="7" name="Content Placeholder 6">
            <a:extLst>
              <a:ext uri="{FF2B5EF4-FFF2-40B4-BE49-F238E27FC236}">
                <a16:creationId xmlns:a16="http://schemas.microsoft.com/office/drawing/2014/main" id="{FC5D7866-11C3-683D-43F5-A364FB3C3E23}"/>
              </a:ext>
            </a:extLst>
          </p:cNvPr>
          <p:cNvSpPr>
            <a:spLocks noGrp="1"/>
          </p:cNvSpPr>
          <p:nvPr>
            <p:ph sz="half" idx="2"/>
          </p:nvPr>
        </p:nvSpPr>
        <p:spPr/>
        <p:txBody>
          <a:bodyPr>
            <a:normAutofit lnSpcReduction="10000"/>
          </a:bodyPr>
          <a:lstStyle/>
          <a:p>
            <a:r>
              <a:rPr lang="en-US"/>
              <a:t>Novelist &amp; Novelist K-8</a:t>
            </a:r>
          </a:p>
          <a:p>
            <a:pPr lvl="1"/>
            <a:r>
              <a:rPr lang="en-US"/>
              <a:t>Fiction only</a:t>
            </a:r>
          </a:p>
          <a:p>
            <a:r>
              <a:rPr lang="en-US"/>
              <a:t>Academic Search “Elite”</a:t>
            </a:r>
          </a:p>
          <a:p>
            <a:pPr lvl="1"/>
            <a:r>
              <a:rPr lang="en-US"/>
              <a:t>Smaller full-text</a:t>
            </a:r>
          </a:p>
          <a:p>
            <a:r>
              <a:rPr lang="en-US"/>
              <a:t>Business Source “Elite”</a:t>
            </a:r>
          </a:p>
          <a:p>
            <a:pPr lvl="1"/>
            <a:endParaRPr lang="en-US"/>
          </a:p>
        </p:txBody>
      </p:sp>
      <p:sp>
        <p:nvSpPr>
          <p:cNvPr id="8" name="Text Placeholder 7">
            <a:extLst>
              <a:ext uri="{FF2B5EF4-FFF2-40B4-BE49-F238E27FC236}">
                <a16:creationId xmlns:a16="http://schemas.microsoft.com/office/drawing/2014/main" id="{7009E04F-A23A-EF2E-0013-59062951E418}"/>
              </a:ext>
            </a:extLst>
          </p:cNvPr>
          <p:cNvSpPr>
            <a:spLocks noGrp="1"/>
          </p:cNvSpPr>
          <p:nvPr>
            <p:ph type="body" sz="quarter" idx="3"/>
          </p:nvPr>
        </p:nvSpPr>
        <p:spPr/>
        <p:txBody>
          <a:bodyPr anchor="ctr"/>
          <a:lstStyle/>
          <a:p>
            <a:r>
              <a:rPr lang="en-US"/>
              <a:t>SWAN EBSCO current deal (RAILS EBSCO package B)</a:t>
            </a:r>
          </a:p>
        </p:txBody>
      </p:sp>
      <p:sp>
        <p:nvSpPr>
          <p:cNvPr id="9" name="Content Placeholder 8">
            <a:extLst>
              <a:ext uri="{FF2B5EF4-FFF2-40B4-BE49-F238E27FC236}">
                <a16:creationId xmlns:a16="http://schemas.microsoft.com/office/drawing/2014/main" id="{4D1A4CFA-AF35-CFA9-FDC6-5C6086F89AA4}"/>
              </a:ext>
            </a:extLst>
          </p:cNvPr>
          <p:cNvSpPr>
            <a:spLocks noGrp="1"/>
          </p:cNvSpPr>
          <p:nvPr>
            <p:ph sz="quarter" idx="4"/>
          </p:nvPr>
        </p:nvSpPr>
        <p:spPr/>
        <p:txBody>
          <a:bodyPr>
            <a:normAutofit lnSpcReduction="10000"/>
          </a:bodyPr>
          <a:lstStyle/>
          <a:p>
            <a:r>
              <a:rPr lang="en-US"/>
              <a:t>Novelist Plus &amp; Novelist Plus K-8</a:t>
            </a:r>
          </a:p>
          <a:p>
            <a:pPr lvl="1"/>
            <a:r>
              <a:rPr lang="en-US"/>
              <a:t>Fiction &amp; all non-fiction</a:t>
            </a:r>
          </a:p>
          <a:p>
            <a:r>
              <a:rPr lang="en-US"/>
              <a:t>Academic Search “Premier”</a:t>
            </a:r>
          </a:p>
          <a:p>
            <a:pPr lvl="1"/>
            <a:r>
              <a:rPr lang="en-US"/>
              <a:t>Option to upgrade to Academic Search “Complete”</a:t>
            </a:r>
          </a:p>
          <a:p>
            <a:r>
              <a:rPr lang="en-US"/>
              <a:t>Business Source “Premier”</a:t>
            </a:r>
          </a:p>
          <a:p>
            <a:pPr lvl="1"/>
            <a:r>
              <a:rPr lang="en-US"/>
              <a:t>Option to upgrade to Business Source “Complete”</a:t>
            </a:r>
          </a:p>
          <a:p>
            <a:r>
              <a:rPr lang="en-US"/>
              <a:t>Consumer Reports</a:t>
            </a:r>
          </a:p>
        </p:txBody>
      </p:sp>
    </p:spTree>
    <p:extLst>
      <p:ext uri="{BB962C8B-B14F-4D97-AF65-F5344CB8AC3E}">
        <p14:creationId xmlns:p14="http://schemas.microsoft.com/office/powerpoint/2010/main" val="65337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7D41-AF04-E464-32FA-2B2A98BF5557}"/>
              </a:ext>
            </a:extLst>
          </p:cNvPr>
          <p:cNvSpPr>
            <a:spLocks noGrp="1"/>
          </p:cNvSpPr>
          <p:nvPr>
            <p:ph type="title"/>
          </p:nvPr>
        </p:nvSpPr>
        <p:spPr>
          <a:xfrm>
            <a:off x="838200" y="365125"/>
            <a:ext cx="4669971" cy="1325563"/>
          </a:xfrm>
        </p:spPr>
        <p:txBody>
          <a:bodyPr vert="horz" lIns="91440" tIns="45720" rIns="91440" bIns="45720" rtlCol="0" anchor="b">
            <a:normAutofit/>
          </a:bodyPr>
          <a:lstStyle/>
          <a:p>
            <a:r>
              <a:rPr lang="en-US" sz="3400"/>
              <a:t>Proposed SWAN “All-Inclusive” Package </a:t>
            </a:r>
          </a:p>
        </p:txBody>
      </p:sp>
      <p:sp>
        <p:nvSpPr>
          <p:cNvPr id="8" name="Content Placeholder 7">
            <a:extLst>
              <a:ext uri="{FF2B5EF4-FFF2-40B4-BE49-F238E27FC236}">
                <a16:creationId xmlns:a16="http://schemas.microsoft.com/office/drawing/2014/main" id="{AB60D975-B4CF-0C7C-2A71-6314D774E62E}"/>
              </a:ext>
            </a:extLst>
          </p:cNvPr>
          <p:cNvSpPr>
            <a:spLocks noGrp="1"/>
          </p:cNvSpPr>
          <p:nvPr>
            <p:ph sz="half" idx="1"/>
          </p:nvPr>
        </p:nvSpPr>
        <p:spPr>
          <a:xfrm>
            <a:off x="838200" y="1825625"/>
            <a:ext cx="4669971" cy="4351338"/>
          </a:xfrm>
        </p:spPr>
        <p:txBody>
          <a:bodyPr vert="horz" lIns="91440" tIns="45720" rIns="91440" bIns="45720" rtlCol="0">
            <a:normAutofit/>
          </a:bodyPr>
          <a:lstStyle/>
          <a:p>
            <a:r>
              <a:rPr lang="en-US" sz="1800"/>
              <a:t>New EBSCO proposal to SWAN</a:t>
            </a:r>
          </a:p>
          <a:p>
            <a:r>
              <a:rPr lang="en-US" sz="1800"/>
              <a:t>July 1, 2024, start date</a:t>
            </a:r>
          </a:p>
          <a:p>
            <a:r>
              <a:rPr lang="en-US" sz="1800"/>
              <a:t>Total invoice price expected at $419K (previous proposal was $475K)</a:t>
            </a:r>
          </a:p>
          <a:p>
            <a:pPr lvl="1"/>
            <a:r>
              <a:rPr lang="en-US" sz="1800"/>
              <a:t>If libraries drop-out of deal, individual library price is expected to increase</a:t>
            </a:r>
          </a:p>
          <a:p>
            <a:r>
              <a:rPr lang="en-US" sz="1800"/>
              <a:t>Participating libraries will have access to </a:t>
            </a:r>
            <a:r>
              <a:rPr lang="en-US" sz="1800" b="1"/>
              <a:t>all</a:t>
            </a:r>
            <a:r>
              <a:rPr lang="en-US" sz="1800"/>
              <a:t> resources listed on this slide</a:t>
            </a:r>
          </a:p>
          <a:p>
            <a:r>
              <a:rPr lang="en-US" sz="1800"/>
              <a:t>No more picking every year! One set package</a:t>
            </a:r>
          </a:p>
          <a:p>
            <a:endParaRPr lang="en-US" sz="1800"/>
          </a:p>
        </p:txBody>
      </p:sp>
      <p:sp>
        <p:nvSpPr>
          <p:cNvPr id="3" name="Content Placeholder 2">
            <a:extLst>
              <a:ext uri="{FF2B5EF4-FFF2-40B4-BE49-F238E27FC236}">
                <a16:creationId xmlns:a16="http://schemas.microsoft.com/office/drawing/2014/main" id="{AEAB5EFB-A91A-7F92-B221-DFE7B8C4CA42}"/>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116D8AD4-33A2-AED5-3193-B07D0E9D7544}"/>
              </a:ext>
            </a:extLst>
          </p:cNvPr>
          <p:cNvPicPr>
            <a:picLocks noChangeAspect="1"/>
          </p:cNvPicPr>
          <p:nvPr/>
        </p:nvPicPr>
        <p:blipFill>
          <a:blip r:embed="rId3"/>
          <a:stretch>
            <a:fillRect/>
          </a:stretch>
        </p:blipFill>
        <p:spPr>
          <a:xfrm>
            <a:off x="5868744" y="178898"/>
            <a:ext cx="5890440" cy="3033576"/>
          </a:xfrm>
          <a:prstGeom prst="rect">
            <a:avLst/>
          </a:prstGeom>
        </p:spPr>
      </p:pic>
      <p:pic>
        <p:nvPicPr>
          <p:cNvPr id="7" name="Picture 6">
            <a:extLst>
              <a:ext uri="{FF2B5EF4-FFF2-40B4-BE49-F238E27FC236}">
                <a16:creationId xmlns:a16="http://schemas.microsoft.com/office/drawing/2014/main" id="{77AE5001-BE12-E158-B22E-9586BAD59559}"/>
              </a:ext>
            </a:extLst>
          </p:cNvPr>
          <p:cNvPicPr>
            <a:picLocks noChangeAspect="1"/>
          </p:cNvPicPr>
          <p:nvPr/>
        </p:nvPicPr>
        <p:blipFill>
          <a:blip r:embed="rId4"/>
          <a:stretch>
            <a:fillRect/>
          </a:stretch>
        </p:blipFill>
        <p:spPr>
          <a:xfrm>
            <a:off x="5868744" y="3320099"/>
            <a:ext cx="5890440" cy="2856863"/>
          </a:xfrm>
          <a:prstGeom prst="rect">
            <a:avLst/>
          </a:prstGeom>
        </p:spPr>
      </p:pic>
    </p:spTree>
    <p:extLst>
      <p:ext uri="{BB962C8B-B14F-4D97-AF65-F5344CB8AC3E}">
        <p14:creationId xmlns:p14="http://schemas.microsoft.com/office/powerpoint/2010/main" val="78940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5050-1A70-30FD-535A-3FB335138A43}"/>
              </a:ext>
            </a:extLst>
          </p:cNvPr>
          <p:cNvSpPr>
            <a:spLocks noGrp="1"/>
          </p:cNvSpPr>
          <p:nvPr>
            <p:ph type="title"/>
          </p:nvPr>
        </p:nvSpPr>
        <p:spPr>
          <a:xfrm>
            <a:off x="295835" y="365125"/>
            <a:ext cx="11769161" cy="1325563"/>
          </a:xfrm>
        </p:spPr>
        <p:txBody>
          <a:bodyPr/>
          <a:lstStyle/>
          <a:p>
            <a:r>
              <a:rPr lang="en-US">
                <a:latin typeface="Source Sans Pro SemiBold" panose="020B0603030403020204" pitchFamily="34" charset="0"/>
                <a:ea typeface="Source Sans Pro SemiBold" panose="020B0603030403020204" pitchFamily="34" charset="0"/>
              </a:rPr>
              <a:t>Upgrades Available with NEW SWAN all-inclusive package</a:t>
            </a:r>
          </a:p>
        </p:txBody>
      </p:sp>
      <p:sp>
        <p:nvSpPr>
          <p:cNvPr id="3" name="Content Placeholder 2">
            <a:extLst>
              <a:ext uri="{FF2B5EF4-FFF2-40B4-BE49-F238E27FC236}">
                <a16:creationId xmlns:a16="http://schemas.microsoft.com/office/drawing/2014/main" id="{4215FB4E-DB60-E289-FE95-13C839B1F35F}"/>
              </a:ext>
            </a:extLst>
          </p:cNvPr>
          <p:cNvSpPr>
            <a:spLocks noGrp="1"/>
          </p:cNvSpPr>
          <p:nvPr>
            <p:ph sz="half" idx="2"/>
          </p:nvPr>
        </p:nvSpPr>
        <p:spPr>
          <a:xfrm>
            <a:off x="664889" y="1886857"/>
            <a:ext cx="5157787" cy="2230890"/>
          </a:xfrm>
        </p:spPr>
        <p:txBody>
          <a:bodyPr>
            <a:normAutofit lnSpcReduction="10000"/>
          </a:bodyPr>
          <a:lstStyle/>
          <a:p>
            <a:pPr marL="0" indent="0">
              <a:buNone/>
            </a:pPr>
            <a:r>
              <a:rPr lang="en-US" sz="2400" b="1">
                <a:latin typeface="Source Sans Pro" panose="020B0503030403020204" pitchFamily="34" charset="0"/>
                <a:ea typeface="Source Sans Pro" panose="020B0503030403020204" pitchFamily="34" charset="0"/>
              </a:rPr>
              <a:t>Statewide EBSCO deal</a:t>
            </a:r>
          </a:p>
          <a:p>
            <a:r>
              <a:rPr lang="en-US" sz="2400">
                <a:latin typeface="Source Sans Pro" panose="020B0503030403020204" pitchFamily="34" charset="0"/>
                <a:ea typeface="Source Sans Pro" panose="020B0503030403020204" pitchFamily="34" charset="0"/>
              </a:rPr>
              <a:t>Academic Search Elite</a:t>
            </a:r>
          </a:p>
          <a:p>
            <a:r>
              <a:rPr lang="en-US" sz="2400">
                <a:latin typeface="Source Sans Pro" panose="020B0503030403020204" pitchFamily="34" charset="0"/>
                <a:ea typeface="Source Sans Pro" panose="020B0503030403020204" pitchFamily="34" charset="0"/>
              </a:rPr>
              <a:t>Business Source Elite</a:t>
            </a:r>
          </a:p>
          <a:p>
            <a:r>
              <a:rPr lang="en-US" sz="2400" err="1">
                <a:latin typeface="Source Sans Pro" panose="020B0503030403020204" pitchFamily="34" charset="0"/>
                <a:ea typeface="Source Sans Pro" panose="020B0503030403020204" pitchFamily="34" charset="0"/>
              </a:rPr>
              <a:t>NoveList</a:t>
            </a:r>
            <a:endParaRPr lang="en-US" sz="2400">
              <a:latin typeface="Source Sans Pro" panose="020B0503030403020204" pitchFamily="34" charset="0"/>
              <a:ea typeface="Source Sans Pro" panose="020B0503030403020204" pitchFamily="34" charset="0"/>
            </a:endParaRPr>
          </a:p>
          <a:p>
            <a:r>
              <a:rPr lang="en-US" sz="2400" err="1">
                <a:latin typeface="Source Sans Pro" panose="020B0503030403020204" pitchFamily="34" charset="0"/>
                <a:ea typeface="Source Sans Pro" panose="020B0503030403020204" pitchFamily="34" charset="0"/>
              </a:rPr>
              <a:t>NoveList</a:t>
            </a:r>
            <a:r>
              <a:rPr lang="en-US" sz="2400">
                <a:latin typeface="Source Sans Pro" panose="020B0503030403020204" pitchFamily="34" charset="0"/>
                <a:ea typeface="Source Sans Pro" panose="020B0503030403020204" pitchFamily="34" charset="0"/>
              </a:rPr>
              <a:t> K-8</a:t>
            </a:r>
          </a:p>
        </p:txBody>
      </p:sp>
      <p:sp>
        <p:nvSpPr>
          <p:cNvPr id="7" name="Content Placeholder 6">
            <a:extLst>
              <a:ext uri="{FF2B5EF4-FFF2-40B4-BE49-F238E27FC236}">
                <a16:creationId xmlns:a16="http://schemas.microsoft.com/office/drawing/2014/main" id="{2E1979CF-3F47-129B-CF83-A79D76E68477}"/>
              </a:ext>
            </a:extLst>
          </p:cNvPr>
          <p:cNvSpPr>
            <a:spLocks noGrp="1"/>
          </p:cNvSpPr>
          <p:nvPr>
            <p:ph sz="quarter" idx="4"/>
          </p:nvPr>
        </p:nvSpPr>
        <p:spPr>
          <a:xfrm>
            <a:off x="664889" y="4231289"/>
            <a:ext cx="6289964" cy="2576179"/>
          </a:xfrm>
        </p:spPr>
        <p:txBody>
          <a:bodyPr vert="horz" lIns="91440" tIns="45720" rIns="91440" bIns="45720" rtlCol="0" anchor="t">
            <a:normAutofit lnSpcReduction="10000"/>
          </a:bodyPr>
          <a:lstStyle/>
          <a:p>
            <a:pPr marL="0" indent="0">
              <a:buNone/>
            </a:pPr>
            <a:r>
              <a:rPr lang="en-US" sz="2400" b="1">
                <a:latin typeface="Source Sans Pro" panose="020B0503030403020204" pitchFamily="34" charset="0"/>
                <a:ea typeface="Source Sans Pro" panose="020B0503030403020204" pitchFamily="34" charset="0"/>
              </a:rPr>
              <a:t>Proposed new SWAN package</a:t>
            </a:r>
          </a:p>
          <a:p>
            <a:r>
              <a:rPr lang="en-US" sz="2400">
                <a:latin typeface="Source Sans Pro" panose="020B0503030403020204" pitchFamily="34" charset="0"/>
                <a:ea typeface="Source Sans Pro" panose="020B0503030403020204" pitchFamily="34" charset="0"/>
              </a:rPr>
              <a:t>Academic Search Ultimate</a:t>
            </a:r>
          </a:p>
          <a:p>
            <a:r>
              <a:rPr lang="en-US" sz="2400">
                <a:latin typeface="Source Sans Pro" panose="020B0503030403020204" pitchFamily="34" charset="0"/>
                <a:ea typeface="Source Sans Pro" panose="020B0503030403020204" pitchFamily="34" charset="0"/>
              </a:rPr>
              <a:t>Business Source Ultimate</a:t>
            </a:r>
          </a:p>
          <a:p>
            <a:r>
              <a:rPr lang="en-US" sz="2400" err="1">
                <a:latin typeface="Source Sans Pro" panose="020B0503030403020204" pitchFamily="34" charset="0"/>
                <a:ea typeface="Source Sans Pro" panose="020B0503030403020204" pitchFamily="34" charset="0"/>
              </a:rPr>
              <a:t>NoveList</a:t>
            </a:r>
            <a:r>
              <a:rPr lang="en-US" sz="2400">
                <a:latin typeface="Source Sans Pro" panose="020B0503030403020204" pitchFamily="34" charset="0"/>
                <a:ea typeface="Source Sans Pro" panose="020B0503030403020204" pitchFamily="34" charset="0"/>
              </a:rPr>
              <a:t> Plus</a:t>
            </a:r>
          </a:p>
          <a:p>
            <a:r>
              <a:rPr lang="en-US" sz="2400" err="1">
                <a:latin typeface="Source Sans Pro" panose="020B0503030403020204" pitchFamily="34" charset="0"/>
                <a:ea typeface="Source Sans Pro" panose="020B0503030403020204" pitchFamily="34" charset="0"/>
              </a:rPr>
              <a:t>NoveList</a:t>
            </a:r>
            <a:r>
              <a:rPr lang="en-US" sz="2400">
                <a:latin typeface="Source Sans Pro" panose="020B0503030403020204" pitchFamily="34" charset="0"/>
                <a:ea typeface="Source Sans Pro" panose="020B0503030403020204" pitchFamily="34" charset="0"/>
              </a:rPr>
              <a:t> K-8 Plus</a:t>
            </a:r>
          </a:p>
          <a:p>
            <a:endParaRPr lang="en-US" sz="2400"/>
          </a:p>
        </p:txBody>
      </p:sp>
      <p:pic>
        <p:nvPicPr>
          <p:cNvPr id="9" name="Picture 8">
            <a:extLst>
              <a:ext uri="{FF2B5EF4-FFF2-40B4-BE49-F238E27FC236}">
                <a16:creationId xmlns:a16="http://schemas.microsoft.com/office/drawing/2014/main" id="{7BB73B37-E532-75C3-66D6-08E063DD12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08397" y="1159326"/>
            <a:ext cx="4772332" cy="2639592"/>
          </a:xfrm>
          <a:prstGeom prst="rect">
            <a:avLst/>
          </a:prstGeom>
          <a:ln>
            <a:solidFill>
              <a:schemeClr val="accent1"/>
            </a:solidFill>
          </a:ln>
        </p:spPr>
      </p:pic>
      <p:pic>
        <p:nvPicPr>
          <p:cNvPr id="5" name="Picture 4">
            <a:extLst>
              <a:ext uri="{FF2B5EF4-FFF2-40B4-BE49-F238E27FC236}">
                <a16:creationId xmlns:a16="http://schemas.microsoft.com/office/drawing/2014/main" id="{379606AF-9172-27D4-656A-0C23D985472E}"/>
              </a:ext>
            </a:extLst>
          </p:cNvPr>
          <p:cNvPicPr>
            <a:picLocks noChangeAspect="1"/>
          </p:cNvPicPr>
          <p:nvPr/>
        </p:nvPicPr>
        <p:blipFill>
          <a:blip r:embed="rId4"/>
          <a:stretch>
            <a:fillRect/>
          </a:stretch>
        </p:blipFill>
        <p:spPr>
          <a:xfrm>
            <a:off x="5408397" y="3931292"/>
            <a:ext cx="4781297" cy="2770279"/>
          </a:xfrm>
          <a:prstGeom prst="rect">
            <a:avLst/>
          </a:prstGeom>
          <a:ln>
            <a:solidFill>
              <a:schemeClr val="accent1"/>
            </a:solidFill>
          </a:ln>
        </p:spPr>
      </p:pic>
    </p:spTree>
    <p:extLst>
      <p:ext uri="{BB962C8B-B14F-4D97-AF65-F5344CB8AC3E}">
        <p14:creationId xmlns:p14="http://schemas.microsoft.com/office/powerpoint/2010/main" val="298235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7D41-AF04-E464-32FA-2B2A98BF5557}"/>
              </a:ext>
            </a:extLst>
          </p:cNvPr>
          <p:cNvSpPr>
            <a:spLocks noGrp="1"/>
          </p:cNvSpPr>
          <p:nvPr>
            <p:ph type="title"/>
          </p:nvPr>
        </p:nvSpPr>
        <p:spPr>
          <a:xfrm>
            <a:off x="838200" y="365126"/>
            <a:ext cx="4786745" cy="1278948"/>
          </a:xfrm>
        </p:spPr>
        <p:txBody>
          <a:bodyPr>
            <a:normAutofit/>
          </a:bodyPr>
          <a:lstStyle/>
          <a:p>
            <a:r>
              <a:rPr lang="en-US">
                <a:latin typeface="Source Sans Pro SemiBold" panose="020B0603030403020204" pitchFamily="34" charset="0"/>
                <a:ea typeface="Source Sans Pro SemiBold" panose="020B0603030403020204" pitchFamily="34" charset="0"/>
              </a:rPr>
              <a:t>RAILS Package A</a:t>
            </a:r>
          </a:p>
        </p:txBody>
      </p:sp>
      <p:sp>
        <p:nvSpPr>
          <p:cNvPr id="8" name="Content Placeholder 7">
            <a:extLst>
              <a:ext uri="{FF2B5EF4-FFF2-40B4-BE49-F238E27FC236}">
                <a16:creationId xmlns:a16="http://schemas.microsoft.com/office/drawing/2014/main" id="{AB60D975-B4CF-0C7C-2A71-6314D774E62E}"/>
              </a:ext>
            </a:extLst>
          </p:cNvPr>
          <p:cNvSpPr>
            <a:spLocks noGrp="1"/>
          </p:cNvSpPr>
          <p:nvPr>
            <p:ph sz="half" idx="1"/>
          </p:nvPr>
        </p:nvSpPr>
        <p:spPr>
          <a:xfrm>
            <a:off x="838200" y="1825625"/>
            <a:ext cx="5471160" cy="3889375"/>
          </a:xfrm>
        </p:spPr>
        <p:txBody>
          <a:bodyPr>
            <a:normAutofit/>
          </a:bodyPr>
          <a:lstStyle/>
          <a:p>
            <a:r>
              <a:rPr lang="en-US">
                <a:latin typeface="Source Sans Pro" panose="020B0503030403020204" pitchFamily="34" charset="0"/>
                <a:ea typeface="Source Sans Pro" panose="020B0503030403020204" pitchFamily="34" charset="0"/>
              </a:rPr>
              <a:t>Another possible SWAN package</a:t>
            </a:r>
          </a:p>
          <a:p>
            <a:r>
              <a:rPr lang="en-US">
                <a:latin typeface="Source Sans Pro" panose="020B0503030403020204" pitchFamily="34" charset="0"/>
                <a:ea typeface="Source Sans Pro" panose="020B0503030403020204" pitchFamily="34" charset="0"/>
              </a:rPr>
              <a:t>July 1, 2024, start date</a:t>
            </a:r>
          </a:p>
          <a:p>
            <a:r>
              <a:rPr lang="en-US">
                <a:latin typeface="Source Sans Pro" panose="020B0503030403020204" pitchFamily="34" charset="0"/>
                <a:ea typeface="Source Sans Pro" panose="020B0503030403020204" pitchFamily="34" charset="0"/>
              </a:rPr>
              <a:t>Pricing based on service population + SWAN discount</a:t>
            </a:r>
          </a:p>
          <a:p>
            <a:pPr lvl="1"/>
            <a:r>
              <a:rPr lang="en-US">
                <a:latin typeface="Source Sans Pro" panose="020B0503030403020204" pitchFamily="34" charset="0"/>
                <a:ea typeface="Source Sans Pro" panose="020B0503030403020204" pitchFamily="34" charset="0"/>
              </a:rPr>
              <a:t>Dependent on how many libraries participate in this package, price may increase</a:t>
            </a:r>
          </a:p>
          <a:p>
            <a:pPr lvl="1"/>
            <a:r>
              <a:rPr lang="en-US">
                <a:latin typeface="Source Sans Pro" panose="020B0503030403020204" pitchFamily="34" charset="0"/>
                <a:ea typeface="Source Sans Pro" panose="020B0503030403020204" pitchFamily="34" charset="0"/>
              </a:rPr>
              <a:t>ConsumerReports.org + </a:t>
            </a:r>
            <a:r>
              <a:rPr lang="en-US" err="1">
                <a:latin typeface="Source Sans Pro" panose="020B0503030403020204" pitchFamily="34" charset="0"/>
                <a:ea typeface="Source Sans Pro" panose="020B0503030403020204" pitchFamily="34" charset="0"/>
              </a:rPr>
              <a:t>NoveList</a:t>
            </a:r>
            <a:r>
              <a:rPr lang="en-US">
                <a:latin typeface="Source Sans Pro" panose="020B0503030403020204" pitchFamily="34" charset="0"/>
                <a:ea typeface="Source Sans Pro" panose="020B0503030403020204" pitchFamily="34" charset="0"/>
              </a:rPr>
              <a:t> Plus / K-8 Plus + 6 from pick list</a:t>
            </a:r>
          </a:p>
        </p:txBody>
      </p:sp>
      <p:pic>
        <p:nvPicPr>
          <p:cNvPr id="18" name="Picture 17">
            <a:extLst>
              <a:ext uri="{FF2B5EF4-FFF2-40B4-BE49-F238E27FC236}">
                <a16:creationId xmlns:a16="http://schemas.microsoft.com/office/drawing/2014/main" id="{ED32EE2E-620D-D257-B074-98D3C93CFCFE}"/>
              </a:ext>
            </a:extLst>
          </p:cNvPr>
          <p:cNvPicPr>
            <a:picLocks noChangeAspect="1"/>
          </p:cNvPicPr>
          <p:nvPr/>
        </p:nvPicPr>
        <p:blipFill>
          <a:blip r:embed="rId2"/>
          <a:stretch>
            <a:fillRect/>
          </a:stretch>
        </p:blipFill>
        <p:spPr>
          <a:xfrm>
            <a:off x="7148371" y="838524"/>
            <a:ext cx="4009524" cy="5180952"/>
          </a:xfrm>
          <a:prstGeom prst="rect">
            <a:avLst/>
          </a:prstGeom>
          <a:ln>
            <a:solidFill>
              <a:schemeClr val="tx1"/>
            </a:solidFill>
          </a:ln>
        </p:spPr>
      </p:pic>
      <p:pic>
        <p:nvPicPr>
          <p:cNvPr id="28" name="Graphic 27" descr="Arrow Right with solid fill">
            <a:extLst>
              <a:ext uri="{FF2B5EF4-FFF2-40B4-BE49-F238E27FC236}">
                <a16:creationId xmlns:a16="http://schemas.microsoft.com/office/drawing/2014/main" id="{464C5124-8F03-F9A6-F24F-DF3BFF72BD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2051" y="4310702"/>
            <a:ext cx="994618" cy="914400"/>
          </a:xfrm>
          <a:prstGeom prst="rect">
            <a:avLst/>
          </a:prstGeom>
        </p:spPr>
      </p:pic>
    </p:spTree>
    <p:extLst>
      <p:ext uri="{BB962C8B-B14F-4D97-AF65-F5344CB8AC3E}">
        <p14:creationId xmlns:p14="http://schemas.microsoft.com/office/powerpoint/2010/main" val="117936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5050-1A70-30FD-535A-3FB335138A43}"/>
              </a:ext>
            </a:extLst>
          </p:cNvPr>
          <p:cNvSpPr>
            <a:spLocks noGrp="1"/>
          </p:cNvSpPr>
          <p:nvPr>
            <p:ph type="title"/>
          </p:nvPr>
        </p:nvSpPr>
        <p:spPr/>
        <p:txBody>
          <a:bodyPr/>
          <a:lstStyle/>
          <a:p>
            <a:r>
              <a:rPr lang="en-US">
                <a:latin typeface="Source Sans Pro SemiBold" panose="020B0603030403020204" pitchFamily="34" charset="0"/>
                <a:ea typeface="Source Sans Pro SemiBold" panose="020B0603030403020204" pitchFamily="34" charset="0"/>
              </a:rPr>
              <a:t>Upgrades Available with RAILS Package</a:t>
            </a:r>
          </a:p>
        </p:txBody>
      </p:sp>
      <p:sp>
        <p:nvSpPr>
          <p:cNvPr id="3" name="Content Placeholder 2">
            <a:extLst>
              <a:ext uri="{FF2B5EF4-FFF2-40B4-BE49-F238E27FC236}">
                <a16:creationId xmlns:a16="http://schemas.microsoft.com/office/drawing/2014/main" id="{4215FB4E-DB60-E289-FE95-13C839B1F35F}"/>
              </a:ext>
            </a:extLst>
          </p:cNvPr>
          <p:cNvSpPr>
            <a:spLocks noGrp="1"/>
          </p:cNvSpPr>
          <p:nvPr>
            <p:ph sz="half" idx="2"/>
          </p:nvPr>
        </p:nvSpPr>
        <p:spPr>
          <a:xfrm>
            <a:off x="1035739" y="1812655"/>
            <a:ext cx="4249051" cy="2689721"/>
          </a:xfrm>
        </p:spPr>
        <p:txBody>
          <a:bodyPr>
            <a:normAutofit fontScale="85000" lnSpcReduction="10000"/>
          </a:bodyPr>
          <a:lstStyle/>
          <a:p>
            <a:pPr marL="0" indent="0">
              <a:buNone/>
            </a:pPr>
            <a:r>
              <a:rPr lang="en-US" b="1">
                <a:latin typeface="Source Sans Pro" panose="020B0503030403020204" pitchFamily="34" charset="0"/>
                <a:ea typeface="Source Sans Pro" panose="020B0503030403020204" pitchFamily="34" charset="0"/>
              </a:rPr>
              <a:t>Statewide</a:t>
            </a:r>
          </a:p>
          <a:p>
            <a:r>
              <a:rPr lang="en-US">
                <a:latin typeface="Source Sans Pro" panose="020B0503030403020204" pitchFamily="34" charset="0"/>
                <a:ea typeface="Source Sans Pro" panose="020B0503030403020204" pitchFamily="34" charset="0"/>
              </a:rPr>
              <a:t>Academic Search Elite</a:t>
            </a:r>
          </a:p>
          <a:p>
            <a:r>
              <a:rPr lang="en-US">
                <a:latin typeface="Source Sans Pro" panose="020B0503030403020204" pitchFamily="34" charset="0"/>
                <a:ea typeface="Source Sans Pro" panose="020B0503030403020204" pitchFamily="34" charset="0"/>
              </a:rPr>
              <a:t>Business Source Elite</a:t>
            </a:r>
          </a:p>
          <a:p>
            <a:r>
              <a:rPr lang="en-US" err="1">
                <a:latin typeface="Source Sans Pro" panose="020B0503030403020204" pitchFamily="34" charset="0"/>
                <a:ea typeface="Source Sans Pro" panose="020B0503030403020204" pitchFamily="34" charset="0"/>
              </a:rPr>
              <a:t>NoveList</a:t>
            </a:r>
            <a:endParaRPr lang="en-US">
              <a:latin typeface="Source Sans Pro" panose="020B0503030403020204" pitchFamily="34" charset="0"/>
              <a:ea typeface="Source Sans Pro" panose="020B0503030403020204" pitchFamily="34" charset="0"/>
            </a:endParaRPr>
          </a:p>
          <a:p>
            <a:r>
              <a:rPr lang="en-US" err="1">
                <a:latin typeface="Source Sans Pro" panose="020B0503030403020204" pitchFamily="34" charset="0"/>
                <a:ea typeface="Source Sans Pro" panose="020B0503030403020204" pitchFamily="34" charset="0"/>
              </a:rPr>
              <a:t>NoveList</a:t>
            </a:r>
            <a:r>
              <a:rPr lang="en-US">
                <a:latin typeface="Source Sans Pro" panose="020B0503030403020204" pitchFamily="34" charset="0"/>
                <a:ea typeface="Source Sans Pro" panose="020B0503030403020204" pitchFamily="34" charset="0"/>
              </a:rPr>
              <a:t> K-8</a:t>
            </a:r>
          </a:p>
        </p:txBody>
      </p:sp>
      <p:sp>
        <p:nvSpPr>
          <p:cNvPr id="7" name="Content Placeholder 6">
            <a:extLst>
              <a:ext uri="{FF2B5EF4-FFF2-40B4-BE49-F238E27FC236}">
                <a16:creationId xmlns:a16="http://schemas.microsoft.com/office/drawing/2014/main" id="{2E1979CF-3F47-129B-CF83-A79D76E68477}"/>
              </a:ext>
            </a:extLst>
          </p:cNvPr>
          <p:cNvSpPr>
            <a:spLocks noGrp="1"/>
          </p:cNvSpPr>
          <p:nvPr>
            <p:ph sz="quarter" idx="4"/>
          </p:nvPr>
        </p:nvSpPr>
        <p:spPr>
          <a:xfrm>
            <a:off x="1035739" y="4117748"/>
            <a:ext cx="5381228" cy="2299986"/>
          </a:xfrm>
        </p:spPr>
        <p:txBody>
          <a:bodyPr>
            <a:normAutofit fontScale="85000" lnSpcReduction="10000"/>
          </a:bodyPr>
          <a:lstStyle/>
          <a:p>
            <a:pPr marL="0" indent="0">
              <a:buNone/>
            </a:pPr>
            <a:r>
              <a:rPr lang="en-US" b="1">
                <a:latin typeface="Source Sans Pro" panose="020B0503030403020204" pitchFamily="34" charset="0"/>
                <a:ea typeface="Source Sans Pro" panose="020B0503030403020204" pitchFamily="34" charset="0"/>
              </a:rPr>
              <a:t>New RAILS Package</a:t>
            </a:r>
          </a:p>
          <a:p>
            <a:r>
              <a:rPr lang="en-US">
                <a:latin typeface="Source Sans Pro" panose="020B0503030403020204" pitchFamily="34" charset="0"/>
                <a:ea typeface="Source Sans Pro" panose="020B0503030403020204" pitchFamily="34" charset="0"/>
              </a:rPr>
              <a:t>Academic Search Premier / Complete</a:t>
            </a:r>
          </a:p>
          <a:p>
            <a:r>
              <a:rPr lang="en-US">
                <a:latin typeface="Source Sans Pro" panose="020B0503030403020204" pitchFamily="34" charset="0"/>
                <a:ea typeface="Source Sans Pro" panose="020B0503030403020204" pitchFamily="34" charset="0"/>
              </a:rPr>
              <a:t>Business Source Premier / Complete</a:t>
            </a:r>
          </a:p>
          <a:p>
            <a:r>
              <a:rPr lang="en-US" err="1">
                <a:latin typeface="Source Sans Pro" panose="020B0503030403020204" pitchFamily="34" charset="0"/>
                <a:ea typeface="Source Sans Pro" panose="020B0503030403020204" pitchFamily="34" charset="0"/>
              </a:rPr>
              <a:t>NoveList</a:t>
            </a:r>
            <a:r>
              <a:rPr lang="en-US">
                <a:latin typeface="Source Sans Pro" panose="020B0503030403020204" pitchFamily="34" charset="0"/>
                <a:ea typeface="Source Sans Pro" panose="020B0503030403020204" pitchFamily="34" charset="0"/>
              </a:rPr>
              <a:t> Plus</a:t>
            </a:r>
          </a:p>
          <a:p>
            <a:r>
              <a:rPr lang="en-US" err="1">
                <a:latin typeface="Source Sans Pro" panose="020B0503030403020204" pitchFamily="34" charset="0"/>
                <a:ea typeface="Source Sans Pro" panose="020B0503030403020204" pitchFamily="34" charset="0"/>
              </a:rPr>
              <a:t>NoveList</a:t>
            </a:r>
            <a:r>
              <a:rPr lang="en-US">
                <a:latin typeface="Source Sans Pro" panose="020B0503030403020204" pitchFamily="34" charset="0"/>
                <a:ea typeface="Source Sans Pro" panose="020B0503030403020204" pitchFamily="34" charset="0"/>
              </a:rPr>
              <a:t> K-8 Plus</a:t>
            </a:r>
          </a:p>
          <a:p>
            <a:endParaRPr lang="en-US"/>
          </a:p>
        </p:txBody>
      </p:sp>
      <p:pic>
        <p:nvPicPr>
          <p:cNvPr id="9" name="Picture 8">
            <a:extLst>
              <a:ext uri="{FF2B5EF4-FFF2-40B4-BE49-F238E27FC236}">
                <a16:creationId xmlns:a16="http://schemas.microsoft.com/office/drawing/2014/main" id="{7BB73B37-E532-75C3-66D6-08E063DD122C}"/>
              </a:ext>
            </a:extLst>
          </p:cNvPr>
          <p:cNvPicPr>
            <a:picLocks noChangeAspect="1"/>
          </p:cNvPicPr>
          <p:nvPr/>
        </p:nvPicPr>
        <p:blipFill>
          <a:blip r:embed="rId3"/>
          <a:stretch>
            <a:fillRect/>
          </a:stretch>
        </p:blipFill>
        <p:spPr>
          <a:xfrm>
            <a:off x="5284790" y="1428026"/>
            <a:ext cx="5871471" cy="2636304"/>
          </a:xfrm>
          <a:prstGeom prst="rect">
            <a:avLst/>
          </a:prstGeom>
          <a:ln>
            <a:solidFill>
              <a:schemeClr val="bg1">
                <a:lumMod val="85000"/>
              </a:schemeClr>
            </a:solidFill>
          </a:ln>
        </p:spPr>
      </p:pic>
      <p:pic>
        <p:nvPicPr>
          <p:cNvPr id="11" name="Picture 10">
            <a:extLst>
              <a:ext uri="{FF2B5EF4-FFF2-40B4-BE49-F238E27FC236}">
                <a16:creationId xmlns:a16="http://schemas.microsoft.com/office/drawing/2014/main" id="{95C09D36-F14A-84AE-6194-809DD6BFB710}"/>
              </a:ext>
            </a:extLst>
          </p:cNvPr>
          <p:cNvPicPr>
            <a:picLocks noChangeAspect="1"/>
          </p:cNvPicPr>
          <p:nvPr/>
        </p:nvPicPr>
        <p:blipFill>
          <a:blip r:embed="rId4"/>
          <a:stretch>
            <a:fillRect/>
          </a:stretch>
        </p:blipFill>
        <p:spPr>
          <a:xfrm>
            <a:off x="6213768" y="4106921"/>
            <a:ext cx="5626349" cy="2522367"/>
          </a:xfrm>
          <a:prstGeom prst="rect">
            <a:avLst/>
          </a:prstGeom>
          <a:ln>
            <a:solidFill>
              <a:schemeClr val="bg1">
                <a:lumMod val="85000"/>
              </a:schemeClr>
            </a:solidFill>
          </a:ln>
        </p:spPr>
      </p:pic>
    </p:spTree>
    <p:extLst>
      <p:ext uri="{BB962C8B-B14F-4D97-AF65-F5344CB8AC3E}">
        <p14:creationId xmlns:p14="http://schemas.microsoft.com/office/powerpoint/2010/main" val="116911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6901-537E-2A8E-B89D-028F716A91EA}"/>
              </a:ext>
            </a:extLst>
          </p:cNvPr>
          <p:cNvSpPr>
            <a:spLocks noGrp="1"/>
          </p:cNvSpPr>
          <p:nvPr>
            <p:ph type="title"/>
          </p:nvPr>
        </p:nvSpPr>
        <p:spPr/>
        <p:txBody>
          <a:bodyPr vert="horz" lIns="91440" tIns="45720" rIns="91440" bIns="45720" rtlCol="0" anchor="b">
            <a:normAutofit/>
          </a:bodyPr>
          <a:lstStyle/>
          <a:p>
            <a:r>
              <a:rPr lang="en-US" kern="1200">
                <a:solidFill>
                  <a:schemeClr val="tx1"/>
                </a:solidFill>
                <a:latin typeface="+mj-lt"/>
                <a:ea typeface="+mj-ea"/>
                <a:cs typeface="+mj-cs"/>
              </a:rPr>
              <a:t>Highlights from each package</a:t>
            </a:r>
          </a:p>
        </p:txBody>
      </p:sp>
      <p:sp>
        <p:nvSpPr>
          <p:cNvPr id="11" name="Text Placeholder 10">
            <a:extLst>
              <a:ext uri="{FF2B5EF4-FFF2-40B4-BE49-F238E27FC236}">
                <a16:creationId xmlns:a16="http://schemas.microsoft.com/office/drawing/2014/main" id="{013D92E7-58DA-0C42-EBAA-710C97318A91}"/>
              </a:ext>
            </a:extLst>
          </p:cNvPr>
          <p:cNvSpPr>
            <a:spLocks noGrp="1"/>
          </p:cNvSpPr>
          <p:nvPr>
            <p:ph type="body" idx="1"/>
          </p:nvPr>
        </p:nvSpPr>
        <p:spPr/>
        <p:txBody>
          <a:bodyPr/>
          <a:lstStyle/>
          <a:p>
            <a:r>
              <a:rPr lang="en-US"/>
              <a:t>SWAN All-Inclusive Package</a:t>
            </a:r>
          </a:p>
        </p:txBody>
      </p:sp>
      <p:sp>
        <p:nvSpPr>
          <p:cNvPr id="12" name="Content Placeholder 11">
            <a:extLst>
              <a:ext uri="{FF2B5EF4-FFF2-40B4-BE49-F238E27FC236}">
                <a16:creationId xmlns:a16="http://schemas.microsoft.com/office/drawing/2014/main" id="{E3B98598-E890-C93E-CAB3-2302BF64E1AD}"/>
              </a:ext>
            </a:extLst>
          </p:cNvPr>
          <p:cNvSpPr>
            <a:spLocks noGrp="1"/>
          </p:cNvSpPr>
          <p:nvPr>
            <p:ph sz="half" idx="2"/>
          </p:nvPr>
        </p:nvSpPr>
        <p:spPr/>
        <p:txBody>
          <a:bodyPr/>
          <a:lstStyle/>
          <a:p>
            <a:pPr defTabSz="877824">
              <a:spcAft>
                <a:spcPts val="600"/>
              </a:spcAft>
            </a:pPr>
            <a:r>
              <a:rPr lang="en-US" sz="2800" kern="1200">
                <a:solidFill>
                  <a:schemeClr val="tx1"/>
                </a:solidFill>
                <a:latin typeface="+mn-lt"/>
                <a:ea typeface="+mn-ea"/>
                <a:cs typeface="+mn-cs"/>
              </a:rPr>
              <a:t>One set package</a:t>
            </a:r>
          </a:p>
          <a:p>
            <a:pPr defTabSz="877824">
              <a:spcAft>
                <a:spcPts val="600"/>
              </a:spcAft>
            </a:pPr>
            <a:r>
              <a:rPr lang="en-US" sz="2800" kern="1200" err="1">
                <a:solidFill>
                  <a:schemeClr val="tx1"/>
                </a:solidFill>
                <a:latin typeface="+mn-lt"/>
                <a:ea typeface="+mn-ea"/>
                <a:cs typeface="+mn-cs"/>
              </a:rPr>
              <a:t>NoveList</a:t>
            </a:r>
            <a:r>
              <a:rPr lang="en-US" sz="2800" kern="1200">
                <a:solidFill>
                  <a:schemeClr val="tx1"/>
                </a:solidFill>
                <a:latin typeface="+mn-lt"/>
                <a:ea typeface="+mn-ea"/>
                <a:cs typeface="+mn-cs"/>
              </a:rPr>
              <a:t> Plus + ConsumerReports.org continuation</a:t>
            </a:r>
          </a:p>
          <a:p>
            <a:pPr defTabSz="877824">
              <a:spcAft>
                <a:spcPts val="600"/>
              </a:spcAft>
            </a:pPr>
            <a:r>
              <a:rPr lang="en-US" sz="2800" kern="1200" err="1">
                <a:solidFill>
                  <a:schemeClr val="tx1"/>
                </a:solidFill>
                <a:latin typeface="+mn-lt"/>
                <a:ea typeface="+mn-ea"/>
                <a:cs typeface="+mn-cs"/>
              </a:rPr>
              <a:t>LibraryAware</a:t>
            </a:r>
            <a:endParaRPr lang="en-US" sz="2800" kern="1200">
              <a:solidFill>
                <a:schemeClr val="tx1"/>
              </a:solidFill>
              <a:latin typeface="+mn-lt"/>
              <a:ea typeface="+mn-ea"/>
              <a:cs typeface="+mn-cs"/>
            </a:endParaRPr>
          </a:p>
          <a:p>
            <a:pPr defTabSz="877824">
              <a:spcAft>
                <a:spcPts val="600"/>
              </a:spcAft>
            </a:pPr>
            <a:r>
              <a:rPr lang="en-US" sz="2800" kern="1200">
                <a:solidFill>
                  <a:schemeClr val="tx1"/>
                </a:solidFill>
                <a:latin typeface="+mn-lt"/>
                <a:ea typeface="+mn-ea"/>
                <a:cs typeface="+mn-cs"/>
              </a:rPr>
              <a:t>Core Collections including Core Collections </a:t>
            </a:r>
            <a:r>
              <a:rPr lang="en-US" sz="2800" kern="1200" err="1">
                <a:solidFill>
                  <a:schemeClr val="tx1"/>
                </a:solidFill>
                <a:latin typeface="+mn-lt"/>
                <a:ea typeface="+mn-ea"/>
                <a:cs typeface="+mn-cs"/>
              </a:rPr>
              <a:t>en</a:t>
            </a:r>
            <a:r>
              <a:rPr lang="en-US" sz="2800" kern="1200">
                <a:solidFill>
                  <a:schemeClr val="tx1"/>
                </a:solidFill>
                <a:latin typeface="+mn-lt"/>
                <a:ea typeface="+mn-ea"/>
                <a:cs typeface="+mn-cs"/>
              </a:rPr>
              <a:t> Espanol</a:t>
            </a:r>
            <a:endParaRPr lang="en-US"/>
          </a:p>
          <a:p>
            <a:endParaRPr lang="en-US"/>
          </a:p>
        </p:txBody>
      </p:sp>
      <p:sp>
        <p:nvSpPr>
          <p:cNvPr id="13" name="Text Placeholder 12">
            <a:extLst>
              <a:ext uri="{FF2B5EF4-FFF2-40B4-BE49-F238E27FC236}">
                <a16:creationId xmlns:a16="http://schemas.microsoft.com/office/drawing/2014/main" id="{85892E7E-956E-92EF-1647-717AD8293B59}"/>
              </a:ext>
            </a:extLst>
          </p:cNvPr>
          <p:cNvSpPr>
            <a:spLocks noGrp="1"/>
          </p:cNvSpPr>
          <p:nvPr>
            <p:ph type="body" sz="quarter" idx="3"/>
          </p:nvPr>
        </p:nvSpPr>
        <p:spPr/>
        <p:txBody>
          <a:bodyPr/>
          <a:lstStyle/>
          <a:p>
            <a:r>
              <a:rPr lang="en-US"/>
              <a:t>RAILS Package</a:t>
            </a:r>
          </a:p>
        </p:txBody>
      </p:sp>
      <p:sp>
        <p:nvSpPr>
          <p:cNvPr id="14" name="Content Placeholder 13">
            <a:extLst>
              <a:ext uri="{FF2B5EF4-FFF2-40B4-BE49-F238E27FC236}">
                <a16:creationId xmlns:a16="http://schemas.microsoft.com/office/drawing/2014/main" id="{ED33143A-78AC-4E7A-3F99-0C2C694D03E0}"/>
              </a:ext>
            </a:extLst>
          </p:cNvPr>
          <p:cNvSpPr>
            <a:spLocks noGrp="1"/>
          </p:cNvSpPr>
          <p:nvPr>
            <p:ph sz="quarter" idx="4"/>
          </p:nvPr>
        </p:nvSpPr>
        <p:spPr/>
        <p:txBody>
          <a:bodyPr/>
          <a:lstStyle/>
          <a:p>
            <a:pPr defTabSz="877824">
              <a:spcAft>
                <a:spcPts val="600"/>
              </a:spcAft>
            </a:pPr>
            <a:r>
              <a:rPr lang="en-US" sz="2800" kern="1200">
                <a:solidFill>
                  <a:schemeClr val="tx1"/>
                </a:solidFill>
                <a:latin typeface="+mn-lt"/>
                <a:ea typeface="+mn-ea"/>
                <a:cs typeface="+mn-cs"/>
              </a:rPr>
              <a:t>Core databases + pick list model</a:t>
            </a:r>
          </a:p>
          <a:p>
            <a:pPr defTabSz="877824">
              <a:spcAft>
                <a:spcPts val="600"/>
              </a:spcAft>
            </a:pPr>
            <a:r>
              <a:rPr lang="en-US" sz="2800" kern="1200" err="1">
                <a:solidFill>
                  <a:schemeClr val="tx1"/>
                </a:solidFill>
                <a:latin typeface="+mn-lt"/>
                <a:ea typeface="+mn-ea"/>
                <a:cs typeface="+mn-cs"/>
              </a:rPr>
              <a:t>NoveList</a:t>
            </a:r>
            <a:r>
              <a:rPr lang="en-US" sz="2800" kern="1200">
                <a:solidFill>
                  <a:schemeClr val="tx1"/>
                </a:solidFill>
                <a:latin typeface="+mn-lt"/>
                <a:ea typeface="+mn-ea"/>
                <a:cs typeface="+mn-cs"/>
              </a:rPr>
              <a:t> Plus + ConsumerReports.org continuation</a:t>
            </a:r>
          </a:p>
          <a:p>
            <a:pPr defTabSz="877824">
              <a:spcAft>
                <a:spcPts val="600"/>
              </a:spcAft>
            </a:pPr>
            <a:r>
              <a:rPr lang="en-US" sz="2800" kern="1200">
                <a:solidFill>
                  <a:schemeClr val="tx1"/>
                </a:solidFill>
                <a:latin typeface="+mn-lt"/>
                <a:ea typeface="+mn-ea"/>
                <a:cs typeface="+mn-cs"/>
              </a:rPr>
              <a:t>Core Collections can be added for an additional price – not in pick list</a:t>
            </a:r>
          </a:p>
          <a:p>
            <a:endParaRPr lang="en-US"/>
          </a:p>
        </p:txBody>
      </p:sp>
    </p:spTree>
    <p:extLst>
      <p:ext uri="{BB962C8B-B14F-4D97-AF65-F5344CB8AC3E}">
        <p14:creationId xmlns:p14="http://schemas.microsoft.com/office/powerpoint/2010/main" val="268487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4B8ACBBF-278A-3305-E63E-F3CA34E3D5EA}"/>
              </a:ext>
            </a:extLst>
          </p:cNvPr>
          <p:cNvGraphicFramePr/>
          <p:nvPr>
            <p:extLst>
              <p:ext uri="{D42A27DB-BD31-4B8C-83A1-F6EECF244321}">
                <p14:modId xmlns:p14="http://schemas.microsoft.com/office/powerpoint/2010/main" val="2778474526"/>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A753BE1-6969-2C13-7B39-17C413E9324D}"/>
              </a:ext>
            </a:extLst>
          </p:cNvPr>
          <p:cNvSpPr txBox="1"/>
          <p:nvPr/>
        </p:nvSpPr>
        <p:spPr>
          <a:xfrm>
            <a:off x="8743950" y="1095375"/>
            <a:ext cx="2286000" cy="646331"/>
          </a:xfrm>
          <a:prstGeom prst="rect">
            <a:avLst/>
          </a:prstGeom>
          <a:noFill/>
        </p:spPr>
        <p:txBody>
          <a:bodyPr wrap="square" rtlCol="0">
            <a:spAutoFit/>
          </a:bodyPr>
          <a:lstStyle/>
          <a:p>
            <a:pPr algn="ctr"/>
            <a:r>
              <a:rPr lang="en-US">
                <a:solidFill>
                  <a:schemeClr val="bg1"/>
                </a:solidFill>
              </a:rPr>
              <a:t>Year 4 does not include June 2024</a:t>
            </a:r>
          </a:p>
        </p:txBody>
      </p:sp>
    </p:spTree>
    <p:extLst>
      <p:ext uri="{BB962C8B-B14F-4D97-AF65-F5344CB8AC3E}">
        <p14:creationId xmlns:p14="http://schemas.microsoft.com/office/powerpoint/2010/main" val="201000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16B8-EBBD-A34D-A7DB-1CC698B57C62}"/>
              </a:ext>
            </a:extLst>
          </p:cNvPr>
          <p:cNvSpPr>
            <a:spLocks noGrp="1"/>
          </p:cNvSpPr>
          <p:nvPr>
            <p:ph type="title"/>
          </p:nvPr>
        </p:nvSpPr>
        <p:spPr/>
        <p:txBody>
          <a:bodyPr>
            <a:normAutofit/>
          </a:bodyPr>
          <a:lstStyle/>
          <a:p>
            <a:r>
              <a:rPr lang="en-US">
                <a:latin typeface="Source Sans Pro SemiBold" panose="020B0603030403020204" pitchFamily="34" charset="0"/>
                <a:ea typeface="Source Sans Pro SemiBold" panose="020B0603030403020204" pitchFamily="34" charset="0"/>
              </a:rPr>
              <a:t>Other Options - Gale</a:t>
            </a:r>
          </a:p>
        </p:txBody>
      </p:sp>
      <p:sp>
        <p:nvSpPr>
          <p:cNvPr id="3" name="Content Placeholder 2">
            <a:extLst>
              <a:ext uri="{FF2B5EF4-FFF2-40B4-BE49-F238E27FC236}">
                <a16:creationId xmlns:a16="http://schemas.microsoft.com/office/drawing/2014/main" id="{7A362E63-D073-F9DA-C052-399F098F85F2}"/>
              </a:ext>
            </a:extLst>
          </p:cNvPr>
          <p:cNvSpPr>
            <a:spLocks noGrp="1"/>
          </p:cNvSpPr>
          <p:nvPr>
            <p:ph sz="half" idx="1"/>
          </p:nvPr>
        </p:nvSpPr>
        <p:spPr/>
        <p:txBody>
          <a:bodyPr>
            <a:normAutofit/>
          </a:bodyPr>
          <a:lstStyle/>
          <a:p>
            <a:r>
              <a:rPr lang="en-US" sz="2000">
                <a:latin typeface="Source Sans Pro" panose="020B0503030403020204" pitchFamily="34" charset="0"/>
                <a:ea typeface="Source Sans Pro" panose="020B0503030403020204" pitchFamily="34" charset="0"/>
              </a:rPr>
              <a:t>Gale – Peterson’s Test Prep, Udemy, and Chilton Library</a:t>
            </a:r>
          </a:p>
          <a:p>
            <a:pPr lvl="1"/>
            <a:r>
              <a:rPr lang="en-US" sz="2000">
                <a:latin typeface="Source Sans Pro" panose="020B0503030403020204" pitchFamily="34" charset="0"/>
                <a:ea typeface="Source Sans Pro" panose="020B0503030403020204" pitchFamily="34" charset="0"/>
              </a:rPr>
              <a:t>Choose standalone product</a:t>
            </a:r>
          </a:p>
          <a:p>
            <a:pPr lvl="1"/>
            <a:r>
              <a:rPr lang="en-US" sz="2000">
                <a:latin typeface="Source Sans Pro" panose="020B0503030403020204" pitchFamily="34" charset="0"/>
                <a:ea typeface="Source Sans Pro" panose="020B0503030403020204" pitchFamily="34" charset="0"/>
              </a:rPr>
              <a:t>Udemy + 1 </a:t>
            </a:r>
          </a:p>
          <a:p>
            <a:pPr lvl="1"/>
            <a:r>
              <a:rPr lang="en-US" sz="2000">
                <a:latin typeface="Source Sans Pro" panose="020B0503030403020204" pitchFamily="34" charset="0"/>
                <a:ea typeface="Source Sans Pro" panose="020B0503030403020204" pitchFamily="34" charset="0"/>
              </a:rPr>
              <a:t>All three</a:t>
            </a:r>
          </a:p>
          <a:p>
            <a:r>
              <a:rPr lang="en-US" sz="2000">
                <a:latin typeface="Source Sans Pro" panose="020B0503030403020204" pitchFamily="34" charset="0"/>
                <a:ea typeface="Source Sans Pro" panose="020B0503030403020204" pitchFamily="34" charset="0"/>
              </a:rPr>
              <a:t>Initial proposal includes a deep discount for </a:t>
            </a:r>
            <a:r>
              <a:rPr lang="en-US" sz="2000" b="1">
                <a:latin typeface="Source Sans Pro" panose="020B0503030403020204" pitchFamily="34" charset="0"/>
                <a:ea typeface="Source Sans Pro" panose="020B0503030403020204" pitchFamily="34" charset="0"/>
              </a:rPr>
              <a:t>all</a:t>
            </a:r>
            <a:r>
              <a:rPr lang="en-US" sz="2000">
                <a:latin typeface="Source Sans Pro" panose="020B0503030403020204" pitchFamily="34" charset="0"/>
                <a:ea typeface="Source Sans Pro" panose="020B0503030403020204" pitchFamily="34" charset="0"/>
              </a:rPr>
              <a:t> SWAN member libraries</a:t>
            </a:r>
          </a:p>
          <a:p>
            <a:r>
              <a:rPr lang="en-US" sz="2000">
                <a:latin typeface="Source Sans Pro" panose="020B0503030403020204" pitchFamily="34" charset="0"/>
                <a:ea typeface="Source Sans Pro" panose="020B0503030403020204" pitchFamily="34" charset="0"/>
              </a:rPr>
              <a:t>Final pricing is dependent on the  number of interested libraries</a:t>
            </a:r>
          </a:p>
          <a:p>
            <a:r>
              <a:rPr lang="en-US" sz="2000">
                <a:latin typeface="Source Sans Pro" panose="020B0503030403020204" pitchFamily="34" charset="0"/>
                <a:ea typeface="Source Sans Pro" panose="020B0503030403020204" pitchFamily="34" charset="0"/>
              </a:rPr>
              <a:t>The more products bundled, the deeper the discount</a:t>
            </a:r>
          </a:p>
        </p:txBody>
      </p:sp>
      <p:pic>
        <p:nvPicPr>
          <p:cNvPr id="1032" name="Picture 8">
            <a:extLst>
              <a:ext uri="{FF2B5EF4-FFF2-40B4-BE49-F238E27FC236}">
                <a16:creationId xmlns:a16="http://schemas.microsoft.com/office/drawing/2014/main" id="{CD9A001D-AB78-153E-86D4-6D7FD12DC3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65392" y="596443"/>
            <a:ext cx="2505456" cy="20857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154B9C4-E61B-BAAB-FD2B-4DCD317128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8744" y="928416"/>
            <a:ext cx="2505456" cy="14218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D71D0B6-C5AF-9219-7D8F-BEE0877A2E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65392" y="3167077"/>
            <a:ext cx="5228807" cy="2745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72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6CD0-2787-9745-9F0C-EEBB54AB8C75}"/>
              </a:ext>
            </a:extLst>
          </p:cNvPr>
          <p:cNvSpPr>
            <a:spLocks noGrp="1"/>
          </p:cNvSpPr>
          <p:nvPr>
            <p:ph type="title"/>
          </p:nvPr>
        </p:nvSpPr>
        <p:spPr/>
        <p:txBody>
          <a:bodyPr/>
          <a:lstStyle/>
          <a:p>
            <a:r>
              <a:rPr lang="en-US"/>
              <a:t>Polls! https://pollev.com/aaronskog656</a:t>
            </a:r>
          </a:p>
        </p:txBody>
      </p:sp>
      <p:pic>
        <p:nvPicPr>
          <p:cNvPr id="6" name="Content Placeholder 5">
            <a:extLst>
              <a:ext uri="{FF2B5EF4-FFF2-40B4-BE49-F238E27FC236}">
                <a16:creationId xmlns:a16="http://schemas.microsoft.com/office/drawing/2014/main" id="{1BE92282-3F55-C6D5-C993-C9E694B1FBF9}"/>
              </a:ext>
            </a:extLst>
          </p:cNvPr>
          <p:cNvPicPr>
            <a:picLocks noGrp="1" noChangeAspect="1"/>
          </p:cNvPicPr>
          <p:nvPr>
            <p:ph sz="half" idx="1"/>
          </p:nvPr>
        </p:nvPicPr>
        <p:blipFill>
          <a:blip r:embed="rId2"/>
          <a:stretch>
            <a:fillRect/>
          </a:stretch>
        </p:blipFill>
        <p:spPr>
          <a:xfrm>
            <a:off x="1624137" y="1825625"/>
            <a:ext cx="3338387" cy="3370029"/>
          </a:xfrm>
        </p:spPr>
      </p:pic>
      <p:sp>
        <p:nvSpPr>
          <p:cNvPr id="4" name="Content Placeholder 3">
            <a:extLst>
              <a:ext uri="{FF2B5EF4-FFF2-40B4-BE49-F238E27FC236}">
                <a16:creationId xmlns:a16="http://schemas.microsoft.com/office/drawing/2014/main" id="{25497823-69DF-1AAC-0321-4852E83B3DD0}"/>
              </a:ext>
            </a:extLst>
          </p:cNvPr>
          <p:cNvSpPr>
            <a:spLocks noGrp="1"/>
          </p:cNvSpPr>
          <p:nvPr>
            <p:ph sz="half" idx="2"/>
          </p:nvPr>
        </p:nvSpPr>
        <p:spPr/>
        <p:txBody>
          <a:bodyPr/>
          <a:lstStyle/>
          <a:p>
            <a:pPr marL="0" indent="0">
              <a:buNone/>
            </a:pPr>
            <a:r>
              <a:rPr lang="en-US"/>
              <a:t>Based on what we know about the statewide research databases deal, will you retain your CURRENT budget used for online resources?</a:t>
            </a:r>
          </a:p>
        </p:txBody>
      </p:sp>
    </p:spTree>
    <p:extLst>
      <p:ext uri="{BB962C8B-B14F-4D97-AF65-F5344CB8AC3E}">
        <p14:creationId xmlns:p14="http://schemas.microsoft.com/office/powerpoint/2010/main" val="205760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62A9-E514-41CB-8FB1-1F70EBE0C95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E185930-0162-4E4F-8F37-5CED659EC4A9}"/>
              </a:ext>
            </a:extLst>
          </p:cNvPr>
          <p:cNvSpPr>
            <a:spLocks noGrp="1"/>
          </p:cNvSpPr>
          <p:nvPr>
            <p:ph sz="half" idx="1"/>
          </p:nvPr>
        </p:nvSpPr>
        <p:spPr/>
        <p:txBody>
          <a:bodyPr vert="horz" lIns="91440" tIns="45720" rIns="91440" bIns="45720" rtlCol="0" anchor="t">
            <a:normAutofit lnSpcReduction="10000"/>
          </a:bodyPr>
          <a:lstStyle/>
          <a:p>
            <a:pPr marL="342900" marR="0" lvl="0" indent="-342900">
              <a:lnSpc>
                <a:spcPct val="150000"/>
              </a:lnSpc>
              <a:spcBef>
                <a:spcPts val="0"/>
              </a:spcBef>
              <a:spcAft>
                <a:spcPts val="0"/>
              </a:spcAft>
              <a:buFont typeface="+mj-lt"/>
              <a:buAutoNum type="arabicPeriod"/>
            </a:pPr>
            <a:r>
              <a:rPr lang="en-US" sz="2400">
                <a:effectLst/>
                <a:latin typeface="Calibri" panose="020F0502020204030204" pitchFamily="34" charset="0"/>
                <a:ea typeface="MS Mincho" panose="02020609040205080304" pitchFamily="49" charset="-128"/>
                <a:cs typeface="Calibri" panose="020F0502020204030204" pitchFamily="34" charset="0"/>
              </a:rPr>
              <a:t>Call to Order and Welcome</a:t>
            </a:r>
            <a:endParaRPr lang="en-US" sz="240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2400">
                <a:effectLst/>
                <a:latin typeface="Calibri" panose="020F0502020204030204" pitchFamily="34" charset="0"/>
                <a:ea typeface="MS Mincho" panose="02020609040205080304" pitchFamily="49" charset="-128"/>
                <a:cs typeface="Calibri" panose="020F0502020204030204" pitchFamily="34" charset="0"/>
              </a:rPr>
              <a:t>Public Comment</a:t>
            </a:r>
          </a:p>
          <a:p>
            <a:pPr marL="342900" marR="0" lvl="0" indent="-342900">
              <a:lnSpc>
                <a:spcPct val="150000"/>
              </a:lnSpc>
              <a:spcBef>
                <a:spcPts val="0"/>
              </a:spcBef>
              <a:spcAft>
                <a:spcPts val="0"/>
              </a:spcAft>
              <a:buFont typeface="+mj-lt"/>
              <a:buAutoNum type="arabicPeriod"/>
            </a:pPr>
            <a:r>
              <a:rPr lang="en-US" sz="2400">
                <a:latin typeface="Calibri" panose="020F0502020204030204" pitchFamily="34" charset="0"/>
                <a:ea typeface="MS Mincho" panose="02020609040205080304" pitchFamily="49" charset="-128"/>
                <a:cs typeface="Calibri" panose="020F0502020204030204" pitchFamily="34" charset="0"/>
              </a:rPr>
              <a:t>Approval of minutes</a:t>
            </a:r>
          </a:p>
          <a:p>
            <a:pPr marL="342900" marR="0" lvl="0" indent="-342900">
              <a:lnSpc>
                <a:spcPct val="150000"/>
              </a:lnSpc>
              <a:spcBef>
                <a:spcPts val="0"/>
              </a:spcBef>
              <a:spcAft>
                <a:spcPts val="0"/>
              </a:spcAft>
              <a:buFont typeface="+mj-lt"/>
              <a:buAutoNum type="arabicPeriod"/>
            </a:pPr>
            <a:r>
              <a:rPr lang="en-US" sz="2400">
                <a:latin typeface="Calibri" panose="020F0502020204030204" pitchFamily="34" charset="0"/>
                <a:ea typeface="MS Mincho" panose="02020609040205080304" pitchFamily="49" charset="-128"/>
                <a:cs typeface="Calibri" panose="020F0502020204030204" pitchFamily="34" charset="0"/>
              </a:rPr>
              <a:t>Board election</a:t>
            </a:r>
          </a:p>
          <a:p>
            <a:pPr marL="342900" marR="0" lvl="0" indent="-342900">
              <a:lnSpc>
                <a:spcPct val="150000"/>
              </a:lnSpc>
              <a:spcBef>
                <a:spcPts val="0"/>
              </a:spcBef>
              <a:spcAft>
                <a:spcPts val="0"/>
              </a:spcAft>
              <a:buFont typeface="+mj-lt"/>
              <a:buAutoNum type="arabicPeriod"/>
            </a:pPr>
            <a:r>
              <a:rPr lang="en-US" sz="2400">
                <a:effectLst/>
                <a:latin typeface="Calibri" panose="020F0502020204030204" pitchFamily="34" charset="0"/>
                <a:ea typeface="MS Mincho" panose="02020609040205080304" pitchFamily="49" charset="-128"/>
                <a:cs typeface="Calibri" panose="020F0502020204030204" pitchFamily="34" charset="0"/>
              </a:rPr>
              <a:t>Illinois State Library e-Resource Program &amp; future of SWAN EBSCO deal</a:t>
            </a:r>
            <a:endParaRPr lang="en-US" sz="2400">
              <a:latin typeface="Calibri" panose="020F0502020204030204" pitchFamily="34" charset="0"/>
              <a:ea typeface="MS Mincho" panose="02020609040205080304" pitchFamily="49" charset="-128"/>
              <a:cs typeface="Calibri" panose="020F0502020204030204" pitchFamily="34" charset="0"/>
            </a:endParaRPr>
          </a:p>
        </p:txBody>
      </p:sp>
      <p:sp>
        <p:nvSpPr>
          <p:cNvPr id="4" name="Content Placeholder 3">
            <a:extLst>
              <a:ext uri="{FF2B5EF4-FFF2-40B4-BE49-F238E27FC236}">
                <a16:creationId xmlns:a16="http://schemas.microsoft.com/office/drawing/2014/main" id="{6728C3D9-C1F6-43C6-9D39-B3BB781DC63C}"/>
              </a:ext>
            </a:extLst>
          </p:cNvPr>
          <p:cNvSpPr>
            <a:spLocks noGrp="1"/>
          </p:cNvSpPr>
          <p:nvPr>
            <p:ph sz="half" idx="2"/>
          </p:nvPr>
        </p:nvSpPr>
        <p:spPr/>
        <p:txBody>
          <a:bodyPr>
            <a:normAutofit lnSpcReduction="10000"/>
          </a:bodyPr>
          <a:lstStyle/>
          <a:p>
            <a:pPr marL="457200" marR="0" lvl="0" indent="-457200">
              <a:lnSpc>
                <a:spcPct val="150000"/>
              </a:lnSpc>
              <a:spcBef>
                <a:spcPts val="0"/>
              </a:spcBef>
              <a:spcAft>
                <a:spcPts val="0"/>
              </a:spcAft>
              <a:buFont typeface="+mj-lt"/>
              <a:buAutoNum type="arabicPeriod" startAt="7"/>
            </a:pPr>
            <a:r>
              <a:rPr lang="en-US" sz="2400">
                <a:latin typeface="Calibri" panose="020F0502020204030204" pitchFamily="34" charset="0"/>
                <a:ea typeface="MS Mincho" panose="02020609040205080304" pitchFamily="49" charset="-128"/>
                <a:cs typeface="Calibri" panose="020F0502020204030204" pitchFamily="34" charset="0"/>
              </a:rPr>
              <a:t>Website accessibility challenges for public libraries &amp; SWAN’s role</a:t>
            </a:r>
          </a:p>
          <a:p>
            <a:pPr marL="457200" marR="0" lvl="0" indent="-457200">
              <a:lnSpc>
                <a:spcPct val="150000"/>
              </a:lnSpc>
              <a:spcBef>
                <a:spcPts val="0"/>
              </a:spcBef>
              <a:spcAft>
                <a:spcPts val="0"/>
              </a:spcAft>
              <a:buFont typeface="+mj-lt"/>
              <a:buAutoNum type="arabicPeriod" startAt="7"/>
            </a:pPr>
            <a:r>
              <a:rPr lang="en-US" sz="2400">
                <a:latin typeface="Calibri" panose="020F0502020204030204" pitchFamily="34" charset="0"/>
                <a:ea typeface="MS Mincho" panose="02020609040205080304" pitchFamily="49" charset="-128"/>
                <a:cs typeface="Calibri" panose="020F0502020204030204" pitchFamily="34" charset="0"/>
              </a:rPr>
              <a:t>Comics Plus SWAN deal</a:t>
            </a:r>
          </a:p>
          <a:p>
            <a:pPr marL="457200" marR="0" lvl="0" indent="-457200">
              <a:lnSpc>
                <a:spcPct val="150000"/>
              </a:lnSpc>
              <a:spcBef>
                <a:spcPts val="0"/>
              </a:spcBef>
              <a:spcAft>
                <a:spcPts val="0"/>
              </a:spcAft>
              <a:buFont typeface="+mj-lt"/>
              <a:buAutoNum type="arabicPeriod" startAt="7"/>
            </a:pPr>
            <a:r>
              <a:rPr lang="en-US" sz="2400">
                <a:latin typeface="Calibri" panose="020F0502020204030204" pitchFamily="34" charset="0"/>
                <a:ea typeface="MS Mincho" panose="02020609040205080304" pitchFamily="49" charset="-128"/>
                <a:cs typeface="Calibri" panose="020F0502020204030204" pitchFamily="34" charset="0"/>
              </a:rPr>
              <a:t>Symphony 4.1 upgrade</a:t>
            </a:r>
          </a:p>
          <a:p>
            <a:pPr marL="457200" marR="0" lvl="0" indent="-457200">
              <a:lnSpc>
                <a:spcPct val="150000"/>
              </a:lnSpc>
              <a:spcBef>
                <a:spcPts val="0"/>
              </a:spcBef>
              <a:spcAft>
                <a:spcPts val="0"/>
              </a:spcAft>
              <a:buFont typeface="+mj-lt"/>
              <a:buAutoNum type="arabicPeriod" startAt="7"/>
            </a:pPr>
            <a:r>
              <a:rPr lang="en-US" sz="2400">
                <a:latin typeface="Calibri" panose="020F0502020204030204" pitchFamily="34" charset="0"/>
                <a:ea typeface="MS Mincho" panose="02020609040205080304" pitchFamily="49" charset="-128"/>
                <a:cs typeface="Calibri" panose="020F0502020204030204" pitchFamily="34" charset="0"/>
              </a:rPr>
              <a:t>Software platform survey results</a:t>
            </a:r>
          </a:p>
          <a:p>
            <a:pPr marL="457200" marR="0" lvl="0" indent="-457200">
              <a:lnSpc>
                <a:spcPct val="150000"/>
              </a:lnSpc>
              <a:spcBef>
                <a:spcPts val="0"/>
              </a:spcBef>
              <a:spcAft>
                <a:spcPts val="0"/>
              </a:spcAft>
              <a:buFont typeface="+mj-lt"/>
              <a:buAutoNum type="arabicPeriod" startAt="7"/>
            </a:pPr>
            <a:r>
              <a:rPr lang="en-US" sz="2400">
                <a:latin typeface="Calibri" panose="020F0502020204030204" pitchFamily="34" charset="0"/>
                <a:ea typeface="MS Mincho" panose="02020609040205080304" pitchFamily="49" charset="-128"/>
                <a:cs typeface="Calibri" panose="020F0502020204030204" pitchFamily="34" charset="0"/>
              </a:rPr>
              <a:t>Banking with ACH: SWAN payments &amp; deposits</a:t>
            </a:r>
          </a:p>
          <a:p>
            <a:pPr marL="457200" marR="0" lvl="0" indent="-457200">
              <a:lnSpc>
                <a:spcPct val="150000"/>
              </a:lnSpc>
              <a:spcBef>
                <a:spcPts val="0"/>
              </a:spcBef>
              <a:spcAft>
                <a:spcPts val="0"/>
              </a:spcAft>
              <a:buFont typeface="+mj-lt"/>
              <a:buAutoNum type="arabicPeriod" startAt="7"/>
            </a:pPr>
            <a:r>
              <a:rPr lang="en-US" sz="2400">
                <a:effectLst/>
                <a:latin typeface="Calibri" panose="020F0502020204030204" pitchFamily="34" charset="0"/>
                <a:ea typeface="MS Mincho" panose="02020609040205080304" pitchFamily="49" charset="-128"/>
                <a:cs typeface="Arial" panose="020B0604020202020204" pitchFamily="34" charset="0"/>
              </a:rPr>
              <a:t>Announcements &amp; Questions</a:t>
            </a:r>
          </a:p>
          <a:p>
            <a:pPr marL="342900" indent="-342900">
              <a:lnSpc>
                <a:spcPct val="150000"/>
              </a:lnSpc>
              <a:spcBef>
                <a:spcPts val="0"/>
              </a:spcBef>
              <a:buFont typeface="+mj-lt"/>
              <a:buAutoNum type="arabicPeriod" startAt="8"/>
            </a:pPr>
            <a:endParaRPr lang="en-US" sz="1800">
              <a:effectLst/>
              <a:latin typeface="Calibri" panose="020F0502020204030204" pitchFamily="34" charset="0"/>
              <a:ea typeface="MS Mincho" panose="02020609040205080304" pitchFamily="49" charset="-128"/>
              <a:cs typeface="Arial" panose="020B0604020202020204" pitchFamily="34" charset="0"/>
            </a:endParaRPr>
          </a:p>
        </p:txBody>
      </p:sp>
      <p:sp>
        <p:nvSpPr>
          <p:cNvPr id="6" name="Slide Number Placeholder 5">
            <a:extLst>
              <a:ext uri="{FF2B5EF4-FFF2-40B4-BE49-F238E27FC236}">
                <a16:creationId xmlns:a16="http://schemas.microsoft.com/office/drawing/2014/main" id="{16545946-1A9D-4A44-AF3C-EFF58864E4A4}"/>
              </a:ext>
            </a:extLst>
          </p:cNvPr>
          <p:cNvSpPr>
            <a:spLocks noGrp="1"/>
          </p:cNvSpPr>
          <p:nvPr>
            <p:ph type="sldNum" sz="quarter" idx="12"/>
          </p:nvPr>
        </p:nvSpPr>
        <p:spPr/>
        <p:txBody>
          <a:bodyPr/>
          <a:lstStyle/>
          <a:p>
            <a:fld id="{B2E8E252-A4C9-4825-B6A7-DD4A52002440}" type="slidenum">
              <a:rPr lang="en-US" smtClean="0"/>
              <a:t>2</a:t>
            </a:fld>
            <a:endParaRPr lang="en-US"/>
          </a:p>
        </p:txBody>
      </p:sp>
    </p:spTree>
    <p:custDataLst>
      <p:tags r:id="rId1"/>
    </p:custDataLst>
    <p:extLst>
      <p:ext uri="{BB962C8B-B14F-4D97-AF65-F5344CB8AC3E}">
        <p14:creationId xmlns:p14="http://schemas.microsoft.com/office/powerpoint/2010/main" val="407470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white speech bubble with blue text&#10;&#10;Description automatically generated">
            <a:extLst>
              <a:ext uri="{FF2B5EF4-FFF2-40B4-BE49-F238E27FC236}">
                <a16:creationId xmlns:a16="http://schemas.microsoft.com/office/drawing/2014/main" id="{B87CDB42-0E7F-AF82-8055-945B9A845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37952">
            <a:off x="4382913" y="1476960"/>
            <a:ext cx="1272697" cy="1272697"/>
          </a:xfrm>
          <a:prstGeom prst="rect">
            <a:avLst/>
          </a:prstGeom>
        </p:spPr>
      </p:pic>
      <p:pic>
        <p:nvPicPr>
          <p:cNvPr id="32" name="Picture 31" descr="A blue and black logo&#10;&#10;Description automatically generated">
            <a:extLst>
              <a:ext uri="{FF2B5EF4-FFF2-40B4-BE49-F238E27FC236}">
                <a16:creationId xmlns:a16="http://schemas.microsoft.com/office/drawing/2014/main" id="{8AC5F49D-4265-086B-3C0B-54B9EAC74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771" y="1710297"/>
            <a:ext cx="3611222" cy="634299"/>
          </a:xfrm>
          <a:prstGeom prst="rect">
            <a:avLst/>
          </a:prstGeom>
        </p:spPr>
      </p:pic>
      <p:graphicFrame>
        <p:nvGraphicFramePr>
          <p:cNvPr id="3" name="Content Placeholder 2">
            <a:extLst>
              <a:ext uri="{FF2B5EF4-FFF2-40B4-BE49-F238E27FC236}">
                <a16:creationId xmlns:a16="http://schemas.microsoft.com/office/drawing/2014/main" id="{2AE9BAF9-B6AD-B08B-1191-25301B841617}"/>
              </a:ext>
            </a:extLst>
          </p:cNvPr>
          <p:cNvGraphicFramePr>
            <a:graphicFrameLocks/>
          </p:cNvGraphicFramePr>
          <p:nvPr/>
        </p:nvGraphicFramePr>
        <p:xfrm>
          <a:off x="5019261" y="2574235"/>
          <a:ext cx="6818243" cy="3438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A logo for a comic book company&#10;&#10;Description automatically generated">
            <a:extLst>
              <a:ext uri="{FF2B5EF4-FFF2-40B4-BE49-F238E27FC236}">
                <a16:creationId xmlns:a16="http://schemas.microsoft.com/office/drawing/2014/main" id="{75C0D554-BDDA-D26D-C622-02EE059163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481" y="2344596"/>
            <a:ext cx="3224828" cy="3224828"/>
          </a:xfrm>
          <a:prstGeom prst="rect">
            <a:avLst/>
          </a:prstGeom>
        </p:spPr>
      </p:pic>
    </p:spTree>
    <p:extLst>
      <p:ext uri="{BB962C8B-B14F-4D97-AF65-F5344CB8AC3E}">
        <p14:creationId xmlns:p14="http://schemas.microsoft.com/office/powerpoint/2010/main" val="1671264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E14E27-2255-C47E-C086-C02C99981823}"/>
              </a:ext>
            </a:extLst>
          </p:cNvPr>
          <p:cNvSpPr>
            <a:spLocks noGrp="1"/>
          </p:cNvSpPr>
          <p:nvPr>
            <p:ph type="title"/>
          </p:nvPr>
        </p:nvSpPr>
        <p:spPr/>
        <p:txBody>
          <a:bodyPr/>
          <a:lstStyle/>
          <a:p>
            <a:r>
              <a:rPr lang="en-US"/>
              <a:t>Website accessibility challenges for public libraries &amp; SWAN’s role</a:t>
            </a:r>
          </a:p>
        </p:txBody>
      </p:sp>
      <p:sp>
        <p:nvSpPr>
          <p:cNvPr id="8" name="Text Placeholder 7">
            <a:extLst>
              <a:ext uri="{FF2B5EF4-FFF2-40B4-BE49-F238E27FC236}">
                <a16:creationId xmlns:a16="http://schemas.microsoft.com/office/drawing/2014/main" id="{22734542-BBE5-045E-D567-0467B8A95791}"/>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C455B212-60BC-8472-717D-BF26F0F7B30A}"/>
              </a:ext>
            </a:extLst>
          </p:cNvPr>
          <p:cNvSpPr>
            <a:spLocks noGrp="1"/>
          </p:cNvSpPr>
          <p:nvPr>
            <p:ph type="ftr" sz="quarter" idx="11"/>
          </p:nvPr>
        </p:nvSpPr>
        <p:spPr/>
        <p:txBody>
          <a:bodyPr/>
          <a:lstStyle/>
          <a:p>
            <a:r>
              <a:rPr lang="en-US"/>
              <a:t>SWAN Library Services</a:t>
            </a:r>
          </a:p>
        </p:txBody>
      </p:sp>
      <p:sp>
        <p:nvSpPr>
          <p:cNvPr id="6" name="Date Placeholder 5">
            <a:extLst>
              <a:ext uri="{FF2B5EF4-FFF2-40B4-BE49-F238E27FC236}">
                <a16:creationId xmlns:a16="http://schemas.microsoft.com/office/drawing/2014/main" id="{358F6083-D62D-DD53-855F-815390D25E54}"/>
              </a:ext>
            </a:extLst>
          </p:cNvPr>
          <p:cNvSpPr>
            <a:spLocks noGrp="1"/>
          </p:cNvSpPr>
          <p:nvPr>
            <p:ph type="dt" sz="half" idx="2"/>
          </p:nvPr>
        </p:nvSpPr>
        <p:spPr/>
        <p:txBody>
          <a:bodyPr/>
          <a:lstStyle/>
          <a:p>
            <a:fld id="{A99684E3-A0FF-49CA-B05E-EC4BBEDCAE69}" type="datetime4">
              <a:rPr lang="en-US" smtClean="0"/>
              <a:t>June 6, 2024</a:t>
            </a:fld>
            <a:endParaRPr lang="en-US"/>
          </a:p>
        </p:txBody>
      </p:sp>
      <p:sp>
        <p:nvSpPr>
          <p:cNvPr id="4" name="Slide Number Placeholder 3">
            <a:extLst>
              <a:ext uri="{FF2B5EF4-FFF2-40B4-BE49-F238E27FC236}">
                <a16:creationId xmlns:a16="http://schemas.microsoft.com/office/drawing/2014/main" id="{7E159E97-4940-0BD6-3E34-A5876D29F08F}"/>
              </a:ext>
            </a:extLst>
          </p:cNvPr>
          <p:cNvSpPr>
            <a:spLocks noGrp="1"/>
          </p:cNvSpPr>
          <p:nvPr>
            <p:ph type="sldNum" sz="quarter" idx="12"/>
          </p:nvPr>
        </p:nvSpPr>
        <p:spPr/>
        <p:txBody>
          <a:bodyPr/>
          <a:lstStyle/>
          <a:p>
            <a:fld id="{1FAA610F-65FB-4D76-A9F7-0135426F9A2E}" type="slidenum">
              <a:rPr lang="en-US" smtClean="0"/>
              <a:t>21</a:t>
            </a:fld>
            <a:endParaRPr lang="en-US"/>
          </a:p>
        </p:txBody>
      </p:sp>
    </p:spTree>
    <p:extLst>
      <p:ext uri="{BB962C8B-B14F-4D97-AF65-F5344CB8AC3E}">
        <p14:creationId xmlns:p14="http://schemas.microsoft.com/office/powerpoint/2010/main" val="295834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49EF471-A173-A404-1804-F63C95E672CB}"/>
              </a:ext>
            </a:extLst>
          </p:cNvPr>
          <p:cNvSpPr>
            <a:spLocks noGrp="1"/>
          </p:cNvSpPr>
          <p:nvPr>
            <p:ph idx="1"/>
          </p:nvPr>
        </p:nvSpPr>
        <p:spPr/>
        <p:txBody>
          <a:bodyPr/>
          <a:lstStyle/>
          <a:p>
            <a:r>
              <a:rPr lang="en-US"/>
              <a:t>Who brings the accessibility challenge?</a:t>
            </a:r>
          </a:p>
          <a:p>
            <a:r>
              <a:rPr lang="en-US"/>
              <a:t>What does it look like?</a:t>
            </a:r>
          </a:p>
          <a:p>
            <a:r>
              <a:rPr lang="en-US"/>
              <a:t>What is a VPAT?</a:t>
            </a:r>
          </a:p>
          <a:p>
            <a:r>
              <a:rPr lang="en-US"/>
              <a:t>What guidance is there for Illinois public libraries?</a:t>
            </a:r>
          </a:p>
          <a:p>
            <a:r>
              <a:rPr lang="en-US"/>
              <a:t>What is SWAN’s role within website accessibility?</a:t>
            </a:r>
          </a:p>
        </p:txBody>
      </p:sp>
      <p:sp>
        <p:nvSpPr>
          <p:cNvPr id="4" name="Footer Placeholder 3">
            <a:extLst>
              <a:ext uri="{FF2B5EF4-FFF2-40B4-BE49-F238E27FC236}">
                <a16:creationId xmlns:a16="http://schemas.microsoft.com/office/drawing/2014/main" id="{433ACFF0-C410-93C5-2F7F-DC8FCE5C6B3D}"/>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B7BA86E2-4EF5-AF44-8E50-C2393FEC2039}"/>
              </a:ext>
            </a:extLst>
          </p:cNvPr>
          <p:cNvSpPr>
            <a:spLocks noGrp="1"/>
          </p:cNvSpPr>
          <p:nvPr>
            <p:ph type="sldNum" sz="quarter" idx="12"/>
          </p:nvPr>
        </p:nvSpPr>
        <p:spPr/>
        <p:txBody>
          <a:bodyPr/>
          <a:lstStyle/>
          <a:p>
            <a:fld id="{1FAA610F-65FB-4D76-A9F7-0135426F9A2E}" type="slidenum">
              <a:rPr lang="en-US" smtClean="0"/>
              <a:pPr/>
              <a:t>22</a:t>
            </a:fld>
            <a:endParaRPr lang="en-US"/>
          </a:p>
        </p:txBody>
      </p:sp>
      <p:sp>
        <p:nvSpPr>
          <p:cNvPr id="7" name="Title 6">
            <a:extLst>
              <a:ext uri="{FF2B5EF4-FFF2-40B4-BE49-F238E27FC236}">
                <a16:creationId xmlns:a16="http://schemas.microsoft.com/office/drawing/2014/main" id="{F592C1F9-1AC2-31B9-8D77-12549496FE3A}"/>
              </a:ext>
            </a:extLst>
          </p:cNvPr>
          <p:cNvSpPr>
            <a:spLocks noGrp="1"/>
          </p:cNvSpPr>
          <p:nvPr>
            <p:ph type="title"/>
          </p:nvPr>
        </p:nvSpPr>
        <p:spPr/>
        <p:txBody>
          <a:bodyPr/>
          <a:lstStyle/>
          <a:p>
            <a:r>
              <a:rPr lang="en-US"/>
              <a:t>Background</a:t>
            </a:r>
          </a:p>
        </p:txBody>
      </p:sp>
      <p:sp>
        <p:nvSpPr>
          <p:cNvPr id="5" name="Date Placeholder 4">
            <a:extLst>
              <a:ext uri="{FF2B5EF4-FFF2-40B4-BE49-F238E27FC236}">
                <a16:creationId xmlns:a16="http://schemas.microsoft.com/office/drawing/2014/main" id="{C7576BCC-BD79-2307-0682-EDFDD4153CDE}"/>
              </a:ext>
            </a:extLst>
          </p:cNvPr>
          <p:cNvSpPr>
            <a:spLocks noGrp="1"/>
          </p:cNvSpPr>
          <p:nvPr>
            <p:ph type="dt" sz="half" idx="2"/>
          </p:nvPr>
        </p:nvSpPr>
        <p:spPr/>
        <p:txBody>
          <a:bodyPr/>
          <a:lstStyle/>
          <a:p>
            <a:fld id="{E29B648E-B581-423D-9B17-BE3736B2CEBE}" type="datetime4">
              <a:rPr lang="en-US" smtClean="0"/>
              <a:t>June 6, 2024</a:t>
            </a:fld>
            <a:endParaRPr lang="en-US"/>
          </a:p>
        </p:txBody>
      </p:sp>
    </p:spTree>
    <p:extLst>
      <p:ext uri="{BB962C8B-B14F-4D97-AF65-F5344CB8AC3E}">
        <p14:creationId xmlns:p14="http://schemas.microsoft.com/office/powerpoint/2010/main" val="326374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F5B101-7F5E-90D6-018E-6839DEA759A6}"/>
              </a:ext>
            </a:extLst>
          </p:cNvPr>
          <p:cNvSpPr>
            <a:spLocks noGrp="1"/>
          </p:cNvSpPr>
          <p:nvPr>
            <p:ph idx="1"/>
          </p:nvPr>
        </p:nvSpPr>
        <p:spPr/>
        <p:txBody>
          <a:bodyPr/>
          <a:lstStyle/>
          <a:p>
            <a:r>
              <a:rPr lang="en-US"/>
              <a:t>Library patron files complaint with Office Civil Rights of the US Department of Education</a:t>
            </a:r>
          </a:p>
          <a:p>
            <a:r>
              <a:rPr lang="en-US"/>
              <a:t>Public libraries fall under the definition of a “public entity” and are subject to regulations of ADA</a:t>
            </a:r>
          </a:p>
          <a:p>
            <a:r>
              <a:rPr lang="en-US"/>
              <a:t>Complaint alleges discrimination to persons with disabilities, including website accessibility</a:t>
            </a:r>
          </a:p>
          <a:p>
            <a:r>
              <a:rPr lang="en-US"/>
              <a:t>RAILS provided memo outlining the complain process, investigation, and resolution of complaints</a:t>
            </a:r>
          </a:p>
          <a:p>
            <a:endParaRPr lang="en-US"/>
          </a:p>
          <a:p>
            <a:endParaRPr lang="en-US"/>
          </a:p>
          <a:p>
            <a:endParaRPr lang="en-US"/>
          </a:p>
        </p:txBody>
      </p:sp>
      <p:sp>
        <p:nvSpPr>
          <p:cNvPr id="3" name="Footer Placeholder 2">
            <a:extLst>
              <a:ext uri="{FF2B5EF4-FFF2-40B4-BE49-F238E27FC236}">
                <a16:creationId xmlns:a16="http://schemas.microsoft.com/office/drawing/2014/main" id="{8BD55619-B085-C368-65B7-0AA138213A18}"/>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A957FF48-8507-5A6B-FCFE-CA4FA7B961F3}"/>
              </a:ext>
            </a:extLst>
          </p:cNvPr>
          <p:cNvSpPr>
            <a:spLocks noGrp="1"/>
          </p:cNvSpPr>
          <p:nvPr>
            <p:ph type="sldNum" sz="quarter" idx="12"/>
          </p:nvPr>
        </p:nvSpPr>
        <p:spPr/>
        <p:txBody>
          <a:bodyPr/>
          <a:lstStyle/>
          <a:p>
            <a:fld id="{1FAA610F-65FB-4D76-A9F7-0135426F9A2E}" type="slidenum">
              <a:rPr lang="en-US" smtClean="0"/>
              <a:t>23</a:t>
            </a:fld>
            <a:endParaRPr lang="en-US"/>
          </a:p>
        </p:txBody>
      </p:sp>
      <p:sp>
        <p:nvSpPr>
          <p:cNvPr id="5" name="Title 4">
            <a:extLst>
              <a:ext uri="{FF2B5EF4-FFF2-40B4-BE49-F238E27FC236}">
                <a16:creationId xmlns:a16="http://schemas.microsoft.com/office/drawing/2014/main" id="{1EBB5729-71CA-5903-03B2-E9923F689283}"/>
              </a:ext>
            </a:extLst>
          </p:cNvPr>
          <p:cNvSpPr>
            <a:spLocks noGrp="1"/>
          </p:cNvSpPr>
          <p:nvPr>
            <p:ph type="title"/>
          </p:nvPr>
        </p:nvSpPr>
        <p:spPr/>
        <p:txBody>
          <a:bodyPr/>
          <a:lstStyle/>
          <a:p>
            <a:r>
              <a:rPr lang="en-US"/>
              <a:t>Who brings the accessibility challenge?</a:t>
            </a:r>
          </a:p>
        </p:txBody>
      </p:sp>
      <p:sp>
        <p:nvSpPr>
          <p:cNvPr id="6" name="Date Placeholder 5">
            <a:extLst>
              <a:ext uri="{FF2B5EF4-FFF2-40B4-BE49-F238E27FC236}">
                <a16:creationId xmlns:a16="http://schemas.microsoft.com/office/drawing/2014/main" id="{BD95748A-2CCF-FC84-6F0C-C96E77017FDE}"/>
              </a:ext>
            </a:extLst>
          </p:cNvPr>
          <p:cNvSpPr>
            <a:spLocks noGrp="1"/>
          </p:cNvSpPr>
          <p:nvPr>
            <p:ph type="dt" sz="half" idx="2"/>
          </p:nvPr>
        </p:nvSpPr>
        <p:spPr/>
        <p:txBody>
          <a:bodyPr/>
          <a:lstStyle/>
          <a:p>
            <a:fld id="{A99684E3-A0FF-49CA-B05E-EC4BBEDCAE69}" type="datetime4">
              <a:rPr lang="en-US" smtClean="0"/>
              <a:t>June 6, 2024</a:t>
            </a:fld>
            <a:endParaRPr lang="en-US"/>
          </a:p>
        </p:txBody>
      </p:sp>
    </p:spTree>
    <p:extLst>
      <p:ext uri="{BB962C8B-B14F-4D97-AF65-F5344CB8AC3E}">
        <p14:creationId xmlns:p14="http://schemas.microsoft.com/office/powerpoint/2010/main" val="64088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B8C062-8E6D-C42A-D360-43314F1247E9}"/>
              </a:ext>
            </a:extLst>
          </p:cNvPr>
          <p:cNvSpPr>
            <a:spLocks noGrp="1"/>
          </p:cNvSpPr>
          <p:nvPr>
            <p:ph type="title"/>
          </p:nvPr>
        </p:nvSpPr>
        <p:spPr/>
        <p:txBody>
          <a:bodyPr/>
          <a:lstStyle/>
          <a:p>
            <a:r>
              <a:rPr lang="en-US"/>
              <a:t>Public library website &amp; online digital presence</a:t>
            </a:r>
          </a:p>
        </p:txBody>
      </p:sp>
      <p:sp>
        <p:nvSpPr>
          <p:cNvPr id="2" name="Content Placeholder 1">
            <a:extLst>
              <a:ext uri="{FF2B5EF4-FFF2-40B4-BE49-F238E27FC236}">
                <a16:creationId xmlns:a16="http://schemas.microsoft.com/office/drawing/2014/main" id="{FF00E415-062B-1EF7-C203-C99D01A9BFD2}"/>
              </a:ext>
            </a:extLst>
          </p:cNvPr>
          <p:cNvSpPr>
            <a:spLocks noGrp="1"/>
          </p:cNvSpPr>
          <p:nvPr>
            <p:ph sz="half" idx="1"/>
          </p:nvPr>
        </p:nvSpPr>
        <p:spPr/>
        <p:txBody>
          <a:bodyPr>
            <a:noAutofit/>
          </a:bodyPr>
          <a:lstStyle/>
          <a:p>
            <a:r>
              <a:rPr lang="en-US"/>
              <a:t>It’s complicated!</a:t>
            </a:r>
          </a:p>
          <a:p>
            <a:pPr lvl="1"/>
            <a:r>
              <a:rPr lang="en-US"/>
              <a:t>Your library website</a:t>
            </a:r>
          </a:p>
          <a:p>
            <a:pPr lvl="1"/>
            <a:r>
              <a:rPr lang="en-US"/>
              <a:t>SWAN catalog with integrated e-content (eBooks, online resources)</a:t>
            </a:r>
          </a:p>
          <a:p>
            <a:pPr lvl="1"/>
            <a:r>
              <a:rPr lang="en-US"/>
              <a:t>E-content vendors (Illinois Digital Archive/</a:t>
            </a:r>
            <a:r>
              <a:rPr lang="en-US" err="1"/>
              <a:t>ContentDM</a:t>
            </a:r>
            <a:r>
              <a:rPr lang="en-US"/>
              <a:t>, mobile app, etc.)</a:t>
            </a:r>
          </a:p>
          <a:p>
            <a:pPr lvl="1"/>
            <a:r>
              <a:rPr lang="en-US"/>
              <a:t>3</a:t>
            </a:r>
            <a:r>
              <a:rPr lang="en-US" baseline="30000"/>
              <a:t>rd</a:t>
            </a:r>
            <a:r>
              <a:rPr lang="en-US"/>
              <a:t> party vendors (events calendars, card registration)</a:t>
            </a:r>
          </a:p>
        </p:txBody>
      </p:sp>
      <p:sp>
        <p:nvSpPr>
          <p:cNvPr id="10" name="Content Placeholder 9">
            <a:extLst>
              <a:ext uri="{FF2B5EF4-FFF2-40B4-BE49-F238E27FC236}">
                <a16:creationId xmlns:a16="http://schemas.microsoft.com/office/drawing/2014/main" id="{D93A095A-B6B0-B97A-A994-6501137D9237}"/>
              </a:ext>
            </a:extLst>
          </p:cNvPr>
          <p:cNvSpPr>
            <a:spLocks noGrp="1"/>
          </p:cNvSpPr>
          <p:nvPr>
            <p:ph sz="half" idx="2"/>
          </p:nvPr>
        </p:nvSpPr>
        <p:spPr>
          <a:xfrm>
            <a:off x="6172200" y="5457371"/>
            <a:ext cx="5181600" cy="522515"/>
          </a:xfrm>
          <a:solidFill>
            <a:schemeClr val="accent5">
              <a:lumMod val="20000"/>
              <a:lumOff val="80000"/>
            </a:schemeClr>
          </a:solidFill>
        </p:spPr>
        <p:txBody>
          <a:bodyPr>
            <a:normAutofit fontScale="62500" lnSpcReduction="20000"/>
          </a:bodyPr>
          <a:lstStyle/>
          <a:p>
            <a:pPr marL="0" indent="0">
              <a:buNone/>
            </a:pPr>
            <a:r>
              <a:rPr lang="en-US"/>
              <a:t>10 different sites represented on this screenshot, not including the library website itself</a:t>
            </a:r>
          </a:p>
        </p:txBody>
      </p:sp>
      <p:sp>
        <p:nvSpPr>
          <p:cNvPr id="3" name="Footer Placeholder 2">
            <a:extLst>
              <a:ext uri="{FF2B5EF4-FFF2-40B4-BE49-F238E27FC236}">
                <a16:creationId xmlns:a16="http://schemas.microsoft.com/office/drawing/2014/main" id="{D3C088E3-DAE2-C853-3520-AFD0718EEBA3}"/>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65485307-8C2D-C0F4-689A-F68CE36D5D84}"/>
              </a:ext>
            </a:extLst>
          </p:cNvPr>
          <p:cNvSpPr>
            <a:spLocks noGrp="1"/>
          </p:cNvSpPr>
          <p:nvPr>
            <p:ph type="sldNum" sz="quarter" idx="12"/>
          </p:nvPr>
        </p:nvSpPr>
        <p:spPr/>
        <p:txBody>
          <a:bodyPr/>
          <a:lstStyle/>
          <a:p>
            <a:fld id="{1FAA610F-65FB-4D76-A9F7-0135426F9A2E}" type="slidenum">
              <a:rPr lang="en-US" smtClean="0"/>
              <a:t>24</a:t>
            </a:fld>
            <a:endParaRPr lang="en-US"/>
          </a:p>
        </p:txBody>
      </p:sp>
      <p:sp>
        <p:nvSpPr>
          <p:cNvPr id="6" name="Date Placeholder 5">
            <a:extLst>
              <a:ext uri="{FF2B5EF4-FFF2-40B4-BE49-F238E27FC236}">
                <a16:creationId xmlns:a16="http://schemas.microsoft.com/office/drawing/2014/main" id="{B4BF2AA4-021C-D44B-34A7-485A64552D7F}"/>
              </a:ext>
            </a:extLst>
          </p:cNvPr>
          <p:cNvSpPr>
            <a:spLocks noGrp="1"/>
          </p:cNvSpPr>
          <p:nvPr>
            <p:ph type="dt" sz="half" idx="13"/>
          </p:nvPr>
        </p:nvSpPr>
        <p:spPr/>
        <p:txBody>
          <a:bodyPr/>
          <a:lstStyle/>
          <a:p>
            <a:fld id="{A99684E3-A0FF-49CA-B05E-EC4BBEDCAE69}" type="datetime4">
              <a:rPr lang="en-US" smtClean="0"/>
              <a:t>June 6, 2024</a:t>
            </a:fld>
            <a:endParaRPr lang="en-US"/>
          </a:p>
        </p:txBody>
      </p:sp>
      <p:pic>
        <p:nvPicPr>
          <p:cNvPr id="8" name="Picture 7" descr="A screenshot of a computer&#10;&#10;Description automatically generated">
            <a:extLst>
              <a:ext uri="{FF2B5EF4-FFF2-40B4-BE49-F238E27FC236}">
                <a16:creationId xmlns:a16="http://schemas.microsoft.com/office/drawing/2014/main" id="{8209F304-7167-263F-3534-B35B5371A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199" y="1251858"/>
            <a:ext cx="5181601" cy="3949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7911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9EB356-048E-B047-779C-E210A60E31B2}"/>
              </a:ext>
            </a:extLst>
          </p:cNvPr>
          <p:cNvSpPr>
            <a:spLocks noGrp="1"/>
          </p:cNvSpPr>
          <p:nvPr>
            <p:ph type="title"/>
          </p:nvPr>
        </p:nvSpPr>
        <p:spPr>
          <a:xfrm>
            <a:off x="838200" y="365125"/>
            <a:ext cx="3966882" cy="1325563"/>
          </a:xfrm>
        </p:spPr>
        <p:txBody>
          <a:bodyPr/>
          <a:lstStyle/>
          <a:p>
            <a:r>
              <a:rPr lang="en-US"/>
              <a:t>What is a VPAT?</a:t>
            </a:r>
          </a:p>
        </p:txBody>
      </p:sp>
      <p:pic>
        <p:nvPicPr>
          <p:cNvPr id="10" name="Content Placeholder 9">
            <a:extLst>
              <a:ext uri="{FF2B5EF4-FFF2-40B4-BE49-F238E27FC236}">
                <a16:creationId xmlns:a16="http://schemas.microsoft.com/office/drawing/2014/main" id="{2958004C-2495-3381-8F98-149A987C1DAA}"/>
              </a:ext>
            </a:extLst>
          </p:cNvPr>
          <p:cNvPicPr>
            <a:picLocks noGrp="1" noChangeAspect="1"/>
          </p:cNvPicPr>
          <p:nvPr>
            <p:ph sz="half" idx="1"/>
          </p:nvPr>
        </p:nvPicPr>
        <p:blipFill>
          <a:blip r:embed="rId2"/>
          <a:stretch>
            <a:fillRect/>
          </a:stretch>
        </p:blipFill>
        <p:spPr>
          <a:xfrm>
            <a:off x="5091653" y="669925"/>
            <a:ext cx="5181600" cy="3913859"/>
          </a:xfrm>
          <a:ln>
            <a:solidFill>
              <a:schemeClr val="accent1"/>
            </a:solidFill>
          </a:ln>
        </p:spPr>
      </p:pic>
      <p:pic>
        <p:nvPicPr>
          <p:cNvPr id="12" name="Content Placeholder 11">
            <a:extLst>
              <a:ext uri="{FF2B5EF4-FFF2-40B4-BE49-F238E27FC236}">
                <a16:creationId xmlns:a16="http://schemas.microsoft.com/office/drawing/2014/main" id="{E97CC641-DCA8-F4F8-ECF8-C5913157E9AA}"/>
              </a:ext>
            </a:extLst>
          </p:cNvPr>
          <p:cNvPicPr>
            <a:picLocks noGrp="1" noChangeAspect="1"/>
          </p:cNvPicPr>
          <p:nvPr>
            <p:ph sz="half" idx="2"/>
          </p:nvPr>
        </p:nvPicPr>
        <p:blipFill>
          <a:blip r:embed="rId3"/>
          <a:stretch>
            <a:fillRect/>
          </a:stretch>
        </p:blipFill>
        <p:spPr>
          <a:xfrm>
            <a:off x="7592505" y="1978042"/>
            <a:ext cx="3953501" cy="4351338"/>
          </a:xfrm>
          <a:prstGeom prst="rect">
            <a:avLst/>
          </a:prstGeom>
          <a:ln>
            <a:solidFill>
              <a:schemeClr val="accent1"/>
            </a:solidFill>
          </a:ln>
          <a:effectLst>
            <a:outerShdw blurRad="292100" dist="139700" dir="2700000" algn="tl" rotWithShape="0">
              <a:srgbClr val="333333">
                <a:alpha val="65000"/>
              </a:srgbClr>
            </a:outerShdw>
          </a:effectLst>
        </p:spPr>
      </p:pic>
      <p:sp>
        <p:nvSpPr>
          <p:cNvPr id="3" name="Footer Placeholder 2">
            <a:extLst>
              <a:ext uri="{FF2B5EF4-FFF2-40B4-BE49-F238E27FC236}">
                <a16:creationId xmlns:a16="http://schemas.microsoft.com/office/drawing/2014/main" id="{E5604469-C0D3-B047-5B48-9D0D2F2123FE}"/>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37696AEA-0113-0DBA-18DF-DE2FFB6008B4}"/>
              </a:ext>
            </a:extLst>
          </p:cNvPr>
          <p:cNvSpPr>
            <a:spLocks noGrp="1"/>
          </p:cNvSpPr>
          <p:nvPr>
            <p:ph type="sldNum" sz="quarter" idx="12"/>
          </p:nvPr>
        </p:nvSpPr>
        <p:spPr/>
        <p:txBody>
          <a:bodyPr/>
          <a:lstStyle/>
          <a:p>
            <a:fld id="{1FAA610F-65FB-4D76-A9F7-0135426F9A2E}" type="slidenum">
              <a:rPr lang="en-US" smtClean="0"/>
              <a:t>25</a:t>
            </a:fld>
            <a:endParaRPr lang="en-US"/>
          </a:p>
        </p:txBody>
      </p:sp>
      <p:sp>
        <p:nvSpPr>
          <p:cNvPr id="6" name="Date Placeholder 5">
            <a:extLst>
              <a:ext uri="{FF2B5EF4-FFF2-40B4-BE49-F238E27FC236}">
                <a16:creationId xmlns:a16="http://schemas.microsoft.com/office/drawing/2014/main" id="{4974D949-633B-3F20-B3DC-D396B25A3868}"/>
              </a:ext>
            </a:extLst>
          </p:cNvPr>
          <p:cNvSpPr>
            <a:spLocks noGrp="1"/>
          </p:cNvSpPr>
          <p:nvPr>
            <p:ph type="dt" sz="half" idx="13"/>
          </p:nvPr>
        </p:nvSpPr>
        <p:spPr/>
        <p:txBody>
          <a:bodyPr/>
          <a:lstStyle/>
          <a:p>
            <a:fld id="{A99684E3-A0FF-49CA-B05E-EC4BBEDCAE69}" type="datetime4">
              <a:rPr lang="en-US" smtClean="0"/>
              <a:t>June 6, 2024</a:t>
            </a:fld>
            <a:endParaRPr lang="en-US"/>
          </a:p>
        </p:txBody>
      </p:sp>
      <p:sp>
        <p:nvSpPr>
          <p:cNvPr id="13" name="TextBox 12">
            <a:extLst>
              <a:ext uri="{FF2B5EF4-FFF2-40B4-BE49-F238E27FC236}">
                <a16:creationId xmlns:a16="http://schemas.microsoft.com/office/drawing/2014/main" id="{0265E598-BEFE-53AE-0B5E-ACC98745F192}"/>
              </a:ext>
            </a:extLst>
          </p:cNvPr>
          <p:cNvSpPr txBox="1"/>
          <p:nvPr/>
        </p:nvSpPr>
        <p:spPr>
          <a:xfrm>
            <a:off x="934570" y="1479176"/>
            <a:ext cx="3774141" cy="5078313"/>
          </a:xfrm>
          <a:prstGeom prst="rect">
            <a:avLst/>
          </a:prstGeom>
          <a:noFill/>
        </p:spPr>
        <p:txBody>
          <a:bodyPr wrap="square" rtlCol="0">
            <a:spAutoFit/>
          </a:bodyPr>
          <a:lstStyle/>
          <a:p>
            <a:r>
              <a:rPr lang="en-US"/>
              <a:t>A VPAT is a form provided by Information Technology Industry Council that vendors use to create an  Accessibility Conformance Report</a:t>
            </a:r>
          </a:p>
          <a:p>
            <a:endParaRPr lang="en-US"/>
          </a:p>
          <a:p>
            <a:r>
              <a:rPr lang="en-US"/>
              <a:t>Although the ACR is the completed VPAT, vendors and manufacturers commonly refer to both as VPAT</a:t>
            </a:r>
          </a:p>
          <a:p>
            <a:endParaRPr lang="en-US"/>
          </a:p>
          <a:p>
            <a:r>
              <a:rPr lang="en-US"/>
              <a:t>Vendors provide VPAT including:</a:t>
            </a:r>
          </a:p>
          <a:p>
            <a:pPr marL="285750" indent="-285750">
              <a:buFont typeface="Arial" panose="020B0604020202020204" pitchFamily="34" charset="0"/>
              <a:buChar char="•"/>
            </a:pPr>
            <a:r>
              <a:rPr lang="en-US" err="1"/>
              <a:t>Communico</a:t>
            </a:r>
            <a:endParaRPr lang="en-US"/>
          </a:p>
          <a:p>
            <a:pPr marL="285750" indent="-285750">
              <a:buFont typeface="Arial" panose="020B0604020202020204" pitchFamily="34" charset="0"/>
              <a:buChar char="•"/>
            </a:pPr>
            <a:r>
              <a:rPr lang="en-US"/>
              <a:t>EBSCO</a:t>
            </a:r>
          </a:p>
          <a:p>
            <a:pPr marL="285750" indent="-285750">
              <a:buFont typeface="Arial" panose="020B0604020202020204" pitchFamily="34" charset="0"/>
              <a:buChar char="•"/>
            </a:pPr>
            <a:r>
              <a:rPr lang="en-US"/>
              <a:t>Gale</a:t>
            </a:r>
          </a:p>
          <a:p>
            <a:pPr marL="285750" indent="-285750">
              <a:buFont typeface="Arial" panose="020B0604020202020204" pitchFamily="34" charset="0"/>
              <a:buChar char="•"/>
            </a:pPr>
            <a:r>
              <a:rPr lang="en-US"/>
              <a:t>ProQuest</a:t>
            </a:r>
          </a:p>
          <a:p>
            <a:pPr marL="285750" indent="-285750">
              <a:buFont typeface="Arial" panose="020B0604020202020204" pitchFamily="34" charset="0"/>
              <a:buChar char="•"/>
            </a:pPr>
            <a:r>
              <a:rPr lang="en-US" err="1"/>
              <a:t>Etc</a:t>
            </a:r>
            <a:endParaRPr lang="en-US"/>
          </a:p>
          <a:p>
            <a:r>
              <a:rPr lang="en-US"/>
              <a:t>Use the RAILS database to search &amp; assign your library profile</a:t>
            </a:r>
          </a:p>
          <a:p>
            <a:endParaRPr lang="en-US"/>
          </a:p>
        </p:txBody>
      </p:sp>
    </p:spTree>
    <p:extLst>
      <p:ext uri="{BB962C8B-B14F-4D97-AF65-F5344CB8AC3E}">
        <p14:creationId xmlns:p14="http://schemas.microsoft.com/office/powerpoint/2010/main" val="2943192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45EBEC-0996-44A4-AFC8-D1BB7C3E0DB4}"/>
              </a:ext>
            </a:extLst>
          </p:cNvPr>
          <p:cNvSpPr>
            <a:spLocks noGrp="1"/>
          </p:cNvSpPr>
          <p:nvPr>
            <p:ph type="title"/>
          </p:nvPr>
        </p:nvSpPr>
        <p:spPr/>
        <p:txBody>
          <a:bodyPr>
            <a:normAutofit fontScale="90000"/>
          </a:bodyPr>
          <a:lstStyle/>
          <a:p>
            <a:r>
              <a:rPr lang="en-US" sz="4000"/>
              <a:t>Aspen Discovery needs a VPAT</a:t>
            </a:r>
          </a:p>
        </p:txBody>
      </p:sp>
      <p:graphicFrame>
        <p:nvGraphicFramePr>
          <p:cNvPr id="9" name="Content Placeholder 8">
            <a:extLst>
              <a:ext uri="{FF2B5EF4-FFF2-40B4-BE49-F238E27FC236}">
                <a16:creationId xmlns:a16="http://schemas.microsoft.com/office/drawing/2014/main" id="{2D6A8CB8-0216-CB92-DBFC-DD580F96B388}"/>
              </a:ext>
            </a:extLst>
          </p:cNvPr>
          <p:cNvGraphicFramePr>
            <a:graphicFrameLocks noGrp="1"/>
          </p:cNvGraphicFramePr>
          <p:nvPr>
            <p:ph idx="1"/>
            <p:extLst>
              <p:ext uri="{D42A27DB-BD31-4B8C-83A1-F6EECF244321}">
                <p14:modId xmlns:p14="http://schemas.microsoft.com/office/powerpoint/2010/main" val="2517319417"/>
              </p:ext>
            </p:extLst>
          </p:nvPr>
        </p:nvGraphicFramePr>
        <p:xfrm>
          <a:off x="4921624" y="537883"/>
          <a:ext cx="6808704" cy="4856357"/>
        </p:xfrm>
        <a:graphic>
          <a:graphicData uri="http://schemas.openxmlformats.org/drawingml/2006/table">
            <a:tbl>
              <a:tblPr firstRow="1" lastRow="1">
                <a:tableStyleId>{BC89EF96-8CEA-46FF-86C4-4CE0E7609802}</a:tableStyleId>
              </a:tblPr>
              <a:tblGrid>
                <a:gridCol w="3435494">
                  <a:extLst>
                    <a:ext uri="{9D8B030D-6E8A-4147-A177-3AD203B41FA5}">
                      <a16:colId xmlns:a16="http://schemas.microsoft.com/office/drawing/2014/main" val="2523357713"/>
                    </a:ext>
                  </a:extLst>
                </a:gridCol>
                <a:gridCol w="1686605">
                  <a:extLst>
                    <a:ext uri="{9D8B030D-6E8A-4147-A177-3AD203B41FA5}">
                      <a16:colId xmlns:a16="http://schemas.microsoft.com/office/drawing/2014/main" val="1522265497"/>
                    </a:ext>
                  </a:extLst>
                </a:gridCol>
                <a:gridCol w="1686605">
                  <a:extLst>
                    <a:ext uri="{9D8B030D-6E8A-4147-A177-3AD203B41FA5}">
                      <a16:colId xmlns:a16="http://schemas.microsoft.com/office/drawing/2014/main" val="763295225"/>
                    </a:ext>
                  </a:extLst>
                </a:gridCol>
              </a:tblGrid>
              <a:tr h="973041">
                <a:tc>
                  <a:txBody>
                    <a:bodyPr/>
                    <a:lstStyle/>
                    <a:p>
                      <a:pPr marL="0" marR="0" algn="l">
                        <a:lnSpc>
                          <a:spcPct val="115000"/>
                        </a:lnSpc>
                        <a:spcBef>
                          <a:spcPts val="0"/>
                        </a:spcBef>
                        <a:spcAft>
                          <a:spcPts val="0"/>
                        </a:spcAft>
                      </a:pPr>
                      <a:r>
                        <a:rPr lang="en-US" sz="1600" cap="none" baseline="0">
                          <a:effectLst/>
                        </a:rPr>
                        <a:t>Deque </a:t>
                      </a:r>
                      <a:r>
                        <a:rPr lang="en-US" sz="1600" cap="all">
                          <a:effectLst/>
                        </a:rPr>
                        <a:t>S</a:t>
                      </a:r>
                      <a:r>
                        <a:rPr lang="en-US" sz="1600">
                          <a:effectLst/>
                        </a:rPr>
                        <a:t>ervice Description</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846" marR="24846" marT="24846" marB="24846"/>
                </a:tc>
                <a:tc>
                  <a:txBody>
                    <a:bodyPr/>
                    <a:lstStyle/>
                    <a:p>
                      <a:pPr marL="0" marR="0" algn="ctr">
                        <a:lnSpc>
                          <a:spcPct val="115000"/>
                        </a:lnSpc>
                        <a:spcBef>
                          <a:spcPts val="0"/>
                        </a:spcBef>
                        <a:spcAft>
                          <a:spcPts val="0"/>
                        </a:spcAft>
                      </a:pPr>
                      <a:r>
                        <a:rPr lang="en-US" sz="1600">
                          <a:effectLst/>
                        </a:rPr>
                        <a:t>Aspen Discovery web</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846" marR="24846" marT="24846" marB="24846"/>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Aspen LiDA (SWAN libraries + app)</a:t>
                      </a:r>
                    </a:p>
                  </a:txBody>
                  <a:tcPr marL="24846" marR="24846" marT="24846" marB="24846"/>
                </a:tc>
                <a:extLst>
                  <a:ext uri="{0D108BD9-81ED-4DB2-BD59-A6C34878D82A}">
                    <a16:rowId xmlns:a16="http://schemas.microsoft.com/office/drawing/2014/main" val="1064788086"/>
                  </a:ext>
                </a:extLst>
              </a:tr>
              <a:tr h="2107747">
                <a:tc>
                  <a:txBody>
                    <a:bodyPr/>
                    <a:lstStyle/>
                    <a:p>
                      <a:pPr marL="0" marR="0">
                        <a:lnSpc>
                          <a:spcPct val="115000"/>
                        </a:lnSpc>
                        <a:spcBef>
                          <a:spcPts val="0"/>
                        </a:spcBef>
                        <a:spcAft>
                          <a:spcPts val="0"/>
                        </a:spcAft>
                      </a:pPr>
                      <a:r>
                        <a:rPr lang="en-US" sz="1400" b="1">
                          <a:effectLst/>
                        </a:rPr>
                        <a:t>Comprehensive Assessment - Web</a:t>
                      </a:r>
                    </a:p>
                    <a:p>
                      <a:pPr marL="0" marR="0" lvl="0" indent="0">
                        <a:lnSpc>
                          <a:spcPct val="115000"/>
                        </a:lnSpc>
                        <a:spcBef>
                          <a:spcPts val="0"/>
                        </a:spcBef>
                        <a:spcAft>
                          <a:spcPts val="0"/>
                        </a:spcAft>
                        <a:buFont typeface="Symbol" panose="05050102010706020507" pitchFamily="18" charset="2"/>
                        <a:buNone/>
                      </a:pPr>
                      <a:r>
                        <a:rPr lang="en-US" sz="1400">
                          <a:effectLst/>
                        </a:rPr>
                        <a:t>31 Pages</a:t>
                      </a:r>
                    </a:p>
                    <a:p>
                      <a:pPr marL="0" marR="0" lvl="0" indent="0">
                        <a:lnSpc>
                          <a:spcPct val="115000"/>
                        </a:lnSpc>
                        <a:spcBef>
                          <a:spcPts val="0"/>
                        </a:spcBef>
                        <a:spcAft>
                          <a:spcPts val="0"/>
                        </a:spcAft>
                        <a:buFont typeface="Symbol" panose="05050102010706020507" pitchFamily="18" charset="2"/>
                        <a:buNone/>
                      </a:pPr>
                      <a:r>
                        <a:rPr lang="en-US" sz="1400">
                          <a:effectLst/>
                        </a:rPr>
                        <a:t>WCAG 2.1 AA testing standard</a:t>
                      </a:r>
                    </a:p>
                    <a:p>
                      <a:pPr marL="0" marR="0" lvl="0" indent="0">
                        <a:lnSpc>
                          <a:spcPct val="115000"/>
                        </a:lnSpc>
                        <a:spcBef>
                          <a:spcPts val="0"/>
                        </a:spcBef>
                        <a:spcAft>
                          <a:spcPts val="0"/>
                        </a:spcAft>
                        <a:buFont typeface="Symbol" panose="05050102010706020507" pitchFamily="18" charset="2"/>
                        <a:buNone/>
                      </a:pPr>
                      <a:r>
                        <a:rPr lang="en-US" sz="1400">
                          <a:effectLst/>
                        </a:rPr>
                        <a:t>Chrome Browser/NVDA Assistive Technology</a:t>
                      </a:r>
                    </a:p>
                    <a:p>
                      <a:pPr marL="0" marR="0" lvl="0" indent="0">
                        <a:lnSpc>
                          <a:spcPct val="115000"/>
                        </a:lnSpc>
                        <a:spcBef>
                          <a:spcPts val="0"/>
                        </a:spcBef>
                        <a:spcAft>
                          <a:spcPts val="0"/>
                        </a:spcAft>
                        <a:buFont typeface="Symbol" panose="05050102010706020507" pitchFamily="18" charset="2"/>
                        <a:buNone/>
                      </a:pPr>
                      <a:r>
                        <a:rPr lang="en-US" sz="1400">
                          <a:effectLst/>
                        </a:rPr>
                        <a:t>Written Executive Summary Report</a:t>
                      </a:r>
                    </a:p>
                    <a:p>
                      <a:pPr marL="0" marR="0" lvl="0" indent="0">
                        <a:lnSpc>
                          <a:spcPct val="115000"/>
                        </a:lnSpc>
                        <a:spcBef>
                          <a:spcPts val="0"/>
                        </a:spcBef>
                        <a:spcAft>
                          <a:spcPts val="0"/>
                        </a:spcAft>
                        <a:buFont typeface="Symbol" panose="05050102010706020507" pitchFamily="18" charset="2"/>
                        <a:buNone/>
                      </a:pPr>
                      <a:r>
                        <a:rPr lang="en-US" sz="1400">
                          <a:effectLst/>
                        </a:rPr>
                        <a:t>Online view-only access to the Web Assessment Results</a:t>
                      </a:r>
                      <a:endParaRPr lang="en-US" sz="1400">
                        <a:solidFill>
                          <a:srgbClr val="000000"/>
                        </a:solidFill>
                        <a:effectLst/>
                        <a:latin typeface="Helvetica" panose="020B0604020202020204" pitchFamily="34" charset="0"/>
                        <a:ea typeface="Arial" panose="020B0604020202020204" pitchFamily="34" charset="0"/>
                        <a:cs typeface="Arial" panose="020B0604020202020204" pitchFamily="34" charset="0"/>
                      </a:endParaRPr>
                    </a:p>
                  </a:txBody>
                  <a:tcPr marL="24846" marR="24846" marT="24846" marB="24846"/>
                </a:tc>
                <a:tc>
                  <a:txBody>
                    <a:bodyPr/>
                    <a:lstStyle/>
                    <a:p>
                      <a:pPr marL="0" marR="0" algn="r">
                        <a:lnSpc>
                          <a:spcPct val="115000"/>
                        </a:lnSpc>
                        <a:spcBef>
                          <a:spcPts val="0"/>
                        </a:spcBef>
                        <a:spcAft>
                          <a:spcPts val="0"/>
                        </a:spcAft>
                      </a:pPr>
                      <a:r>
                        <a:rPr lang="en-US" sz="1600">
                          <a:effectLst/>
                        </a:rPr>
                        <a:t>$26,350</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846" marR="24846" marT="24846" marB="24846"/>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$34,800</a:t>
                      </a:r>
                    </a:p>
                  </a:txBody>
                  <a:tcPr marL="24846" marR="24846" marT="24846" marB="24846"/>
                </a:tc>
                <a:extLst>
                  <a:ext uri="{0D108BD9-81ED-4DB2-BD59-A6C34878D82A}">
                    <a16:rowId xmlns:a16="http://schemas.microsoft.com/office/drawing/2014/main" val="731850906"/>
                  </a:ext>
                </a:extLst>
              </a:tr>
              <a:tr h="1141588">
                <a:tc>
                  <a:txBody>
                    <a:bodyPr/>
                    <a:lstStyle/>
                    <a:p>
                      <a:pPr marL="0" marR="0">
                        <a:lnSpc>
                          <a:spcPct val="115000"/>
                        </a:lnSpc>
                        <a:spcBef>
                          <a:spcPts val="0"/>
                        </a:spcBef>
                        <a:spcAft>
                          <a:spcPts val="0"/>
                        </a:spcAft>
                      </a:pPr>
                      <a:r>
                        <a:rPr lang="en-US" sz="1400" b="1">
                          <a:effectLst/>
                        </a:rPr>
                        <a:t> Voluntary Product Accessibility Template (VPAT)</a:t>
                      </a:r>
                      <a:endParaRPr lang="en-US" sz="1400" b="1">
                        <a:solidFill>
                          <a:srgbClr val="000000"/>
                        </a:solidFill>
                        <a:effectLst/>
                        <a:latin typeface="Helvetica" panose="020B0604020202020204" pitchFamily="34" charset="0"/>
                        <a:ea typeface="Arial" panose="020B0604020202020204" pitchFamily="34" charset="0"/>
                        <a:cs typeface="Arial" panose="020B0604020202020204" pitchFamily="34" charset="0"/>
                      </a:endParaRPr>
                    </a:p>
                  </a:txBody>
                  <a:tcPr marL="24846" marR="24846" marT="24846" marB="24846"/>
                </a:tc>
                <a:tc>
                  <a:txBody>
                    <a:bodyPr/>
                    <a:lstStyle/>
                    <a:p>
                      <a:pPr marL="0" marR="0" algn="r">
                        <a:lnSpc>
                          <a:spcPct val="115000"/>
                        </a:lnSpc>
                        <a:spcBef>
                          <a:spcPts val="0"/>
                        </a:spcBef>
                        <a:spcAft>
                          <a:spcPts val="0"/>
                        </a:spcAft>
                      </a:pPr>
                      <a:r>
                        <a:rPr lang="en-US" sz="1600">
                          <a:effectLst/>
                        </a:rPr>
                        <a:t>$10,500</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846" marR="24846" marT="24846" marB="24846"/>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p>
                  </a:txBody>
                  <a:tcPr marL="24846" marR="24846" marT="24846" marB="24846"/>
                </a:tc>
                <a:extLst>
                  <a:ext uri="{0D108BD9-81ED-4DB2-BD59-A6C34878D82A}">
                    <a16:rowId xmlns:a16="http://schemas.microsoft.com/office/drawing/2014/main" val="2183277060"/>
                  </a:ext>
                </a:extLst>
              </a:tr>
              <a:tr h="633981">
                <a:tc>
                  <a:txBody>
                    <a:bodyPr/>
                    <a:lstStyle/>
                    <a:p>
                      <a:pPr marL="0" marR="0">
                        <a:lnSpc>
                          <a:spcPct val="115000"/>
                        </a:lnSpc>
                        <a:spcBef>
                          <a:spcPts val="0"/>
                        </a:spcBef>
                        <a:spcAft>
                          <a:spcPts val="0"/>
                        </a:spcAft>
                      </a:pPr>
                      <a:r>
                        <a:rPr lang="en-US" sz="1400" b="1">
                          <a:solidFill>
                            <a:srgbClr val="000000"/>
                          </a:solidFill>
                          <a:effectLst/>
                          <a:latin typeface="Helvetica" panose="020B0604020202020204" pitchFamily="34" charset="0"/>
                          <a:ea typeface="Arial" panose="020B0604020202020204" pitchFamily="34" charset="0"/>
                          <a:cs typeface="Arial" panose="020B0604020202020204" pitchFamily="34" charset="0"/>
                        </a:rPr>
                        <a:t>Total</a:t>
                      </a:r>
                    </a:p>
                  </a:txBody>
                  <a:tcPr marL="24846" marR="24846" marT="24846" marB="24846"/>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$36,850</a:t>
                      </a:r>
                    </a:p>
                  </a:txBody>
                  <a:tcPr marL="24846" marR="24846" marT="24846" marB="24846"/>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$34,800</a:t>
                      </a:r>
                    </a:p>
                  </a:txBody>
                  <a:tcPr marL="24846" marR="24846" marT="24846" marB="24846"/>
                </a:tc>
                <a:extLst>
                  <a:ext uri="{0D108BD9-81ED-4DB2-BD59-A6C34878D82A}">
                    <a16:rowId xmlns:a16="http://schemas.microsoft.com/office/drawing/2014/main" val="963212221"/>
                  </a:ext>
                </a:extLst>
              </a:tr>
            </a:tbl>
          </a:graphicData>
        </a:graphic>
      </p:graphicFrame>
      <p:sp>
        <p:nvSpPr>
          <p:cNvPr id="7" name="Text Placeholder 6">
            <a:extLst>
              <a:ext uri="{FF2B5EF4-FFF2-40B4-BE49-F238E27FC236}">
                <a16:creationId xmlns:a16="http://schemas.microsoft.com/office/drawing/2014/main" id="{21672B85-D3B8-BFA9-2987-D3EE12AD21B6}"/>
              </a:ext>
            </a:extLst>
          </p:cNvPr>
          <p:cNvSpPr>
            <a:spLocks noGrp="1"/>
          </p:cNvSpPr>
          <p:nvPr>
            <p:ph type="body" sz="half" idx="2"/>
          </p:nvPr>
        </p:nvSpPr>
        <p:spPr>
          <a:xfrm>
            <a:off x="655094" y="3429000"/>
            <a:ext cx="3262482" cy="2439988"/>
          </a:xfrm>
        </p:spPr>
        <p:txBody>
          <a:bodyPr>
            <a:normAutofit/>
          </a:bodyPr>
          <a:lstStyle/>
          <a:p>
            <a:r>
              <a:rPr lang="en-US" sz="2800"/>
              <a:t>Deque quote for SWAN Aspen Discovery &amp; LiDA app</a:t>
            </a:r>
          </a:p>
        </p:txBody>
      </p:sp>
      <p:sp>
        <p:nvSpPr>
          <p:cNvPr id="3" name="Footer Placeholder 2">
            <a:extLst>
              <a:ext uri="{FF2B5EF4-FFF2-40B4-BE49-F238E27FC236}">
                <a16:creationId xmlns:a16="http://schemas.microsoft.com/office/drawing/2014/main" id="{FC4A9863-B274-FA28-D3F1-4F30734260E3}"/>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4F620969-5A65-AEC3-E098-BD9B9516E7A8}"/>
              </a:ext>
            </a:extLst>
          </p:cNvPr>
          <p:cNvSpPr>
            <a:spLocks noGrp="1"/>
          </p:cNvSpPr>
          <p:nvPr>
            <p:ph type="sldNum" sz="quarter" idx="12"/>
          </p:nvPr>
        </p:nvSpPr>
        <p:spPr/>
        <p:txBody>
          <a:bodyPr/>
          <a:lstStyle/>
          <a:p>
            <a:fld id="{1FAA610F-65FB-4D76-A9F7-0135426F9A2E}" type="slidenum">
              <a:rPr lang="en-US" smtClean="0"/>
              <a:t>26</a:t>
            </a:fld>
            <a:endParaRPr lang="en-US"/>
          </a:p>
        </p:txBody>
      </p:sp>
      <p:sp>
        <p:nvSpPr>
          <p:cNvPr id="6" name="Date Placeholder 5">
            <a:extLst>
              <a:ext uri="{FF2B5EF4-FFF2-40B4-BE49-F238E27FC236}">
                <a16:creationId xmlns:a16="http://schemas.microsoft.com/office/drawing/2014/main" id="{00F4AABE-FDF1-82A9-631C-7BADAAD88128}"/>
              </a:ext>
            </a:extLst>
          </p:cNvPr>
          <p:cNvSpPr>
            <a:spLocks noGrp="1"/>
          </p:cNvSpPr>
          <p:nvPr>
            <p:ph type="dt" sz="half" idx="13"/>
          </p:nvPr>
        </p:nvSpPr>
        <p:spPr/>
        <p:txBody>
          <a:bodyPr/>
          <a:lstStyle/>
          <a:p>
            <a:fld id="{A99684E3-A0FF-49CA-B05E-EC4BBEDCAE69}" type="datetime4">
              <a:rPr lang="en-US" smtClean="0"/>
              <a:t>June 6, 2024</a:t>
            </a:fld>
            <a:endParaRPr lang="en-US"/>
          </a:p>
        </p:txBody>
      </p:sp>
    </p:spTree>
    <p:extLst>
      <p:ext uri="{BB962C8B-B14F-4D97-AF65-F5344CB8AC3E}">
        <p14:creationId xmlns:p14="http://schemas.microsoft.com/office/powerpoint/2010/main" val="1270479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93EA145-FF05-CEEC-22D4-16E1F60C6FD5}"/>
              </a:ext>
            </a:extLst>
          </p:cNvPr>
          <p:cNvSpPr>
            <a:spLocks noGrp="1"/>
          </p:cNvSpPr>
          <p:nvPr>
            <p:ph type="title"/>
          </p:nvPr>
        </p:nvSpPr>
        <p:spPr/>
        <p:txBody>
          <a:bodyPr/>
          <a:lstStyle/>
          <a:p>
            <a:r>
              <a:rPr lang="en-US"/>
              <a:t>Can’t we just use overlays &amp; widgets?</a:t>
            </a:r>
          </a:p>
        </p:txBody>
      </p:sp>
      <p:pic>
        <p:nvPicPr>
          <p:cNvPr id="12" name="Content Placeholder 11">
            <a:extLst>
              <a:ext uri="{FF2B5EF4-FFF2-40B4-BE49-F238E27FC236}">
                <a16:creationId xmlns:a16="http://schemas.microsoft.com/office/drawing/2014/main" id="{AB759B49-970F-D620-8E1B-B1DA30123C45}"/>
              </a:ext>
            </a:extLst>
          </p:cNvPr>
          <p:cNvPicPr>
            <a:picLocks noGrp="1" noChangeAspect="1"/>
          </p:cNvPicPr>
          <p:nvPr>
            <p:ph sz="half" idx="1"/>
          </p:nvPr>
        </p:nvPicPr>
        <p:blipFill>
          <a:blip r:embed="rId2"/>
          <a:stretch>
            <a:fillRect/>
          </a:stretch>
        </p:blipFill>
        <p:spPr>
          <a:xfrm>
            <a:off x="838200" y="2001461"/>
            <a:ext cx="5181600" cy="3999665"/>
          </a:xfrm>
          <a:prstGeom prst="rect">
            <a:avLst/>
          </a:prstGeom>
        </p:spPr>
      </p:pic>
      <p:sp>
        <p:nvSpPr>
          <p:cNvPr id="14" name="Content Placeholder 13">
            <a:extLst>
              <a:ext uri="{FF2B5EF4-FFF2-40B4-BE49-F238E27FC236}">
                <a16:creationId xmlns:a16="http://schemas.microsoft.com/office/drawing/2014/main" id="{C081188A-AA66-5C65-B59D-0D90D19698BF}"/>
              </a:ext>
            </a:extLst>
          </p:cNvPr>
          <p:cNvSpPr>
            <a:spLocks noGrp="1"/>
          </p:cNvSpPr>
          <p:nvPr>
            <p:ph sz="half" idx="2"/>
          </p:nvPr>
        </p:nvSpPr>
        <p:spPr/>
        <p:txBody>
          <a:bodyPr>
            <a:normAutofit/>
          </a:bodyPr>
          <a:lstStyle/>
          <a:p>
            <a:pPr marL="0" indent="0">
              <a:buNone/>
            </a:pPr>
            <a:r>
              <a:rPr lang="en-US"/>
              <a:t>“What these overlay "solutions" do is add a layer of code over the site that masks errors but only addresses the basic accessibility issues it can detect. This is like putting a </a:t>
            </a:r>
            <a:r>
              <a:rPr lang="en-US" err="1"/>
              <a:t>bandaid</a:t>
            </a:r>
            <a:r>
              <a:rPr lang="en-US"/>
              <a:t> over a shark bite and calling it a day.”</a:t>
            </a:r>
          </a:p>
          <a:p>
            <a:pPr marL="0" indent="0">
              <a:buNone/>
            </a:pPr>
            <a:endParaRPr lang="en-US"/>
          </a:p>
          <a:p>
            <a:pPr marL="0" indent="0">
              <a:buNone/>
            </a:pPr>
            <a:r>
              <a:rPr lang="en-US" sz="1800">
                <a:hlinkClick r:id="rId3"/>
              </a:rPr>
              <a:t>https://www.accessibility.works/blog/avoid-accessibility-overlay-tools-toolbar-plugins/</a:t>
            </a:r>
            <a:endParaRPr lang="en-US" sz="1800"/>
          </a:p>
          <a:p>
            <a:pPr marL="0" indent="0">
              <a:buNone/>
            </a:pPr>
            <a:endParaRPr lang="en-US"/>
          </a:p>
        </p:txBody>
      </p:sp>
      <p:sp>
        <p:nvSpPr>
          <p:cNvPr id="5" name="Footer Placeholder 4">
            <a:extLst>
              <a:ext uri="{FF2B5EF4-FFF2-40B4-BE49-F238E27FC236}">
                <a16:creationId xmlns:a16="http://schemas.microsoft.com/office/drawing/2014/main" id="{FC027764-F680-2541-F6FD-871BE14A2950}"/>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2A3F14C3-E0F6-F234-9ED9-7D57F5EFCC4E}"/>
              </a:ext>
            </a:extLst>
          </p:cNvPr>
          <p:cNvSpPr>
            <a:spLocks noGrp="1"/>
          </p:cNvSpPr>
          <p:nvPr>
            <p:ph type="sldNum" sz="quarter" idx="12"/>
          </p:nvPr>
        </p:nvSpPr>
        <p:spPr/>
        <p:txBody>
          <a:bodyPr/>
          <a:lstStyle/>
          <a:p>
            <a:fld id="{1FAA610F-65FB-4D76-A9F7-0135426F9A2E}" type="slidenum">
              <a:rPr lang="en-US" smtClean="0"/>
              <a:t>27</a:t>
            </a:fld>
            <a:endParaRPr lang="en-US"/>
          </a:p>
        </p:txBody>
      </p:sp>
      <p:sp>
        <p:nvSpPr>
          <p:cNvPr id="7" name="Date Placeholder 6">
            <a:extLst>
              <a:ext uri="{FF2B5EF4-FFF2-40B4-BE49-F238E27FC236}">
                <a16:creationId xmlns:a16="http://schemas.microsoft.com/office/drawing/2014/main" id="{4EF2043D-CD8E-07E2-56C2-D5FA56648F56}"/>
              </a:ext>
            </a:extLst>
          </p:cNvPr>
          <p:cNvSpPr>
            <a:spLocks noGrp="1"/>
          </p:cNvSpPr>
          <p:nvPr>
            <p:ph type="dt" sz="half" idx="13"/>
          </p:nvPr>
        </p:nvSpPr>
        <p:spPr/>
        <p:txBody>
          <a:bodyPr/>
          <a:lstStyle/>
          <a:p>
            <a:fld id="{83AFE120-1EFF-41FA-8DCA-880638A36A9F}" type="datetime4">
              <a:rPr lang="en-US" smtClean="0"/>
              <a:t>June 6, 2024</a:t>
            </a:fld>
            <a:endParaRPr lang="en-US"/>
          </a:p>
        </p:txBody>
      </p:sp>
    </p:spTree>
    <p:extLst>
      <p:ext uri="{BB962C8B-B14F-4D97-AF65-F5344CB8AC3E}">
        <p14:creationId xmlns:p14="http://schemas.microsoft.com/office/powerpoint/2010/main" val="3453372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2DF31A-FF11-877B-E548-2D2F3A404D49}"/>
              </a:ext>
            </a:extLst>
          </p:cNvPr>
          <p:cNvSpPr>
            <a:spLocks noGrp="1"/>
          </p:cNvSpPr>
          <p:nvPr>
            <p:ph idx="1"/>
          </p:nvPr>
        </p:nvSpPr>
        <p:spPr/>
        <p:txBody>
          <a:bodyPr/>
          <a:lstStyle/>
          <a:p>
            <a:r>
              <a:rPr lang="en-US"/>
              <a:t>SWAN</a:t>
            </a:r>
          </a:p>
          <a:p>
            <a:pPr lvl="1"/>
            <a:r>
              <a:rPr lang="en-US"/>
              <a:t>Deque consultation: SWAN Board decide Aspen web only or expand to </a:t>
            </a:r>
            <a:r>
              <a:rPr lang="en-US" err="1"/>
              <a:t>LiDA</a:t>
            </a:r>
            <a:endParaRPr lang="en-US"/>
          </a:p>
          <a:p>
            <a:pPr lvl="1"/>
            <a:r>
              <a:rPr lang="en-US"/>
              <a:t>SWAN: explore Aspen Discovery community cost-sharing</a:t>
            </a:r>
          </a:p>
          <a:p>
            <a:r>
              <a:rPr lang="en-US"/>
              <a:t>Libraries</a:t>
            </a:r>
          </a:p>
          <a:p>
            <a:pPr lvl="1"/>
            <a:r>
              <a:rPr lang="en-US"/>
              <a:t>Obtain your own accessibility assessment for your organization website</a:t>
            </a:r>
          </a:p>
          <a:p>
            <a:pPr lvl="1"/>
            <a:r>
              <a:rPr lang="en-US"/>
              <a:t>Review the RAILS VPAT database &amp; assign your library to vendors you are using</a:t>
            </a:r>
          </a:p>
          <a:p>
            <a:r>
              <a:rPr lang="en-US"/>
              <a:t>Per RAILS memo: DOJ deadline 2027</a:t>
            </a:r>
          </a:p>
          <a:p>
            <a:endParaRPr lang="en-US"/>
          </a:p>
        </p:txBody>
      </p:sp>
      <p:sp>
        <p:nvSpPr>
          <p:cNvPr id="3" name="Footer Placeholder 2">
            <a:extLst>
              <a:ext uri="{FF2B5EF4-FFF2-40B4-BE49-F238E27FC236}">
                <a16:creationId xmlns:a16="http://schemas.microsoft.com/office/drawing/2014/main" id="{D2ED02CC-997D-AFD7-942F-3370D1E8DC4A}"/>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D4AC5F5F-7A48-9063-DF02-EB0BCD75B0B8}"/>
              </a:ext>
            </a:extLst>
          </p:cNvPr>
          <p:cNvSpPr>
            <a:spLocks noGrp="1"/>
          </p:cNvSpPr>
          <p:nvPr>
            <p:ph type="sldNum" sz="quarter" idx="12"/>
          </p:nvPr>
        </p:nvSpPr>
        <p:spPr/>
        <p:txBody>
          <a:bodyPr/>
          <a:lstStyle/>
          <a:p>
            <a:fld id="{1FAA610F-65FB-4D76-A9F7-0135426F9A2E}" type="slidenum">
              <a:rPr lang="en-US" smtClean="0"/>
              <a:t>28</a:t>
            </a:fld>
            <a:endParaRPr lang="en-US"/>
          </a:p>
        </p:txBody>
      </p:sp>
      <p:sp>
        <p:nvSpPr>
          <p:cNvPr id="5" name="Title 4">
            <a:extLst>
              <a:ext uri="{FF2B5EF4-FFF2-40B4-BE49-F238E27FC236}">
                <a16:creationId xmlns:a16="http://schemas.microsoft.com/office/drawing/2014/main" id="{9410933E-D9E0-90A1-08D9-812CCE8F1E89}"/>
              </a:ext>
            </a:extLst>
          </p:cNvPr>
          <p:cNvSpPr>
            <a:spLocks noGrp="1"/>
          </p:cNvSpPr>
          <p:nvPr>
            <p:ph type="title"/>
          </p:nvPr>
        </p:nvSpPr>
        <p:spPr/>
        <p:txBody>
          <a:bodyPr/>
          <a:lstStyle/>
          <a:p>
            <a:r>
              <a:rPr lang="en-US"/>
              <a:t>Next steps</a:t>
            </a:r>
          </a:p>
        </p:txBody>
      </p:sp>
      <p:sp>
        <p:nvSpPr>
          <p:cNvPr id="6" name="Date Placeholder 5">
            <a:extLst>
              <a:ext uri="{FF2B5EF4-FFF2-40B4-BE49-F238E27FC236}">
                <a16:creationId xmlns:a16="http://schemas.microsoft.com/office/drawing/2014/main" id="{3C50610A-C667-5EA8-558B-F1286FA5424B}"/>
              </a:ext>
            </a:extLst>
          </p:cNvPr>
          <p:cNvSpPr>
            <a:spLocks noGrp="1"/>
          </p:cNvSpPr>
          <p:nvPr>
            <p:ph type="dt" sz="half" idx="2"/>
          </p:nvPr>
        </p:nvSpPr>
        <p:spPr/>
        <p:txBody>
          <a:bodyPr/>
          <a:lstStyle/>
          <a:p>
            <a:fld id="{A99684E3-A0FF-49CA-B05E-EC4BBEDCAE69}" type="datetime4">
              <a:rPr lang="en-US" smtClean="0"/>
              <a:t>June 6, 2024</a:t>
            </a:fld>
            <a:endParaRPr lang="en-US"/>
          </a:p>
        </p:txBody>
      </p:sp>
    </p:spTree>
    <p:extLst>
      <p:ext uri="{BB962C8B-B14F-4D97-AF65-F5344CB8AC3E}">
        <p14:creationId xmlns:p14="http://schemas.microsoft.com/office/powerpoint/2010/main" val="2702671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D3B8F4-A6EF-562C-035B-828656FAD135}"/>
              </a:ext>
            </a:extLst>
          </p:cNvPr>
          <p:cNvSpPr>
            <a:spLocks noGrp="1"/>
          </p:cNvSpPr>
          <p:nvPr>
            <p:ph type="title"/>
          </p:nvPr>
        </p:nvSpPr>
        <p:spPr/>
        <p:txBody>
          <a:bodyPr/>
          <a:lstStyle/>
          <a:p>
            <a:r>
              <a:rPr lang="en-US"/>
              <a:t>Membership Satisfaction Survey Results</a:t>
            </a:r>
          </a:p>
        </p:txBody>
      </p:sp>
      <p:sp>
        <p:nvSpPr>
          <p:cNvPr id="9" name="Text Placeholder 8">
            <a:extLst>
              <a:ext uri="{FF2B5EF4-FFF2-40B4-BE49-F238E27FC236}">
                <a16:creationId xmlns:a16="http://schemas.microsoft.com/office/drawing/2014/main" id="{ACEDB931-9B06-8E32-9D41-B08D6D70F2D5}"/>
              </a:ext>
            </a:extLst>
          </p:cNvPr>
          <p:cNvSpPr>
            <a:spLocks noGrp="1"/>
          </p:cNvSpPr>
          <p:nvPr>
            <p:ph type="body" idx="1"/>
          </p:nvPr>
        </p:nvSpPr>
        <p:spPr/>
        <p:txBody>
          <a:bodyPr/>
          <a:lstStyle/>
          <a:p>
            <a:r>
              <a:rPr lang="en-US"/>
              <a:t>Aaron Skog, Executive Director</a:t>
            </a:r>
          </a:p>
        </p:txBody>
      </p:sp>
      <p:sp>
        <p:nvSpPr>
          <p:cNvPr id="5" name="Footer Placeholder 4">
            <a:extLst>
              <a:ext uri="{FF2B5EF4-FFF2-40B4-BE49-F238E27FC236}">
                <a16:creationId xmlns:a16="http://schemas.microsoft.com/office/drawing/2014/main" id="{AD22CB1E-5B28-92D1-79C1-0E4D32446718}"/>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FCC47D24-0029-11CA-5043-0B2E9664E5FC}"/>
              </a:ext>
            </a:extLst>
          </p:cNvPr>
          <p:cNvSpPr>
            <a:spLocks noGrp="1"/>
          </p:cNvSpPr>
          <p:nvPr>
            <p:ph type="dt" sz="half" idx="2"/>
          </p:nvPr>
        </p:nvSpPr>
        <p:spPr/>
        <p:txBody>
          <a:bodyPr/>
          <a:lstStyle/>
          <a:p>
            <a:fld id="{BE77881E-05EA-445D-A401-3F862F6B3C8C}" type="datetime4">
              <a:rPr lang="en-US" smtClean="0"/>
              <a:t>June 6, 2024</a:t>
            </a:fld>
            <a:endParaRPr lang="en-US"/>
          </a:p>
        </p:txBody>
      </p:sp>
      <p:sp>
        <p:nvSpPr>
          <p:cNvPr id="6" name="Slide Number Placeholder 5">
            <a:extLst>
              <a:ext uri="{FF2B5EF4-FFF2-40B4-BE49-F238E27FC236}">
                <a16:creationId xmlns:a16="http://schemas.microsoft.com/office/drawing/2014/main" id="{6421DF55-1770-823B-86B3-8EEC22AD1DC6}"/>
              </a:ext>
            </a:extLst>
          </p:cNvPr>
          <p:cNvSpPr>
            <a:spLocks noGrp="1"/>
          </p:cNvSpPr>
          <p:nvPr>
            <p:ph type="sldNum" sz="quarter" idx="12"/>
          </p:nvPr>
        </p:nvSpPr>
        <p:spPr/>
        <p:txBody>
          <a:bodyPr/>
          <a:lstStyle/>
          <a:p>
            <a:fld id="{1FAA610F-65FB-4D76-A9F7-0135426F9A2E}" type="slidenum">
              <a:rPr lang="en-US" smtClean="0"/>
              <a:t>29</a:t>
            </a:fld>
            <a:endParaRPr lang="en-US"/>
          </a:p>
        </p:txBody>
      </p:sp>
    </p:spTree>
    <p:extLst>
      <p:ext uri="{BB962C8B-B14F-4D97-AF65-F5344CB8AC3E}">
        <p14:creationId xmlns:p14="http://schemas.microsoft.com/office/powerpoint/2010/main" val="176098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5355D9-8375-62B9-CD8D-652DDE0EFA23}"/>
              </a:ext>
            </a:extLst>
          </p:cNvPr>
          <p:cNvSpPr>
            <a:spLocks noGrp="1"/>
          </p:cNvSpPr>
          <p:nvPr>
            <p:ph type="title"/>
          </p:nvPr>
        </p:nvSpPr>
        <p:spPr/>
        <p:txBody>
          <a:bodyPr/>
          <a:lstStyle/>
          <a:p>
            <a:r>
              <a:rPr lang="en-US"/>
              <a:t>SWAN Board election 2024</a:t>
            </a:r>
          </a:p>
        </p:txBody>
      </p:sp>
      <p:sp>
        <p:nvSpPr>
          <p:cNvPr id="9" name="Text Placeholder 8">
            <a:extLst>
              <a:ext uri="{FF2B5EF4-FFF2-40B4-BE49-F238E27FC236}">
                <a16:creationId xmlns:a16="http://schemas.microsoft.com/office/drawing/2014/main" id="{7C07D0AF-763D-83DC-9171-CFDC5443CAA2}"/>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F9BC8CB2-FB8B-A644-1219-63BFCDD130A9}"/>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28EAD9F8-E932-FD0F-1AF5-2E246D3C3B24}"/>
              </a:ext>
            </a:extLst>
          </p:cNvPr>
          <p:cNvSpPr>
            <a:spLocks noGrp="1"/>
          </p:cNvSpPr>
          <p:nvPr>
            <p:ph type="dt" sz="half" idx="2"/>
          </p:nvPr>
        </p:nvSpPr>
        <p:spPr/>
        <p:txBody>
          <a:bodyPr/>
          <a:lstStyle/>
          <a:p>
            <a:fld id="{BE77881E-05EA-445D-A401-3F862F6B3C8C}" type="datetime4">
              <a:rPr lang="en-US" smtClean="0"/>
              <a:t>June 6, 2024</a:t>
            </a:fld>
            <a:endParaRPr lang="en-US"/>
          </a:p>
        </p:txBody>
      </p:sp>
      <p:sp>
        <p:nvSpPr>
          <p:cNvPr id="6" name="Slide Number Placeholder 5">
            <a:extLst>
              <a:ext uri="{FF2B5EF4-FFF2-40B4-BE49-F238E27FC236}">
                <a16:creationId xmlns:a16="http://schemas.microsoft.com/office/drawing/2014/main" id="{97EE7E6A-DFCE-7465-8268-937A316D9005}"/>
              </a:ext>
            </a:extLst>
          </p:cNvPr>
          <p:cNvSpPr>
            <a:spLocks noGrp="1"/>
          </p:cNvSpPr>
          <p:nvPr>
            <p:ph type="sldNum" sz="quarter" idx="12"/>
          </p:nvPr>
        </p:nvSpPr>
        <p:spPr/>
        <p:txBody>
          <a:bodyPr/>
          <a:lstStyle/>
          <a:p>
            <a:fld id="{1FAA610F-65FB-4D76-A9F7-0135426F9A2E}" type="slidenum">
              <a:rPr lang="en-US" smtClean="0"/>
              <a:t>3</a:t>
            </a:fld>
            <a:endParaRPr lang="en-US"/>
          </a:p>
        </p:txBody>
      </p:sp>
    </p:spTree>
    <p:extLst>
      <p:ext uri="{BB962C8B-B14F-4D97-AF65-F5344CB8AC3E}">
        <p14:creationId xmlns:p14="http://schemas.microsoft.com/office/powerpoint/2010/main" val="2995842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7DF13F-B32C-61BA-F1CA-BACA91863E39}"/>
              </a:ext>
            </a:extLst>
          </p:cNvPr>
          <p:cNvSpPr>
            <a:spLocks noGrp="1"/>
          </p:cNvSpPr>
          <p:nvPr>
            <p:ph type="title"/>
          </p:nvPr>
        </p:nvSpPr>
        <p:spPr>
          <a:xfrm>
            <a:off x="491938" y="1088465"/>
            <a:ext cx="2317377" cy="3328334"/>
          </a:xfrm>
        </p:spPr>
        <p:txBody>
          <a:bodyPr>
            <a:noAutofit/>
          </a:bodyPr>
          <a:lstStyle/>
          <a:p>
            <a:r>
              <a:rPr lang="en-US" sz="3600"/>
              <a:t>Comment sorting &amp; analysis</a:t>
            </a:r>
            <a:br>
              <a:rPr lang="en-US" sz="3600"/>
            </a:br>
            <a:br>
              <a:rPr lang="en-US" sz="3600"/>
            </a:br>
            <a:r>
              <a:rPr lang="en-US" sz="2000"/>
              <a:t>Used affinity diagram</a:t>
            </a:r>
            <a:br>
              <a:rPr lang="en-US" sz="2000"/>
            </a:br>
            <a:r>
              <a:rPr lang="en-US" sz="2000"/>
              <a:t>Completed by SWAN Management Team</a:t>
            </a:r>
            <a:br>
              <a:rPr lang="en-US" sz="2000"/>
            </a:br>
            <a:br>
              <a:rPr lang="en-US" sz="2000"/>
            </a:br>
            <a:r>
              <a:rPr lang="en-US" sz="2000"/>
              <a:t>Full report presented to SWAN Board in April</a:t>
            </a:r>
            <a:endParaRPr lang="en-US" sz="3600"/>
          </a:p>
        </p:txBody>
      </p:sp>
      <p:sp>
        <p:nvSpPr>
          <p:cNvPr id="5" name="Footer Placeholder 4">
            <a:extLst>
              <a:ext uri="{FF2B5EF4-FFF2-40B4-BE49-F238E27FC236}">
                <a16:creationId xmlns:a16="http://schemas.microsoft.com/office/drawing/2014/main" id="{FD1262C4-C983-7E6E-F9BB-BCD7E080C192}"/>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E903B997-091B-8421-2B05-E845BD208161}"/>
              </a:ext>
            </a:extLst>
          </p:cNvPr>
          <p:cNvSpPr>
            <a:spLocks noGrp="1"/>
          </p:cNvSpPr>
          <p:nvPr>
            <p:ph type="sldNum" sz="quarter" idx="12"/>
          </p:nvPr>
        </p:nvSpPr>
        <p:spPr/>
        <p:txBody>
          <a:bodyPr/>
          <a:lstStyle/>
          <a:p>
            <a:fld id="{1FAA610F-65FB-4D76-A9F7-0135426F9A2E}" type="slidenum">
              <a:rPr lang="en-US" smtClean="0"/>
              <a:t>30</a:t>
            </a:fld>
            <a:endParaRPr lang="en-US"/>
          </a:p>
        </p:txBody>
      </p:sp>
      <p:sp>
        <p:nvSpPr>
          <p:cNvPr id="7" name="Date Placeholder 6">
            <a:extLst>
              <a:ext uri="{FF2B5EF4-FFF2-40B4-BE49-F238E27FC236}">
                <a16:creationId xmlns:a16="http://schemas.microsoft.com/office/drawing/2014/main" id="{27D07BD8-8C24-311D-2F89-E2EA91E9C427}"/>
              </a:ext>
            </a:extLst>
          </p:cNvPr>
          <p:cNvSpPr>
            <a:spLocks noGrp="1"/>
          </p:cNvSpPr>
          <p:nvPr>
            <p:ph type="dt" sz="half" idx="2"/>
          </p:nvPr>
        </p:nvSpPr>
        <p:spPr/>
        <p:txBody>
          <a:bodyPr/>
          <a:lstStyle/>
          <a:p>
            <a:fld id="{BE77881E-05EA-445D-A401-3F862F6B3C8C}" type="datetime4">
              <a:rPr lang="en-US" smtClean="0"/>
              <a:t>June 6, 2024</a:t>
            </a:fld>
            <a:endParaRPr lang="en-US"/>
          </a:p>
        </p:txBody>
      </p:sp>
      <p:pic>
        <p:nvPicPr>
          <p:cNvPr id="3" name="Picture 2">
            <a:extLst>
              <a:ext uri="{FF2B5EF4-FFF2-40B4-BE49-F238E27FC236}">
                <a16:creationId xmlns:a16="http://schemas.microsoft.com/office/drawing/2014/main" id="{06942406-E449-ADA9-E83C-7F3EEBC362C2}"/>
              </a:ext>
            </a:extLst>
          </p:cNvPr>
          <p:cNvPicPr>
            <a:picLocks noChangeAspect="1"/>
          </p:cNvPicPr>
          <p:nvPr/>
        </p:nvPicPr>
        <p:blipFill>
          <a:blip r:embed="rId2"/>
          <a:stretch>
            <a:fillRect/>
          </a:stretch>
        </p:blipFill>
        <p:spPr>
          <a:xfrm>
            <a:off x="3083859" y="271715"/>
            <a:ext cx="8157882" cy="5910554"/>
          </a:xfrm>
          <a:prstGeom prst="rect">
            <a:avLst/>
          </a:prstGeom>
        </p:spPr>
      </p:pic>
    </p:spTree>
    <p:extLst>
      <p:ext uri="{BB962C8B-B14F-4D97-AF65-F5344CB8AC3E}">
        <p14:creationId xmlns:p14="http://schemas.microsoft.com/office/powerpoint/2010/main" val="3825885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9C83E9-83CF-407A-9EB0-594C4696C381}"/>
              </a:ext>
            </a:extLst>
          </p:cNvPr>
          <p:cNvSpPr>
            <a:spLocks noGrp="1"/>
          </p:cNvSpPr>
          <p:nvPr>
            <p:ph type="title"/>
          </p:nvPr>
        </p:nvSpPr>
        <p:spPr/>
        <p:txBody>
          <a:bodyPr/>
          <a:lstStyle/>
          <a:p>
            <a:r>
              <a:rPr lang="en-US"/>
              <a:t>Summary &amp; Follow up</a:t>
            </a:r>
          </a:p>
        </p:txBody>
      </p:sp>
      <p:sp>
        <p:nvSpPr>
          <p:cNvPr id="8" name="Content Placeholder 7">
            <a:extLst>
              <a:ext uri="{FF2B5EF4-FFF2-40B4-BE49-F238E27FC236}">
                <a16:creationId xmlns:a16="http://schemas.microsoft.com/office/drawing/2014/main" id="{709CED20-091F-4186-FABD-7D43B66B6503}"/>
              </a:ext>
            </a:extLst>
          </p:cNvPr>
          <p:cNvSpPr>
            <a:spLocks noGrp="1"/>
          </p:cNvSpPr>
          <p:nvPr>
            <p:ph sz="half" idx="1"/>
          </p:nvPr>
        </p:nvSpPr>
        <p:spPr/>
        <p:txBody>
          <a:bodyPr/>
          <a:lstStyle/>
          <a:p>
            <a:r>
              <a:rPr lang="en-US"/>
              <a:t>WorkFlows unintuitive UI</a:t>
            </a:r>
          </a:p>
          <a:p>
            <a:r>
              <a:rPr lang="en-US" err="1"/>
              <a:t>MobileStaff</a:t>
            </a:r>
            <a:r>
              <a:rPr lang="en-US"/>
              <a:t> problematic outside the library</a:t>
            </a:r>
          </a:p>
          <a:p>
            <a:r>
              <a:rPr lang="en-US"/>
              <a:t>Analytics learning curve</a:t>
            </a:r>
          </a:p>
          <a:p>
            <a:r>
              <a:rPr lang="en-US"/>
              <a:t>Aspen filters, record grouping, artwork</a:t>
            </a:r>
          </a:p>
          <a:p>
            <a:r>
              <a:rPr lang="en-US"/>
              <a:t>MessageBee UI improvements needed</a:t>
            </a:r>
          </a:p>
        </p:txBody>
      </p:sp>
      <p:sp>
        <p:nvSpPr>
          <p:cNvPr id="9" name="Content Placeholder 8">
            <a:extLst>
              <a:ext uri="{FF2B5EF4-FFF2-40B4-BE49-F238E27FC236}">
                <a16:creationId xmlns:a16="http://schemas.microsoft.com/office/drawing/2014/main" id="{1BB504A1-E608-3767-D28C-AC12F396F5C6}"/>
              </a:ext>
            </a:extLst>
          </p:cNvPr>
          <p:cNvSpPr>
            <a:spLocks noGrp="1"/>
          </p:cNvSpPr>
          <p:nvPr>
            <p:ph sz="half" idx="2"/>
          </p:nvPr>
        </p:nvSpPr>
        <p:spPr/>
        <p:txBody>
          <a:bodyPr/>
          <a:lstStyle/>
          <a:p>
            <a:r>
              <a:rPr lang="en-US"/>
              <a:t>Explore a trial of SymphonyWeb</a:t>
            </a:r>
          </a:p>
          <a:p>
            <a:r>
              <a:rPr lang="en-US"/>
              <a:t>Researching Analytics option Privacy Suite for UI improvements</a:t>
            </a:r>
          </a:p>
          <a:p>
            <a:r>
              <a:rPr lang="en-US"/>
              <a:t>Expo workshops &amp; future classes</a:t>
            </a:r>
          </a:p>
          <a:p>
            <a:r>
              <a:rPr lang="en-US"/>
              <a:t>SirsiDynix contract extension</a:t>
            </a:r>
          </a:p>
          <a:p>
            <a:r>
              <a:rPr lang="en-US"/>
              <a:t>SWAN Board Environmental Scan Task Force</a:t>
            </a:r>
          </a:p>
        </p:txBody>
      </p:sp>
      <p:sp>
        <p:nvSpPr>
          <p:cNvPr id="4" name="Footer Placeholder 3">
            <a:extLst>
              <a:ext uri="{FF2B5EF4-FFF2-40B4-BE49-F238E27FC236}">
                <a16:creationId xmlns:a16="http://schemas.microsoft.com/office/drawing/2014/main" id="{72D69811-F330-3FD9-7F81-8F9EDAABB4D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5FBAD5A4-474C-75A1-517B-81FF91977AB3}"/>
              </a:ext>
            </a:extLst>
          </p:cNvPr>
          <p:cNvSpPr>
            <a:spLocks noGrp="1"/>
          </p:cNvSpPr>
          <p:nvPr>
            <p:ph type="sldNum" sz="quarter" idx="12"/>
          </p:nvPr>
        </p:nvSpPr>
        <p:spPr/>
        <p:txBody>
          <a:bodyPr/>
          <a:lstStyle/>
          <a:p>
            <a:fld id="{1FAA610F-65FB-4D76-A9F7-0135426F9A2E}" type="slidenum">
              <a:rPr lang="en-US" smtClean="0"/>
              <a:pPr/>
              <a:t>31</a:t>
            </a:fld>
            <a:endParaRPr lang="en-US"/>
          </a:p>
        </p:txBody>
      </p:sp>
      <p:sp>
        <p:nvSpPr>
          <p:cNvPr id="5" name="Date Placeholder 4">
            <a:extLst>
              <a:ext uri="{FF2B5EF4-FFF2-40B4-BE49-F238E27FC236}">
                <a16:creationId xmlns:a16="http://schemas.microsoft.com/office/drawing/2014/main" id="{BE27A140-956B-F104-A501-085D5BC77BA0}"/>
              </a:ext>
            </a:extLst>
          </p:cNvPr>
          <p:cNvSpPr>
            <a:spLocks noGrp="1"/>
          </p:cNvSpPr>
          <p:nvPr>
            <p:ph type="dt" sz="half" idx="13"/>
          </p:nvPr>
        </p:nvSpPr>
        <p:spPr/>
        <p:txBody>
          <a:bodyPr/>
          <a:lstStyle/>
          <a:p>
            <a:fld id="{01ADDB7A-9C8D-4E10-91A4-D9693DD7523A}" type="datetime4">
              <a:rPr lang="en-US" smtClean="0"/>
              <a:t>June 6, 2024</a:t>
            </a:fld>
            <a:endParaRPr lang="en-US"/>
          </a:p>
        </p:txBody>
      </p:sp>
    </p:spTree>
    <p:extLst>
      <p:ext uri="{BB962C8B-B14F-4D97-AF65-F5344CB8AC3E}">
        <p14:creationId xmlns:p14="http://schemas.microsoft.com/office/powerpoint/2010/main" val="326856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45C8D9-1FDD-BA09-C2DF-CC423A094A8D}"/>
              </a:ext>
            </a:extLst>
          </p:cNvPr>
          <p:cNvSpPr>
            <a:spLocks noGrp="1"/>
          </p:cNvSpPr>
          <p:nvPr>
            <p:ph type="title"/>
          </p:nvPr>
        </p:nvSpPr>
        <p:spPr/>
        <p:txBody>
          <a:bodyPr/>
          <a:lstStyle/>
          <a:p>
            <a:r>
              <a:rPr lang="en-US"/>
              <a:t>SWAN Business administration: ACH vs checks</a:t>
            </a:r>
          </a:p>
        </p:txBody>
      </p:sp>
      <p:sp>
        <p:nvSpPr>
          <p:cNvPr id="8" name="Text Placeholder 7">
            <a:extLst>
              <a:ext uri="{FF2B5EF4-FFF2-40B4-BE49-F238E27FC236}">
                <a16:creationId xmlns:a16="http://schemas.microsoft.com/office/drawing/2014/main" id="{B283B093-C5D2-22A2-6A38-FD2AB93829A1}"/>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A792E676-EA8A-2D62-D2A4-FA302A4B7801}"/>
              </a:ext>
            </a:extLst>
          </p:cNvPr>
          <p:cNvSpPr>
            <a:spLocks noGrp="1"/>
          </p:cNvSpPr>
          <p:nvPr>
            <p:ph type="ftr" sz="quarter" idx="11"/>
          </p:nvPr>
        </p:nvSpPr>
        <p:spPr/>
        <p:txBody>
          <a:bodyPr/>
          <a:lstStyle/>
          <a:p>
            <a:r>
              <a:rPr lang="en-US"/>
              <a:t>SWAN Library Services</a:t>
            </a:r>
          </a:p>
        </p:txBody>
      </p:sp>
      <p:sp>
        <p:nvSpPr>
          <p:cNvPr id="6" name="Date Placeholder 5">
            <a:extLst>
              <a:ext uri="{FF2B5EF4-FFF2-40B4-BE49-F238E27FC236}">
                <a16:creationId xmlns:a16="http://schemas.microsoft.com/office/drawing/2014/main" id="{54A9742D-870D-F26E-9383-B00C4B60069B}"/>
              </a:ext>
            </a:extLst>
          </p:cNvPr>
          <p:cNvSpPr>
            <a:spLocks noGrp="1"/>
          </p:cNvSpPr>
          <p:nvPr>
            <p:ph type="dt" sz="half" idx="2"/>
          </p:nvPr>
        </p:nvSpPr>
        <p:spPr/>
        <p:txBody>
          <a:bodyPr/>
          <a:lstStyle/>
          <a:p>
            <a:fld id="{A99684E3-A0FF-49CA-B05E-EC4BBEDCAE69}" type="datetime4">
              <a:rPr lang="en-US" smtClean="0"/>
              <a:t>June 6, 2024</a:t>
            </a:fld>
            <a:endParaRPr lang="en-US"/>
          </a:p>
        </p:txBody>
      </p:sp>
      <p:sp>
        <p:nvSpPr>
          <p:cNvPr id="4" name="Slide Number Placeholder 3">
            <a:extLst>
              <a:ext uri="{FF2B5EF4-FFF2-40B4-BE49-F238E27FC236}">
                <a16:creationId xmlns:a16="http://schemas.microsoft.com/office/drawing/2014/main" id="{5322B75B-9A19-2405-0059-9E3B83FE1B8C}"/>
              </a:ext>
            </a:extLst>
          </p:cNvPr>
          <p:cNvSpPr>
            <a:spLocks noGrp="1"/>
          </p:cNvSpPr>
          <p:nvPr>
            <p:ph type="sldNum" sz="quarter" idx="12"/>
          </p:nvPr>
        </p:nvSpPr>
        <p:spPr/>
        <p:txBody>
          <a:bodyPr/>
          <a:lstStyle/>
          <a:p>
            <a:fld id="{1FAA610F-65FB-4D76-A9F7-0135426F9A2E}" type="slidenum">
              <a:rPr lang="en-US" smtClean="0"/>
              <a:t>32</a:t>
            </a:fld>
            <a:endParaRPr lang="en-US"/>
          </a:p>
        </p:txBody>
      </p:sp>
    </p:spTree>
    <p:extLst>
      <p:ext uri="{BB962C8B-B14F-4D97-AF65-F5344CB8AC3E}">
        <p14:creationId xmlns:p14="http://schemas.microsoft.com/office/powerpoint/2010/main" val="979546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0DC0F-E99F-DBF4-1B5C-6ABA918D748C}"/>
              </a:ext>
            </a:extLst>
          </p:cNvPr>
          <p:cNvSpPr>
            <a:spLocks noGrp="1"/>
          </p:cNvSpPr>
          <p:nvPr>
            <p:ph type="title"/>
          </p:nvPr>
        </p:nvSpPr>
        <p:spPr>
          <a:xfrm>
            <a:off x="438150" y="1276350"/>
            <a:ext cx="3328633" cy="2036644"/>
          </a:xfrm>
        </p:spPr>
        <p:txBody>
          <a:bodyPr anchor="ctr">
            <a:normAutofit fontScale="90000"/>
          </a:bodyPr>
          <a:lstStyle/>
          <a:p>
            <a:r>
              <a:rPr lang="en-US"/>
              <a:t>Let’s discuss! Cost of transactions: bank ACH vs checks</a:t>
            </a:r>
          </a:p>
        </p:txBody>
      </p:sp>
      <p:graphicFrame>
        <p:nvGraphicFramePr>
          <p:cNvPr id="2" name="Content Placeholder 1">
            <a:extLst>
              <a:ext uri="{FF2B5EF4-FFF2-40B4-BE49-F238E27FC236}">
                <a16:creationId xmlns:a16="http://schemas.microsoft.com/office/drawing/2014/main" id="{05BE4026-F99A-1528-7EDF-C0BA0625D5F3}"/>
              </a:ext>
            </a:extLst>
          </p:cNvPr>
          <p:cNvGraphicFramePr>
            <a:graphicFrameLocks noGrp="1"/>
          </p:cNvGraphicFramePr>
          <p:nvPr>
            <p:ph idx="1"/>
            <p:extLst>
              <p:ext uri="{D42A27DB-BD31-4B8C-83A1-F6EECF244321}">
                <p14:modId xmlns:p14="http://schemas.microsoft.com/office/powerpoint/2010/main" val="3686141438"/>
              </p:ext>
            </p:extLst>
          </p:nvPr>
        </p:nvGraphicFramePr>
        <p:xfrm>
          <a:off x="5183188" y="987425"/>
          <a:ext cx="6362818" cy="4556126"/>
        </p:xfrm>
        <a:graphic>
          <a:graphicData uri="http://schemas.openxmlformats.org/drawingml/2006/table">
            <a:tbl>
              <a:tblPr firstRow="1" firstCol="1" bandRow="1">
                <a:tableStyleId>{D27102A9-8310-4765-A935-A1911B00CA55}</a:tableStyleId>
              </a:tblPr>
              <a:tblGrid>
                <a:gridCol w="2664748">
                  <a:extLst>
                    <a:ext uri="{9D8B030D-6E8A-4147-A177-3AD203B41FA5}">
                      <a16:colId xmlns:a16="http://schemas.microsoft.com/office/drawing/2014/main" val="1990300192"/>
                    </a:ext>
                  </a:extLst>
                </a:gridCol>
                <a:gridCol w="2066643">
                  <a:extLst>
                    <a:ext uri="{9D8B030D-6E8A-4147-A177-3AD203B41FA5}">
                      <a16:colId xmlns:a16="http://schemas.microsoft.com/office/drawing/2014/main" val="3076250551"/>
                    </a:ext>
                  </a:extLst>
                </a:gridCol>
                <a:gridCol w="1631427">
                  <a:extLst>
                    <a:ext uri="{9D8B030D-6E8A-4147-A177-3AD203B41FA5}">
                      <a16:colId xmlns:a16="http://schemas.microsoft.com/office/drawing/2014/main" val="2311292925"/>
                    </a:ext>
                  </a:extLst>
                </a:gridCol>
              </a:tblGrid>
              <a:tr h="901068">
                <a:tc gridSpan="3">
                  <a:txBody>
                    <a:bodyPr/>
                    <a:lstStyle/>
                    <a:p>
                      <a:pPr marL="0" marR="0">
                        <a:spcBef>
                          <a:spcPts val="200"/>
                        </a:spcBef>
                        <a:spcAft>
                          <a:spcPts val="0"/>
                        </a:spcAft>
                      </a:pPr>
                      <a:r>
                        <a:rPr lang="en-US" sz="1800">
                          <a:effectLst/>
                        </a:rPr>
                        <a:t>Current arrangement with checks vs. possible arrangement with ACH replacing checks</a:t>
                      </a:r>
                      <a:endParaRPr lang="en-US" sz="1800" b="1">
                        <a:solidFill>
                          <a:srgbClr val="632814"/>
                        </a:solidFill>
                        <a:effectLst/>
                        <a:latin typeface="Calibri" panose="020F0502020204030204" pitchFamily="34" charset="0"/>
                        <a:ea typeface="Yu Gothic Light" panose="020B0300000000000000" pitchFamily="34" charset="-128"/>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9735250"/>
                  </a:ext>
                </a:extLst>
              </a:tr>
              <a:tr h="901068">
                <a:tc>
                  <a:txBody>
                    <a:bodyPr/>
                    <a:lstStyle/>
                    <a:p>
                      <a:pPr marL="0" marR="0">
                        <a:spcBef>
                          <a:spcPts val="0"/>
                        </a:spcBef>
                        <a:spcAft>
                          <a:spcPts val="0"/>
                        </a:spcAft>
                      </a:pPr>
                      <a:r>
                        <a:rPr lang="en-US" sz="1800" b="1">
                          <a:effectLst/>
                        </a:rPr>
                        <a:t>Summary of fees</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800" b="1">
                          <a:effectLst/>
                        </a:rPr>
                        <a:t>Current arrangement using checks</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800" b="1">
                          <a:effectLst/>
                        </a:rPr>
                        <a:t>Proposed ACH only scenario</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1173516"/>
                  </a:ext>
                </a:extLst>
              </a:tr>
              <a:tr h="390637">
                <a:tc>
                  <a:txBody>
                    <a:bodyPr/>
                    <a:lstStyle/>
                    <a:p>
                      <a:pPr marL="0" marR="0">
                        <a:spcBef>
                          <a:spcPts val="0"/>
                        </a:spcBef>
                        <a:spcAft>
                          <a:spcPts val="0"/>
                        </a:spcAft>
                      </a:pPr>
                      <a:r>
                        <a:rPr lang="en-US" sz="1800">
                          <a:effectLst/>
                        </a:rPr>
                        <a:t>Bank fees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 $162.26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 $162.26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7840683"/>
                  </a:ext>
                </a:extLst>
              </a:tr>
              <a:tr h="390637">
                <a:tc>
                  <a:txBody>
                    <a:bodyPr/>
                    <a:lstStyle/>
                    <a:p>
                      <a:pPr marL="0" marR="0">
                        <a:spcBef>
                          <a:spcPts val="0"/>
                        </a:spcBef>
                        <a:spcAft>
                          <a:spcPts val="0"/>
                        </a:spcAft>
                      </a:pPr>
                      <a:r>
                        <a:rPr lang="en-US" sz="1800">
                          <a:effectLst/>
                        </a:rPr>
                        <a:t>Check fees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 $370.42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sz="1800">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45061775"/>
                  </a:ext>
                </a:extLst>
              </a:tr>
              <a:tr h="390637">
                <a:tc>
                  <a:txBody>
                    <a:bodyPr/>
                    <a:lstStyle/>
                    <a:p>
                      <a:pPr marL="0" marR="0">
                        <a:spcBef>
                          <a:spcPts val="0"/>
                        </a:spcBef>
                        <a:spcAft>
                          <a:spcPts val="0"/>
                        </a:spcAft>
                      </a:pPr>
                      <a:r>
                        <a:rPr lang="en-US" sz="1800">
                          <a:effectLst/>
                        </a:rPr>
                        <a:t>ACH fees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 $9.12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 $38.40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02910668"/>
                  </a:ext>
                </a:extLst>
              </a:tr>
              <a:tr h="390637">
                <a:tc>
                  <a:txBody>
                    <a:bodyPr/>
                    <a:lstStyle/>
                    <a:p>
                      <a:pPr marL="0" marR="0">
                        <a:spcBef>
                          <a:spcPts val="0"/>
                        </a:spcBef>
                        <a:spcAft>
                          <a:spcPts val="0"/>
                        </a:spcAft>
                      </a:pPr>
                      <a:r>
                        <a:rPr lang="en-US" sz="1800">
                          <a:effectLst/>
                        </a:rPr>
                        <a:t>Postage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 $56.44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sz="1800">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63715230"/>
                  </a:ext>
                </a:extLst>
              </a:tr>
              <a:tr h="390637">
                <a:tc>
                  <a:txBody>
                    <a:bodyPr/>
                    <a:lstStyle/>
                    <a:p>
                      <a:pPr marL="0" marR="0">
                        <a:spcBef>
                          <a:spcPts val="0"/>
                        </a:spcBef>
                        <a:spcAft>
                          <a:spcPts val="0"/>
                        </a:spcAft>
                      </a:pPr>
                      <a:r>
                        <a:rPr lang="en-US" sz="1800">
                          <a:effectLst/>
                        </a:rPr>
                        <a:t>Subtotal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 $598.24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 $200.66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75761210"/>
                  </a:ext>
                </a:extLst>
              </a:tr>
              <a:tr h="390637">
                <a:tc>
                  <a:txBody>
                    <a:bodyPr/>
                    <a:lstStyle/>
                    <a:p>
                      <a:endParaRPr lang="en-US" sz="1800">
                        <a:effectLst/>
                        <a:latin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Monthly savings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 $397.58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9766642"/>
                  </a:ext>
                </a:extLst>
              </a:tr>
              <a:tr h="410168">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Annual savings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spcBef>
                          <a:spcPts val="0"/>
                        </a:spcBef>
                        <a:spcAft>
                          <a:spcPts val="0"/>
                        </a:spcAft>
                      </a:pPr>
                      <a:r>
                        <a:rPr lang="en-US" sz="1800">
                          <a:effectLst/>
                        </a:rPr>
                        <a:t> $4,770.96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5294310"/>
                  </a:ext>
                </a:extLst>
              </a:tr>
            </a:tbl>
          </a:graphicData>
        </a:graphic>
      </p:graphicFrame>
      <p:sp>
        <p:nvSpPr>
          <p:cNvPr id="9" name="Text Placeholder 8">
            <a:extLst>
              <a:ext uri="{FF2B5EF4-FFF2-40B4-BE49-F238E27FC236}">
                <a16:creationId xmlns:a16="http://schemas.microsoft.com/office/drawing/2014/main" id="{72F282D9-C7A6-1217-77D3-90E60CBAFFC0}"/>
              </a:ext>
            </a:extLst>
          </p:cNvPr>
          <p:cNvSpPr>
            <a:spLocks noGrp="1"/>
          </p:cNvSpPr>
          <p:nvPr>
            <p:ph type="body" sz="half" idx="2"/>
          </p:nvPr>
        </p:nvSpPr>
        <p:spPr>
          <a:xfrm>
            <a:off x="655094" y="3429000"/>
            <a:ext cx="3612106" cy="2439988"/>
          </a:xfrm>
        </p:spPr>
        <p:txBody>
          <a:bodyPr>
            <a:normAutofit/>
          </a:bodyPr>
          <a:lstStyle/>
          <a:p>
            <a:r>
              <a:rPr lang="en-US" sz="1800"/>
              <a:t>Are libraries interested in having SWAN send payments for monthly online fines reimbursements?</a:t>
            </a:r>
          </a:p>
          <a:p>
            <a:endParaRPr lang="en-US" sz="1800"/>
          </a:p>
          <a:p>
            <a:r>
              <a:rPr lang="en-US" sz="1800"/>
              <a:t>Would libraries be willing to pay SWAN for quarterly invoices using ACH instead of by check?</a:t>
            </a:r>
          </a:p>
        </p:txBody>
      </p:sp>
      <p:sp>
        <p:nvSpPr>
          <p:cNvPr id="4" name="Footer Placeholder 3">
            <a:extLst>
              <a:ext uri="{FF2B5EF4-FFF2-40B4-BE49-F238E27FC236}">
                <a16:creationId xmlns:a16="http://schemas.microsoft.com/office/drawing/2014/main" id="{A0F48076-2FF8-524E-3817-41DF646DFCD1}"/>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5F33613F-38A8-2845-3664-3B676FC1A673}"/>
              </a:ext>
            </a:extLst>
          </p:cNvPr>
          <p:cNvSpPr>
            <a:spLocks noGrp="1"/>
          </p:cNvSpPr>
          <p:nvPr>
            <p:ph type="sldNum" sz="quarter" idx="12"/>
          </p:nvPr>
        </p:nvSpPr>
        <p:spPr/>
        <p:txBody>
          <a:bodyPr/>
          <a:lstStyle/>
          <a:p>
            <a:fld id="{1FAA610F-65FB-4D76-A9F7-0135426F9A2E}" type="slidenum">
              <a:rPr lang="en-US" smtClean="0"/>
              <a:pPr/>
              <a:t>33</a:t>
            </a:fld>
            <a:endParaRPr lang="en-US"/>
          </a:p>
        </p:txBody>
      </p:sp>
      <p:sp>
        <p:nvSpPr>
          <p:cNvPr id="5" name="Date Placeholder 4">
            <a:extLst>
              <a:ext uri="{FF2B5EF4-FFF2-40B4-BE49-F238E27FC236}">
                <a16:creationId xmlns:a16="http://schemas.microsoft.com/office/drawing/2014/main" id="{56482355-6A0B-6507-3F89-9B50ED2EBB7D}"/>
              </a:ext>
            </a:extLst>
          </p:cNvPr>
          <p:cNvSpPr>
            <a:spLocks noGrp="1"/>
          </p:cNvSpPr>
          <p:nvPr>
            <p:ph type="dt" sz="half" idx="13"/>
          </p:nvPr>
        </p:nvSpPr>
        <p:spPr/>
        <p:txBody>
          <a:bodyPr/>
          <a:lstStyle/>
          <a:p>
            <a:fld id="{13396ADE-9909-4D89-85AF-2BEE99A3BE82}" type="datetime4">
              <a:rPr lang="en-US" smtClean="0"/>
              <a:t>June 6, 2024</a:t>
            </a:fld>
            <a:endParaRPr lang="en-US"/>
          </a:p>
        </p:txBody>
      </p:sp>
    </p:spTree>
    <p:extLst>
      <p:ext uri="{BB962C8B-B14F-4D97-AF65-F5344CB8AC3E}">
        <p14:creationId xmlns:p14="http://schemas.microsoft.com/office/powerpoint/2010/main" val="1257665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8751-3380-C766-1C0C-9EB78702E3E0}"/>
              </a:ext>
            </a:extLst>
          </p:cNvPr>
          <p:cNvSpPr>
            <a:spLocks noGrp="1"/>
          </p:cNvSpPr>
          <p:nvPr>
            <p:ph type="title"/>
          </p:nvPr>
        </p:nvSpPr>
        <p:spPr/>
        <p:txBody>
          <a:bodyPr/>
          <a:lstStyle/>
          <a:p>
            <a:r>
              <a:rPr lang="en-US"/>
              <a:t>SWAN Projects</a:t>
            </a:r>
          </a:p>
        </p:txBody>
      </p:sp>
      <p:sp>
        <p:nvSpPr>
          <p:cNvPr id="3" name="Text Placeholder 2">
            <a:extLst>
              <a:ext uri="{FF2B5EF4-FFF2-40B4-BE49-F238E27FC236}">
                <a16:creationId xmlns:a16="http://schemas.microsoft.com/office/drawing/2014/main" id="{1FEF45BB-7AB7-DDEB-3F7D-F67709378E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72288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798397-C307-7B83-FFD4-757975612288}"/>
              </a:ext>
            </a:extLst>
          </p:cNvPr>
          <p:cNvSpPr>
            <a:spLocks noGrp="1"/>
          </p:cNvSpPr>
          <p:nvPr>
            <p:ph type="title"/>
          </p:nvPr>
        </p:nvSpPr>
        <p:spPr/>
        <p:txBody>
          <a:bodyPr/>
          <a:lstStyle/>
          <a:p>
            <a:r>
              <a:rPr lang="en-US"/>
              <a:t>Symphony Upgrade: Release Features</a:t>
            </a:r>
          </a:p>
        </p:txBody>
      </p:sp>
      <p:sp>
        <p:nvSpPr>
          <p:cNvPr id="10" name="Text Placeholder 9">
            <a:extLst>
              <a:ext uri="{FF2B5EF4-FFF2-40B4-BE49-F238E27FC236}">
                <a16:creationId xmlns:a16="http://schemas.microsoft.com/office/drawing/2014/main" id="{5DE2784E-34BD-5ABF-3C39-75276F8C0D93}"/>
              </a:ext>
            </a:extLst>
          </p:cNvPr>
          <p:cNvSpPr>
            <a:spLocks noGrp="1"/>
          </p:cNvSpPr>
          <p:nvPr>
            <p:ph type="body" idx="1"/>
          </p:nvPr>
        </p:nvSpPr>
        <p:spPr/>
        <p:txBody>
          <a:bodyPr/>
          <a:lstStyle/>
          <a:p>
            <a:r>
              <a:rPr lang="en-US"/>
              <a:t>Features</a:t>
            </a:r>
          </a:p>
        </p:txBody>
      </p:sp>
      <p:sp>
        <p:nvSpPr>
          <p:cNvPr id="8" name="Content Placeholder 7">
            <a:extLst>
              <a:ext uri="{FF2B5EF4-FFF2-40B4-BE49-F238E27FC236}">
                <a16:creationId xmlns:a16="http://schemas.microsoft.com/office/drawing/2014/main" id="{80C05286-48FA-AB8F-30FC-FC8CB2EA6098}"/>
              </a:ext>
            </a:extLst>
          </p:cNvPr>
          <p:cNvSpPr>
            <a:spLocks noGrp="1"/>
          </p:cNvSpPr>
          <p:nvPr>
            <p:ph sz="half" idx="2"/>
          </p:nvPr>
        </p:nvSpPr>
        <p:spPr/>
        <p:txBody>
          <a:bodyPr>
            <a:normAutofit fontScale="92500"/>
          </a:bodyPr>
          <a:lstStyle/>
          <a:p>
            <a:r>
              <a:rPr lang="en-US"/>
              <a:t>Item Categories 6-10</a:t>
            </a:r>
          </a:p>
          <a:p>
            <a:pPr lvl="1"/>
            <a:r>
              <a:rPr lang="en-US"/>
              <a:t>Integrated into Configuration, Reports, API, 949 bib loading, and SIP2</a:t>
            </a:r>
          </a:p>
          <a:p>
            <a:r>
              <a:rPr lang="en-US"/>
              <a:t>Reporting security failures on RFID checkouts</a:t>
            </a:r>
          </a:p>
          <a:p>
            <a:r>
              <a:rPr lang="en-US" err="1"/>
              <a:t>BLUEcloud</a:t>
            </a:r>
            <a:r>
              <a:rPr lang="en-US"/>
              <a:t> Single Sign-On for Workflows</a:t>
            </a:r>
          </a:p>
          <a:p>
            <a:r>
              <a:rPr lang="en-US"/>
              <a:t>Many updates to </a:t>
            </a:r>
            <a:r>
              <a:rPr lang="en-US" err="1"/>
              <a:t>SymphonyWeb</a:t>
            </a:r>
            <a:r>
              <a:rPr lang="en-US"/>
              <a:t> </a:t>
            </a:r>
          </a:p>
          <a:p>
            <a:endParaRPr lang="en-US"/>
          </a:p>
          <a:p>
            <a:pPr lvl="1"/>
            <a:endParaRPr lang="en-US"/>
          </a:p>
        </p:txBody>
      </p:sp>
      <p:sp>
        <p:nvSpPr>
          <p:cNvPr id="11" name="Text Placeholder 10">
            <a:extLst>
              <a:ext uri="{FF2B5EF4-FFF2-40B4-BE49-F238E27FC236}">
                <a16:creationId xmlns:a16="http://schemas.microsoft.com/office/drawing/2014/main" id="{FF3C8C3D-08FC-001B-1A66-6CEEBF6F5B11}"/>
              </a:ext>
            </a:extLst>
          </p:cNvPr>
          <p:cNvSpPr>
            <a:spLocks noGrp="1"/>
          </p:cNvSpPr>
          <p:nvPr>
            <p:ph type="body" sz="quarter" idx="3"/>
          </p:nvPr>
        </p:nvSpPr>
        <p:spPr/>
        <p:txBody>
          <a:bodyPr/>
          <a:lstStyle/>
          <a:p>
            <a:r>
              <a:rPr lang="en-US"/>
              <a:t>Bugfixes</a:t>
            </a:r>
          </a:p>
        </p:txBody>
      </p:sp>
      <p:sp>
        <p:nvSpPr>
          <p:cNvPr id="12" name="Content Placeholder 11">
            <a:extLst>
              <a:ext uri="{FF2B5EF4-FFF2-40B4-BE49-F238E27FC236}">
                <a16:creationId xmlns:a16="http://schemas.microsoft.com/office/drawing/2014/main" id="{5CA07ACB-EDBE-DEDB-D544-9B4396BC299C}"/>
              </a:ext>
            </a:extLst>
          </p:cNvPr>
          <p:cNvSpPr>
            <a:spLocks noGrp="1"/>
          </p:cNvSpPr>
          <p:nvPr>
            <p:ph sz="quarter" idx="4"/>
          </p:nvPr>
        </p:nvSpPr>
        <p:spPr/>
        <p:txBody>
          <a:bodyPr>
            <a:normAutofit fontScale="92500"/>
          </a:bodyPr>
          <a:lstStyle/>
          <a:p>
            <a:r>
              <a:rPr lang="en-US"/>
              <a:t>Copy User does not honor Charge History rule</a:t>
            </a:r>
          </a:p>
          <a:p>
            <a:r>
              <a:rPr lang="en-US"/>
              <a:t>Trap Holds incorrectly handles in-transit items with canceled hold</a:t>
            </a:r>
          </a:p>
          <a:p>
            <a:r>
              <a:rPr lang="en-US"/>
              <a:t>Serials call numbers with extra spaces in analytics</a:t>
            </a:r>
          </a:p>
        </p:txBody>
      </p:sp>
      <p:sp>
        <p:nvSpPr>
          <p:cNvPr id="4" name="Footer Placeholder 3">
            <a:extLst>
              <a:ext uri="{FF2B5EF4-FFF2-40B4-BE49-F238E27FC236}">
                <a16:creationId xmlns:a16="http://schemas.microsoft.com/office/drawing/2014/main" id="{2281248D-E545-4CDD-675E-3217F84FA59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6D116AE2-7634-9D2A-6E8D-8F3DDC5F39F4}"/>
              </a:ext>
            </a:extLst>
          </p:cNvPr>
          <p:cNvSpPr>
            <a:spLocks noGrp="1"/>
          </p:cNvSpPr>
          <p:nvPr>
            <p:ph type="sldNum" sz="quarter" idx="12"/>
          </p:nvPr>
        </p:nvSpPr>
        <p:spPr/>
        <p:txBody>
          <a:bodyPr/>
          <a:lstStyle/>
          <a:p>
            <a:fld id="{1FAA610F-65FB-4D76-A9F7-0135426F9A2E}" type="slidenum">
              <a:rPr lang="en-US" smtClean="0"/>
              <a:pPr/>
              <a:t>35</a:t>
            </a:fld>
            <a:endParaRPr lang="en-US"/>
          </a:p>
        </p:txBody>
      </p:sp>
      <p:sp>
        <p:nvSpPr>
          <p:cNvPr id="5" name="Date Placeholder 4">
            <a:extLst>
              <a:ext uri="{FF2B5EF4-FFF2-40B4-BE49-F238E27FC236}">
                <a16:creationId xmlns:a16="http://schemas.microsoft.com/office/drawing/2014/main" id="{9A95EF9D-D730-F203-305A-93CC562E7E38}"/>
              </a:ext>
            </a:extLst>
          </p:cNvPr>
          <p:cNvSpPr>
            <a:spLocks noGrp="1"/>
          </p:cNvSpPr>
          <p:nvPr>
            <p:ph type="dt" sz="half" idx="13"/>
          </p:nvPr>
        </p:nvSpPr>
        <p:spPr/>
        <p:txBody>
          <a:bodyPr/>
          <a:lstStyle/>
          <a:p>
            <a:fld id="{238D10E8-F5EF-4030-9DD4-58F7E5E696F1}" type="datetime4">
              <a:rPr lang="en-US" smtClean="0"/>
              <a:t>June 6, 2024</a:t>
            </a:fld>
            <a:endParaRPr lang="en-US"/>
          </a:p>
        </p:txBody>
      </p:sp>
    </p:spTree>
    <p:extLst>
      <p:ext uri="{BB962C8B-B14F-4D97-AF65-F5344CB8AC3E}">
        <p14:creationId xmlns:p14="http://schemas.microsoft.com/office/powerpoint/2010/main" val="3445497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12F282-F001-0A80-9E56-B7E577BDA706}"/>
              </a:ext>
            </a:extLst>
          </p:cNvPr>
          <p:cNvSpPr>
            <a:spLocks noGrp="1"/>
          </p:cNvSpPr>
          <p:nvPr>
            <p:ph type="title"/>
          </p:nvPr>
        </p:nvSpPr>
        <p:spPr/>
        <p:txBody>
          <a:bodyPr/>
          <a:lstStyle/>
          <a:p>
            <a:r>
              <a:rPr lang="en-US"/>
              <a:t>Symphony Upgrade: What to Expect</a:t>
            </a:r>
          </a:p>
        </p:txBody>
      </p:sp>
      <p:sp>
        <p:nvSpPr>
          <p:cNvPr id="8" name="Text Placeholder 7">
            <a:extLst>
              <a:ext uri="{FF2B5EF4-FFF2-40B4-BE49-F238E27FC236}">
                <a16:creationId xmlns:a16="http://schemas.microsoft.com/office/drawing/2014/main" id="{1BC11695-0421-92BB-D642-22EE35D9E642}"/>
              </a:ext>
            </a:extLst>
          </p:cNvPr>
          <p:cNvSpPr>
            <a:spLocks noGrp="1"/>
          </p:cNvSpPr>
          <p:nvPr>
            <p:ph type="body" idx="1"/>
          </p:nvPr>
        </p:nvSpPr>
        <p:spPr>
          <a:xfrm>
            <a:off x="836612" y="1278732"/>
            <a:ext cx="5157787" cy="823912"/>
          </a:xfrm>
        </p:spPr>
        <p:txBody>
          <a:bodyPr/>
          <a:lstStyle/>
          <a:p>
            <a:r>
              <a:rPr lang="en-US"/>
              <a:t>June 17th</a:t>
            </a:r>
          </a:p>
        </p:txBody>
      </p:sp>
      <p:sp>
        <p:nvSpPr>
          <p:cNvPr id="9" name="Content Placeholder 8">
            <a:extLst>
              <a:ext uri="{FF2B5EF4-FFF2-40B4-BE49-F238E27FC236}">
                <a16:creationId xmlns:a16="http://schemas.microsoft.com/office/drawing/2014/main" id="{BECE0462-D7D6-FE71-2F33-BC50079FAC60}"/>
              </a:ext>
            </a:extLst>
          </p:cNvPr>
          <p:cNvSpPr>
            <a:spLocks noGrp="1"/>
          </p:cNvSpPr>
          <p:nvPr>
            <p:ph sz="half" idx="2"/>
          </p:nvPr>
        </p:nvSpPr>
        <p:spPr>
          <a:xfrm>
            <a:off x="836612" y="2102644"/>
            <a:ext cx="5157787" cy="3684588"/>
          </a:xfrm>
        </p:spPr>
        <p:txBody>
          <a:bodyPr>
            <a:normAutofit fontScale="92500" lnSpcReduction="10000"/>
          </a:bodyPr>
          <a:lstStyle/>
          <a:p>
            <a:r>
              <a:rPr lang="en-US"/>
              <a:t>Download </a:t>
            </a:r>
            <a:r>
              <a:rPr lang="en-US" err="1"/>
              <a:t>WorkFlows</a:t>
            </a:r>
            <a:r>
              <a:rPr lang="en-US"/>
              <a:t> 4.1 installer from SWAN Support Site and update staff workstations</a:t>
            </a:r>
          </a:p>
          <a:p>
            <a:r>
              <a:rPr lang="en-US"/>
              <a:t>Upgrade takes place overnight</a:t>
            </a:r>
          </a:p>
          <a:p>
            <a:pPr lvl="1"/>
            <a:r>
              <a:rPr lang="en-US" i="1"/>
              <a:t>System will be offline beginning around 11:30PM</a:t>
            </a:r>
          </a:p>
          <a:p>
            <a:r>
              <a:rPr lang="en-US" err="1"/>
              <a:t>WebServices</a:t>
            </a:r>
            <a:r>
              <a:rPr lang="en-US"/>
              <a:t> and SIP2 services are unavailable during upgrade</a:t>
            </a:r>
          </a:p>
          <a:p>
            <a:pPr lvl="1"/>
            <a:r>
              <a:rPr lang="en-US" i="1"/>
              <a:t>No access to ‘My Account’ features in Aspen Catalog | E-Resources | SIP2</a:t>
            </a:r>
          </a:p>
        </p:txBody>
      </p:sp>
      <p:sp>
        <p:nvSpPr>
          <p:cNvPr id="10" name="Text Placeholder 9">
            <a:extLst>
              <a:ext uri="{FF2B5EF4-FFF2-40B4-BE49-F238E27FC236}">
                <a16:creationId xmlns:a16="http://schemas.microsoft.com/office/drawing/2014/main" id="{DDBB328C-18FC-161F-5BF5-D4404CFF83B3}"/>
              </a:ext>
            </a:extLst>
          </p:cNvPr>
          <p:cNvSpPr>
            <a:spLocks noGrp="1"/>
          </p:cNvSpPr>
          <p:nvPr>
            <p:ph type="body" sz="quarter" idx="3"/>
          </p:nvPr>
        </p:nvSpPr>
        <p:spPr>
          <a:xfrm>
            <a:off x="6169024" y="1278732"/>
            <a:ext cx="5183188" cy="823912"/>
          </a:xfrm>
        </p:spPr>
        <p:txBody>
          <a:bodyPr/>
          <a:lstStyle/>
          <a:p>
            <a:r>
              <a:rPr lang="en-US"/>
              <a:t>June 18th</a:t>
            </a:r>
          </a:p>
        </p:txBody>
      </p:sp>
      <p:sp>
        <p:nvSpPr>
          <p:cNvPr id="11" name="Content Placeholder 10">
            <a:extLst>
              <a:ext uri="{FF2B5EF4-FFF2-40B4-BE49-F238E27FC236}">
                <a16:creationId xmlns:a16="http://schemas.microsoft.com/office/drawing/2014/main" id="{B502C54A-A087-83C6-65EB-D562905B3807}"/>
              </a:ext>
            </a:extLst>
          </p:cNvPr>
          <p:cNvSpPr>
            <a:spLocks noGrp="1"/>
          </p:cNvSpPr>
          <p:nvPr>
            <p:ph sz="quarter" idx="4"/>
          </p:nvPr>
        </p:nvSpPr>
        <p:spPr>
          <a:xfrm>
            <a:off x="6169024" y="2102644"/>
            <a:ext cx="5183188" cy="3684588"/>
          </a:xfrm>
        </p:spPr>
        <p:txBody>
          <a:bodyPr>
            <a:normAutofit fontScale="92500" lnSpcReduction="10000"/>
          </a:bodyPr>
          <a:lstStyle/>
          <a:p>
            <a:r>
              <a:rPr lang="en-US"/>
              <a:t>Downtime for library staff/use of Offline Mode not anticipated</a:t>
            </a:r>
          </a:p>
          <a:p>
            <a:r>
              <a:rPr lang="en-US"/>
              <a:t>Wait for ‘All-Clear’ </a:t>
            </a:r>
            <a:r>
              <a:rPr lang="en-US" err="1"/>
              <a:t>SWANcom</a:t>
            </a:r>
            <a:endParaRPr lang="en-US"/>
          </a:p>
          <a:p>
            <a:r>
              <a:rPr lang="en-US" b="1"/>
              <a:t>Go live on Symphony 4.1!</a:t>
            </a:r>
          </a:p>
          <a:p>
            <a:r>
              <a:rPr lang="en-US"/>
              <a:t>Watch for any client/server mismatch errors</a:t>
            </a:r>
          </a:p>
          <a:p>
            <a:r>
              <a:rPr lang="en-US"/>
              <a:t>Open a support ticket to report unexpected behavior/errors</a:t>
            </a:r>
          </a:p>
          <a:p>
            <a:pPr lvl="1"/>
            <a:r>
              <a:rPr lang="en-US" i="1"/>
              <a:t>Provide as much detail as possible</a:t>
            </a:r>
          </a:p>
          <a:p>
            <a:endParaRPr lang="en-US"/>
          </a:p>
        </p:txBody>
      </p:sp>
      <p:sp>
        <p:nvSpPr>
          <p:cNvPr id="5" name="Date Placeholder 4">
            <a:extLst>
              <a:ext uri="{FF2B5EF4-FFF2-40B4-BE49-F238E27FC236}">
                <a16:creationId xmlns:a16="http://schemas.microsoft.com/office/drawing/2014/main" id="{9BA4C43F-0F79-FBBE-F1B2-E4D379221E3A}"/>
              </a:ext>
            </a:extLst>
          </p:cNvPr>
          <p:cNvSpPr>
            <a:spLocks noGrp="1"/>
          </p:cNvSpPr>
          <p:nvPr>
            <p:ph type="dt" sz="half" idx="13"/>
          </p:nvPr>
        </p:nvSpPr>
        <p:spPr/>
        <p:txBody>
          <a:bodyPr/>
          <a:lstStyle/>
          <a:p>
            <a:fld id="{238D10E8-F5EF-4030-9DD4-58F7E5E696F1}" type="datetime4">
              <a:rPr lang="en-US" smtClean="0"/>
              <a:t>June 6, 2024</a:t>
            </a:fld>
            <a:endParaRPr lang="en-US"/>
          </a:p>
        </p:txBody>
      </p:sp>
      <p:sp>
        <p:nvSpPr>
          <p:cNvPr id="4" name="Footer Placeholder 3">
            <a:extLst>
              <a:ext uri="{FF2B5EF4-FFF2-40B4-BE49-F238E27FC236}">
                <a16:creationId xmlns:a16="http://schemas.microsoft.com/office/drawing/2014/main" id="{A6723701-12AF-D103-1216-EBBB08C9BEF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E33652ED-C89D-63F1-AB3A-F8B4EC8028E1}"/>
              </a:ext>
            </a:extLst>
          </p:cNvPr>
          <p:cNvSpPr>
            <a:spLocks noGrp="1"/>
          </p:cNvSpPr>
          <p:nvPr>
            <p:ph type="sldNum" sz="quarter" idx="12"/>
          </p:nvPr>
        </p:nvSpPr>
        <p:spPr/>
        <p:txBody>
          <a:bodyPr/>
          <a:lstStyle/>
          <a:p>
            <a:fld id="{1FAA610F-65FB-4D76-A9F7-0135426F9A2E}" type="slidenum">
              <a:rPr lang="en-US" smtClean="0"/>
              <a:pPr/>
              <a:t>36</a:t>
            </a:fld>
            <a:endParaRPr lang="en-US"/>
          </a:p>
        </p:txBody>
      </p:sp>
    </p:spTree>
    <p:extLst>
      <p:ext uri="{BB962C8B-B14F-4D97-AF65-F5344CB8AC3E}">
        <p14:creationId xmlns:p14="http://schemas.microsoft.com/office/powerpoint/2010/main" val="2774124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50B6-32D1-F3C7-03B9-9B2BF62F54FB}"/>
              </a:ext>
            </a:extLst>
          </p:cNvPr>
          <p:cNvSpPr>
            <a:spLocks noGrp="1"/>
          </p:cNvSpPr>
          <p:nvPr>
            <p:ph type="title"/>
          </p:nvPr>
        </p:nvSpPr>
        <p:spPr>
          <a:xfrm>
            <a:off x="618564" y="423852"/>
            <a:ext cx="10515600" cy="1325563"/>
          </a:xfrm>
        </p:spPr>
        <p:txBody>
          <a:bodyPr/>
          <a:lstStyle/>
          <a:p>
            <a:r>
              <a:rPr lang="en-US"/>
              <a:t>Installing </a:t>
            </a:r>
            <a:r>
              <a:rPr lang="en-US" err="1"/>
              <a:t>WorkFlows</a:t>
            </a:r>
            <a:r>
              <a:rPr lang="en-US"/>
              <a:t> 4.1</a:t>
            </a:r>
          </a:p>
        </p:txBody>
      </p:sp>
      <p:sp>
        <p:nvSpPr>
          <p:cNvPr id="3" name="Content Placeholder 2">
            <a:extLst>
              <a:ext uri="{FF2B5EF4-FFF2-40B4-BE49-F238E27FC236}">
                <a16:creationId xmlns:a16="http://schemas.microsoft.com/office/drawing/2014/main" id="{96785586-BC6E-60FD-0723-C4E21BDE89FB}"/>
              </a:ext>
            </a:extLst>
          </p:cNvPr>
          <p:cNvSpPr>
            <a:spLocks noGrp="1"/>
          </p:cNvSpPr>
          <p:nvPr>
            <p:ph sz="half" idx="1"/>
          </p:nvPr>
        </p:nvSpPr>
        <p:spPr>
          <a:xfrm>
            <a:off x="358590" y="1825625"/>
            <a:ext cx="5661211" cy="4351338"/>
          </a:xfrm>
        </p:spPr>
        <p:txBody>
          <a:bodyPr>
            <a:normAutofit fontScale="92500" lnSpcReduction="10000"/>
          </a:bodyPr>
          <a:lstStyle/>
          <a:p>
            <a:r>
              <a:rPr lang="en-US"/>
              <a:t>Installation packages for </a:t>
            </a:r>
            <a:r>
              <a:rPr lang="en-US" err="1"/>
              <a:t>WorkFlows</a:t>
            </a:r>
            <a:r>
              <a:rPr lang="en-US"/>
              <a:t> will be available on </a:t>
            </a:r>
            <a:r>
              <a:rPr lang="en-US">
                <a:hlinkClick r:id="rId3"/>
              </a:rPr>
              <a:t>Support Site </a:t>
            </a:r>
            <a:r>
              <a:rPr lang="en-US"/>
              <a:t>by June 10</a:t>
            </a:r>
            <a:r>
              <a:rPr lang="en-US" baseline="30000"/>
              <a:t>th</a:t>
            </a:r>
            <a:r>
              <a:rPr lang="en-US"/>
              <a:t> </a:t>
            </a:r>
          </a:p>
          <a:p>
            <a:pPr lvl="1"/>
            <a:r>
              <a:rPr lang="en-US"/>
              <a:t>Standard installer </a:t>
            </a:r>
            <a:r>
              <a:rPr lang="en-US" i="1"/>
              <a:t>(with prompts, for most installations)</a:t>
            </a:r>
          </a:p>
          <a:p>
            <a:pPr lvl="1"/>
            <a:r>
              <a:rPr lang="en-US"/>
              <a:t>Silent installer </a:t>
            </a:r>
            <a:r>
              <a:rPr lang="en-US" i="1"/>
              <a:t>(non-interactive, best option for automated deployment)</a:t>
            </a:r>
          </a:p>
          <a:p>
            <a:pPr lvl="1"/>
            <a:r>
              <a:rPr lang="en-US"/>
              <a:t>Automatically removes v3.7.1 prior to installing 4.1</a:t>
            </a:r>
          </a:p>
          <a:p>
            <a:pPr lvl="1"/>
            <a:r>
              <a:rPr lang="en-US"/>
              <a:t>Will not affect settings stored in user profile (printers, preferences, etc.)</a:t>
            </a:r>
          </a:p>
          <a:p>
            <a:pPr lvl="2"/>
            <a:r>
              <a:rPr lang="en-US" i="1"/>
              <a:t>Libraries using custom sig-pad language should backup any modified files prior to installation</a:t>
            </a:r>
          </a:p>
        </p:txBody>
      </p:sp>
      <p:sp>
        <p:nvSpPr>
          <p:cNvPr id="7" name="Content Placeholder 6">
            <a:extLst>
              <a:ext uri="{FF2B5EF4-FFF2-40B4-BE49-F238E27FC236}">
                <a16:creationId xmlns:a16="http://schemas.microsoft.com/office/drawing/2014/main" id="{D8E3D64B-1C05-D0BE-D3E6-CCCC3148BB16}"/>
              </a:ext>
            </a:extLst>
          </p:cNvPr>
          <p:cNvSpPr>
            <a:spLocks noGrp="1"/>
          </p:cNvSpPr>
          <p:nvPr>
            <p:ph sz="half" idx="2"/>
          </p:nvPr>
        </p:nvSpPr>
        <p:spPr>
          <a:xfrm>
            <a:off x="6172200" y="1825625"/>
            <a:ext cx="5661210" cy="4351338"/>
          </a:xfrm>
        </p:spPr>
        <p:txBody>
          <a:bodyPr>
            <a:normAutofit fontScale="92500" lnSpcReduction="10000"/>
          </a:bodyPr>
          <a:lstStyle/>
          <a:p>
            <a:r>
              <a:rPr lang="en-US"/>
              <a:t>Clients are </a:t>
            </a:r>
            <a:r>
              <a:rPr lang="en-US" b="1"/>
              <a:t>not</a:t>
            </a:r>
            <a:r>
              <a:rPr lang="en-US"/>
              <a:t> required to be updated prior to June 18</a:t>
            </a:r>
            <a:r>
              <a:rPr lang="en-US" baseline="30000"/>
              <a:t>th</a:t>
            </a:r>
            <a:endParaRPr lang="en-US"/>
          </a:p>
          <a:p>
            <a:pPr lvl="1"/>
            <a:r>
              <a:rPr lang="en-US"/>
              <a:t>New features unavailable until client is and server version matches</a:t>
            </a:r>
          </a:p>
          <a:p>
            <a:pPr lvl="1"/>
            <a:r>
              <a:rPr lang="en-US"/>
              <a:t>Client/Server mismatch errors to be expected until after go-live</a:t>
            </a:r>
          </a:p>
          <a:p>
            <a:pPr marL="457200" lvl="1" indent="0">
              <a:buNone/>
            </a:pPr>
            <a:endParaRPr lang="en-US"/>
          </a:p>
          <a:p>
            <a:endParaRPr lang="en-US"/>
          </a:p>
        </p:txBody>
      </p:sp>
      <p:sp>
        <p:nvSpPr>
          <p:cNvPr id="4" name="Date Placeholder 3">
            <a:extLst>
              <a:ext uri="{FF2B5EF4-FFF2-40B4-BE49-F238E27FC236}">
                <a16:creationId xmlns:a16="http://schemas.microsoft.com/office/drawing/2014/main" id="{0EDAF39B-6938-B7F6-BC36-FBDE28C82291}"/>
              </a:ext>
            </a:extLst>
          </p:cNvPr>
          <p:cNvSpPr>
            <a:spLocks noGrp="1"/>
          </p:cNvSpPr>
          <p:nvPr>
            <p:ph type="dt" sz="half" idx="13"/>
          </p:nvPr>
        </p:nvSpPr>
        <p:spPr/>
        <p:txBody>
          <a:bodyPr/>
          <a:lstStyle/>
          <a:p>
            <a:fld id="{A99684E3-A0FF-49CA-B05E-EC4BBEDCAE69}" type="datetime4">
              <a:rPr lang="en-US" smtClean="0"/>
              <a:t>June 6, 2024</a:t>
            </a:fld>
            <a:endParaRPr lang="en-US"/>
          </a:p>
        </p:txBody>
      </p:sp>
      <p:sp>
        <p:nvSpPr>
          <p:cNvPr id="5" name="Footer Placeholder 4">
            <a:extLst>
              <a:ext uri="{FF2B5EF4-FFF2-40B4-BE49-F238E27FC236}">
                <a16:creationId xmlns:a16="http://schemas.microsoft.com/office/drawing/2014/main" id="{2F892998-90F8-1DF2-03FB-92F0132BB4D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8A1DC28F-91DF-0C52-1166-0FA5CBEB3C1A}"/>
              </a:ext>
            </a:extLst>
          </p:cNvPr>
          <p:cNvSpPr>
            <a:spLocks noGrp="1"/>
          </p:cNvSpPr>
          <p:nvPr>
            <p:ph type="sldNum" sz="quarter" idx="12"/>
          </p:nvPr>
        </p:nvSpPr>
        <p:spPr/>
        <p:txBody>
          <a:bodyPr/>
          <a:lstStyle/>
          <a:p>
            <a:fld id="{1FAA610F-65FB-4D76-A9F7-0135426F9A2E}" type="slidenum">
              <a:rPr lang="en-US" smtClean="0"/>
              <a:t>37</a:t>
            </a:fld>
            <a:endParaRPr lang="en-US"/>
          </a:p>
        </p:txBody>
      </p:sp>
      <p:pic>
        <p:nvPicPr>
          <p:cNvPr id="8" name="Picture 7">
            <a:extLst>
              <a:ext uri="{FF2B5EF4-FFF2-40B4-BE49-F238E27FC236}">
                <a16:creationId xmlns:a16="http://schemas.microsoft.com/office/drawing/2014/main" id="{9A3C653F-551B-4CB3-317F-2B51CE63D5ED}"/>
              </a:ext>
            </a:extLst>
          </p:cNvPr>
          <p:cNvPicPr>
            <a:picLocks noChangeAspect="1"/>
          </p:cNvPicPr>
          <p:nvPr/>
        </p:nvPicPr>
        <p:blipFill>
          <a:blip r:embed="rId4"/>
          <a:stretch>
            <a:fillRect/>
          </a:stretch>
        </p:blipFill>
        <p:spPr>
          <a:xfrm>
            <a:off x="6502695" y="4269204"/>
            <a:ext cx="4520609" cy="1463101"/>
          </a:xfrm>
          <a:prstGeom prst="rect">
            <a:avLst/>
          </a:prstGeom>
          <a:ln w="15875" cap="rnd">
            <a:solidFill>
              <a:schemeClr val="accent1"/>
            </a:solidFill>
          </a:ln>
        </p:spPr>
      </p:pic>
    </p:spTree>
    <p:extLst>
      <p:ext uri="{BB962C8B-B14F-4D97-AF65-F5344CB8AC3E}">
        <p14:creationId xmlns:p14="http://schemas.microsoft.com/office/powerpoint/2010/main" val="282449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EFBC-E5A2-8415-863F-E24CF7C6751E}"/>
              </a:ext>
            </a:extLst>
          </p:cNvPr>
          <p:cNvSpPr>
            <a:spLocks noGrp="1"/>
          </p:cNvSpPr>
          <p:nvPr>
            <p:ph type="title"/>
          </p:nvPr>
        </p:nvSpPr>
        <p:spPr>
          <a:xfrm>
            <a:off x="310072" y="812004"/>
            <a:ext cx="3111690" cy="1600200"/>
          </a:xfrm>
        </p:spPr>
        <p:txBody>
          <a:bodyPr>
            <a:normAutofit/>
          </a:bodyPr>
          <a:lstStyle/>
          <a:p>
            <a:r>
              <a:rPr lang="en-US" sz="4400">
                <a:ea typeface="Source Sans Pro SemiBold"/>
              </a:rPr>
              <a:t>SWAN Expo </a:t>
            </a:r>
          </a:p>
        </p:txBody>
      </p:sp>
      <p:sp>
        <p:nvSpPr>
          <p:cNvPr id="4" name="Content Placeholder 3">
            <a:extLst>
              <a:ext uri="{FF2B5EF4-FFF2-40B4-BE49-F238E27FC236}">
                <a16:creationId xmlns:a16="http://schemas.microsoft.com/office/drawing/2014/main" id="{0944F450-2BB5-E56A-D8F6-B737FC3AE3CE}"/>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sz="2800">
                <a:latin typeface="+mj-lt"/>
                <a:ea typeface="Source Sans Pro"/>
              </a:rPr>
              <a:t>Registration open!</a:t>
            </a:r>
          </a:p>
          <a:p>
            <a:pPr marL="0" indent="0">
              <a:buNone/>
            </a:pPr>
            <a:r>
              <a:rPr lang="en-US" sz="2000">
                <a:ea typeface="Source Sans Pro"/>
                <a:hlinkClick r:id="rId2"/>
              </a:rPr>
              <a:t>https://support.swanlibraries.net/expo</a:t>
            </a:r>
            <a:endParaRPr lang="en-US" sz="2000">
              <a:ea typeface="Source Sans Pro"/>
            </a:endParaRPr>
          </a:p>
          <a:p>
            <a:pPr marL="0" indent="0">
              <a:buNone/>
            </a:pPr>
            <a:r>
              <a:rPr lang="en-US" sz="2000">
                <a:ea typeface="Source Sans Pro"/>
              </a:rPr>
              <a:t>The full session schedule will include roundtables, workshops, and presentations - we will announce the full schedule soon!</a:t>
            </a:r>
          </a:p>
          <a:p>
            <a:pPr marL="0" indent="0">
              <a:buNone/>
            </a:pPr>
            <a:endParaRPr lang="en-US" sz="2000">
              <a:ea typeface="Source Sans Pro"/>
            </a:endParaRPr>
          </a:p>
          <a:p>
            <a:r>
              <a:rPr lang="en-US" sz="2000">
                <a:ea typeface="Source Sans Pro"/>
              </a:rPr>
              <a:t>Workshops and presentations</a:t>
            </a:r>
          </a:p>
          <a:p>
            <a:pPr lvl="1"/>
            <a:r>
              <a:rPr lang="en-US" sz="1600">
                <a:ea typeface="Source Sans Pro"/>
              </a:rPr>
              <a:t>Aspen for library staff</a:t>
            </a:r>
          </a:p>
          <a:p>
            <a:pPr lvl="1"/>
            <a:r>
              <a:rPr lang="en-US" sz="1600">
                <a:ea typeface="Source Sans Pro"/>
              </a:rPr>
              <a:t>BLUEcloud Analytics</a:t>
            </a:r>
          </a:p>
          <a:p>
            <a:pPr lvl="1"/>
            <a:r>
              <a:rPr lang="en-US" sz="1600">
                <a:ea typeface="Source Sans Pro"/>
              </a:rPr>
              <a:t>Circulation best practices</a:t>
            </a:r>
          </a:p>
          <a:p>
            <a:pPr lvl="1"/>
            <a:r>
              <a:rPr lang="en-US" sz="1600">
                <a:ea typeface="Source Sans Pro"/>
              </a:rPr>
              <a:t>Collection management: weeding, storage, renovation</a:t>
            </a:r>
          </a:p>
          <a:p>
            <a:pPr lvl="1"/>
            <a:r>
              <a:rPr lang="en-US" sz="1600" err="1">
                <a:ea typeface="Source Sans Pro"/>
              </a:rPr>
              <a:t>MobileStaff</a:t>
            </a:r>
            <a:r>
              <a:rPr lang="en-US" sz="1600">
                <a:ea typeface="Source Sans Pro"/>
              </a:rPr>
              <a:t> hands-on</a:t>
            </a:r>
          </a:p>
          <a:p>
            <a:pPr lvl="1"/>
            <a:r>
              <a:rPr lang="en-US" sz="1600">
                <a:ea typeface="Source Sans Pro"/>
              </a:rPr>
              <a:t>Navigating copyright</a:t>
            </a:r>
          </a:p>
          <a:p>
            <a:pPr lvl="1"/>
            <a:r>
              <a:rPr lang="en-US" sz="1600">
                <a:ea typeface="Source Sans Pro"/>
              </a:rPr>
              <a:t>Power searching in Symphony</a:t>
            </a:r>
          </a:p>
          <a:p>
            <a:pPr lvl="1"/>
            <a:r>
              <a:rPr lang="en-US" sz="1600">
                <a:ea typeface="Source Sans Pro"/>
              </a:rPr>
              <a:t>RAILS delivery</a:t>
            </a:r>
          </a:p>
          <a:p>
            <a:pPr lvl="1"/>
            <a:r>
              <a:rPr lang="en-US" sz="1600">
                <a:ea typeface="Source Sans Pro"/>
              </a:rPr>
              <a:t>WorldCat Discovery</a:t>
            </a:r>
          </a:p>
          <a:p>
            <a:r>
              <a:rPr lang="en-US" sz="2000">
                <a:ea typeface="Source Sans Pro"/>
              </a:rPr>
              <a:t>Roundtables</a:t>
            </a:r>
          </a:p>
          <a:p>
            <a:pPr lvl="1"/>
            <a:r>
              <a:rPr lang="en-US" sz="1600">
                <a:ea typeface="Source Sans Pro"/>
              </a:rPr>
              <a:t>Mindfulness and self care</a:t>
            </a:r>
          </a:p>
          <a:p>
            <a:pPr lvl="1"/>
            <a:r>
              <a:rPr lang="en-US" sz="1600">
                <a:ea typeface="Source Sans Pro"/>
              </a:rPr>
              <a:t>Staff development and team building</a:t>
            </a:r>
          </a:p>
          <a:p>
            <a:pPr lvl="1"/>
            <a:r>
              <a:rPr lang="en-US" sz="1600">
                <a:ea typeface="Source Sans Pro"/>
              </a:rPr>
              <a:t>Difficult service scenarios</a:t>
            </a:r>
          </a:p>
        </p:txBody>
      </p:sp>
      <p:sp>
        <p:nvSpPr>
          <p:cNvPr id="3" name="Text Placeholder 2">
            <a:extLst>
              <a:ext uri="{FF2B5EF4-FFF2-40B4-BE49-F238E27FC236}">
                <a16:creationId xmlns:a16="http://schemas.microsoft.com/office/drawing/2014/main" id="{810D89FE-CA21-4466-52A3-8F0A6A0CB3DF}"/>
              </a:ext>
            </a:extLst>
          </p:cNvPr>
          <p:cNvSpPr>
            <a:spLocks noGrp="1"/>
          </p:cNvSpPr>
          <p:nvPr>
            <p:ph type="body" sz="half" idx="2"/>
          </p:nvPr>
        </p:nvSpPr>
        <p:spPr>
          <a:xfrm>
            <a:off x="305590" y="2412204"/>
            <a:ext cx="3611986" cy="872332"/>
          </a:xfrm>
        </p:spPr>
        <p:txBody>
          <a:bodyPr vert="horz" lIns="91440" tIns="45720" rIns="91440" bIns="45720" rtlCol="0" anchor="t">
            <a:normAutofit/>
          </a:bodyPr>
          <a:lstStyle/>
          <a:p>
            <a:r>
              <a:rPr lang="en-US" sz="2400">
                <a:ea typeface="Source Sans Pro"/>
              </a:rPr>
              <a:t>Save the date! August 23rd</a:t>
            </a:r>
            <a:endParaRPr lang="en-US" sz="2400"/>
          </a:p>
        </p:txBody>
      </p:sp>
      <p:sp>
        <p:nvSpPr>
          <p:cNvPr id="6" name="Footer Placeholder 5">
            <a:extLst>
              <a:ext uri="{FF2B5EF4-FFF2-40B4-BE49-F238E27FC236}">
                <a16:creationId xmlns:a16="http://schemas.microsoft.com/office/drawing/2014/main" id="{3249486F-AFA7-46A8-AA94-EB0CA70728F6}"/>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FC331AB1-2C6B-3047-0023-C4727E757470}"/>
              </a:ext>
            </a:extLst>
          </p:cNvPr>
          <p:cNvSpPr>
            <a:spLocks noGrp="1"/>
          </p:cNvSpPr>
          <p:nvPr>
            <p:ph type="sldNum" sz="quarter" idx="12"/>
          </p:nvPr>
        </p:nvSpPr>
        <p:spPr/>
        <p:txBody>
          <a:bodyPr/>
          <a:lstStyle/>
          <a:p>
            <a:fld id="{1FAA610F-65FB-4D76-A9F7-0135426F9A2E}" type="slidenum">
              <a:rPr lang="en-US" smtClean="0"/>
              <a:t>38</a:t>
            </a:fld>
            <a:endParaRPr lang="en-US"/>
          </a:p>
        </p:txBody>
      </p:sp>
      <p:sp>
        <p:nvSpPr>
          <p:cNvPr id="5" name="Date Placeholder 4">
            <a:extLst>
              <a:ext uri="{FF2B5EF4-FFF2-40B4-BE49-F238E27FC236}">
                <a16:creationId xmlns:a16="http://schemas.microsoft.com/office/drawing/2014/main" id="{08B6E9DB-4E58-8306-7A9E-1C2285612934}"/>
              </a:ext>
            </a:extLst>
          </p:cNvPr>
          <p:cNvSpPr>
            <a:spLocks noGrp="1"/>
          </p:cNvSpPr>
          <p:nvPr>
            <p:ph type="dt" sz="half" idx="13"/>
          </p:nvPr>
        </p:nvSpPr>
        <p:spPr/>
        <p:txBody>
          <a:bodyPr/>
          <a:lstStyle/>
          <a:p>
            <a:fld id="{3B511C61-DAC0-4F98-B858-B71E6CBFB21D}" type="datetime4">
              <a:rPr lang="en-US" smtClean="0"/>
              <a:pPr/>
              <a:t>June 6, 2024</a:t>
            </a:fld>
            <a:endParaRPr lang="en-US"/>
          </a:p>
        </p:txBody>
      </p:sp>
      <p:pic>
        <p:nvPicPr>
          <p:cNvPr id="11" name="Picture 10" descr="A black and white image of a movie screen&#10;&#10;Description automatically generated">
            <a:extLst>
              <a:ext uri="{FF2B5EF4-FFF2-40B4-BE49-F238E27FC236}">
                <a16:creationId xmlns:a16="http://schemas.microsoft.com/office/drawing/2014/main" id="{55B6E7D9-B0F5-EB0C-7F0D-79E3262B6256}"/>
              </a:ext>
            </a:extLst>
          </p:cNvPr>
          <p:cNvPicPr>
            <a:picLocks noChangeAspect="1"/>
          </p:cNvPicPr>
          <p:nvPr/>
        </p:nvPicPr>
        <p:blipFill>
          <a:blip r:embed="rId3"/>
          <a:stretch>
            <a:fillRect/>
          </a:stretch>
        </p:blipFill>
        <p:spPr>
          <a:xfrm>
            <a:off x="838200" y="3284536"/>
            <a:ext cx="2363197" cy="2363197"/>
          </a:xfrm>
          <a:prstGeom prst="rect">
            <a:avLst/>
          </a:prstGeom>
        </p:spPr>
      </p:pic>
    </p:spTree>
    <p:extLst>
      <p:ext uri="{BB962C8B-B14F-4D97-AF65-F5344CB8AC3E}">
        <p14:creationId xmlns:p14="http://schemas.microsoft.com/office/powerpoint/2010/main" val="3439011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7ABAA-6E63-40E9-9084-F884B8DFE9EA}"/>
              </a:ext>
            </a:extLst>
          </p:cNvPr>
          <p:cNvSpPr>
            <a:spLocks noGrp="1"/>
          </p:cNvSpPr>
          <p:nvPr>
            <p:ph type="title"/>
          </p:nvPr>
        </p:nvSpPr>
        <p:spPr/>
        <p:txBody>
          <a:bodyPr/>
          <a:lstStyle/>
          <a:p>
            <a:r>
              <a:rPr lang="en-US"/>
              <a:t>Thank you!</a:t>
            </a:r>
          </a:p>
        </p:txBody>
      </p:sp>
      <p:sp>
        <p:nvSpPr>
          <p:cNvPr id="3" name="Text Placeholder 2">
            <a:extLst>
              <a:ext uri="{FF2B5EF4-FFF2-40B4-BE49-F238E27FC236}">
                <a16:creationId xmlns:a16="http://schemas.microsoft.com/office/drawing/2014/main" id="{028ABF64-CAE6-45FC-B560-580FBDCEA39A}"/>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6AF9D62-391E-4BDA-A471-0EDABF75E330}"/>
              </a:ext>
            </a:extLst>
          </p:cNvPr>
          <p:cNvSpPr>
            <a:spLocks noGrp="1"/>
          </p:cNvSpPr>
          <p:nvPr>
            <p:ph type="sldNum" sz="quarter" idx="12"/>
          </p:nvPr>
        </p:nvSpPr>
        <p:spPr/>
        <p:txBody>
          <a:bodyPr/>
          <a:lstStyle/>
          <a:p>
            <a:fld id="{B2E8E252-A4C9-4825-B6A7-DD4A52002440}" type="slidenum">
              <a:rPr lang="en-US" dirty="0" smtClean="0"/>
              <a:t>39</a:t>
            </a:fld>
            <a:endParaRPr lang="en-US"/>
          </a:p>
        </p:txBody>
      </p:sp>
    </p:spTree>
    <p:custDataLst>
      <p:tags r:id="rId1"/>
    </p:custDataLst>
    <p:extLst>
      <p:ext uri="{BB962C8B-B14F-4D97-AF65-F5344CB8AC3E}">
        <p14:creationId xmlns:p14="http://schemas.microsoft.com/office/powerpoint/2010/main" val="282303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D6239A-C7B0-0693-93FF-C255E0337EAE}"/>
              </a:ext>
            </a:extLst>
          </p:cNvPr>
          <p:cNvSpPr>
            <a:spLocks noGrp="1"/>
          </p:cNvSpPr>
          <p:nvPr>
            <p:ph type="title"/>
          </p:nvPr>
        </p:nvSpPr>
        <p:spPr/>
        <p:txBody>
          <a:bodyPr/>
          <a:lstStyle/>
          <a:p>
            <a:r>
              <a:rPr lang="en-US"/>
              <a:t>New Board representatives</a:t>
            </a:r>
          </a:p>
        </p:txBody>
      </p:sp>
      <p:graphicFrame>
        <p:nvGraphicFramePr>
          <p:cNvPr id="2" name="Content Placeholder 1">
            <a:extLst>
              <a:ext uri="{FF2B5EF4-FFF2-40B4-BE49-F238E27FC236}">
                <a16:creationId xmlns:a16="http://schemas.microsoft.com/office/drawing/2014/main" id="{3B2C7B65-B095-241B-59C3-44B05A4EB599}"/>
              </a:ext>
            </a:extLst>
          </p:cNvPr>
          <p:cNvGraphicFramePr>
            <a:graphicFrameLocks noGrp="1"/>
          </p:cNvGraphicFramePr>
          <p:nvPr>
            <p:ph idx="1"/>
            <p:extLst>
              <p:ext uri="{D42A27DB-BD31-4B8C-83A1-F6EECF244321}">
                <p14:modId xmlns:p14="http://schemas.microsoft.com/office/powerpoint/2010/main" val="3357266089"/>
              </p:ext>
            </p:extLst>
          </p:nvPr>
        </p:nvGraphicFramePr>
        <p:xfrm>
          <a:off x="5057776" y="987425"/>
          <a:ext cx="6479132" cy="4026271"/>
        </p:xfrm>
        <a:graphic>
          <a:graphicData uri="http://schemas.openxmlformats.org/drawingml/2006/table">
            <a:tbl>
              <a:tblPr firstRow="1">
                <a:tableStyleId>{9D7B26C5-4107-4FEC-AEDC-1716B250A1EF}</a:tableStyleId>
              </a:tblPr>
              <a:tblGrid>
                <a:gridCol w="1834606">
                  <a:extLst>
                    <a:ext uri="{9D8B030D-6E8A-4147-A177-3AD203B41FA5}">
                      <a16:colId xmlns:a16="http://schemas.microsoft.com/office/drawing/2014/main" val="961583436"/>
                    </a:ext>
                  </a:extLst>
                </a:gridCol>
                <a:gridCol w="2765968">
                  <a:extLst>
                    <a:ext uri="{9D8B030D-6E8A-4147-A177-3AD203B41FA5}">
                      <a16:colId xmlns:a16="http://schemas.microsoft.com/office/drawing/2014/main" val="1132002379"/>
                    </a:ext>
                  </a:extLst>
                </a:gridCol>
                <a:gridCol w="1878558">
                  <a:extLst>
                    <a:ext uri="{9D8B030D-6E8A-4147-A177-3AD203B41FA5}">
                      <a16:colId xmlns:a16="http://schemas.microsoft.com/office/drawing/2014/main" val="2007087608"/>
                    </a:ext>
                  </a:extLst>
                </a:gridCol>
              </a:tblGrid>
              <a:tr h="433332">
                <a:tc>
                  <a:txBody>
                    <a:bodyPr/>
                    <a:lstStyle/>
                    <a:p>
                      <a:pPr marL="77470" marR="0" eaLnBrk="0" hangingPunct="0">
                        <a:spcBef>
                          <a:spcPts val="5"/>
                        </a:spcBef>
                        <a:spcAft>
                          <a:spcPts val="0"/>
                        </a:spcAft>
                      </a:pPr>
                      <a:r>
                        <a:rPr lang="en-US" sz="1600">
                          <a:effectLst/>
                        </a:rPr>
                        <a:t>SWAN</a:t>
                      </a:r>
                      <a:r>
                        <a:rPr lang="en-US" sz="1600" spc="-15">
                          <a:effectLst/>
                        </a:rPr>
                        <a:t> </a:t>
                      </a:r>
                      <a:r>
                        <a:rPr lang="en-US" sz="1600">
                          <a:effectLst/>
                        </a:rPr>
                        <a:t>Board</a:t>
                      </a:r>
                      <a:r>
                        <a:rPr lang="en-US" sz="1600" spc="-10">
                          <a:effectLst/>
                        </a:rPr>
                        <a:t> </a:t>
                      </a:r>
                      <a:r>
                        <a:rPr lang="en-US" sz="1600">
                          <a:effectLst/>
                        </a:rPr>
                        <a:t>Member</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59385" marR="0" eaLnBrk="0" hangingPunct="0">
                        <a:spcBef>
                          <a:spcPts val="5"/>
                        </a:spcBef>
                        <a:spcAft>
                          <a:spcPts val="0"/>
                        </a:spcAft>
                      </a:pPr>
                      <a:r>
                        <a:rPr lang="en-US" sz="1600">
                          <a:effectLst/>
                        </a:rPr>
                        <a:t>Library</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588010" marR="0" eaLnBrk="0" hangingPunct="0">
                        <a:spcBef>
                          <a:spcPts val="5"/>
                        </a:spcBef>
                        <a:spcAft>
                          <a:spcPts val="0"/>
                        </a:spcAft>
                      </a:pPr>
                      <a:r>
                        <a:rPr lang="en-US" sz="1600">
                          <a:effectLst/>
                        </a:rPr>
                        <a:t>Term</a:t>
                      </a:r>
                      <a:r>
                        <a:rPr lang="en-US" sz="1600" spc="-10">
                          <a:effectLst/>
                        </a:rPr>
                        <a:t> </a:t>
                      </a:r>
                      <a:r>
                        <a:rPr lang="en-US" sz="1600">
                          <a:effectLst/>
                        </a:rPr>
                        <a:t>Expires</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376463998"/>
                  </a:ext>
                </a:extLst>
              </a:tr>
              <a:tr h="491566">
                <a:tc>
                  <a:txBody>
                    <a:bodyPr/>
                    <a:lstStyle/>
                    <a:p>
                      <a:pPr marL="77470" marR="0" eaLnBrk="0" hangingPunct="0">
                        <a:spcBef>
                          <a:spcPts val="85"/>
                        </a:spcBef>
                        <a:spcAft>
                          <a:spcPts val="0"/>
                        </a:spcAft>
                      </a:pPr>
                      <a:r>
                        <a:rPr lang="en-US" sz="1600" b="1">
                          <a:effectLst/>
                          <a:latin typeface="Calibri" panose="020F0502020204030204" pitchFamily="34" charset="0"/>
                          <a:ea typeface="Yu Mincho" panose="02020400000000000000" pitchFamily="18" charset="-128"/>
                          <a:cs typeface="Arial" panose="020B0604020202020204" pitchFamily="34" charset="0"/>
                        </a:rPr>
                        <a:t>Dawn Bussey</a:t>
                      </a:r>
                      <a:endParaRPr lang="en-US" sz="2800" b="1">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59385" marR="0" eaLnBrk="0" hangingPunct="0">
                        <a:spcBef>
                          <a:spcPts val="85"/>
                        </a:spcBef>
                        <a:spcAft>
                          <a:spcPts val="0"/>
                        </a:spcAft>
                      </a:pPr>
                      <a:r>
                        <a:rPr lang="en-US" sz="1600" b="1">
                          <a:effectLst/>
                        </a:rPr>
                        <a:t>Glen Ellyn Public Library</a:t>
                      </a:r>
                      <a:endParaRPr lang="en-US" sz="2800" b="1">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588010" marR="0" eaLnBrk="0" hangingPunct="0">
                        <a:spcBef>
                          <a:spcPts val="85"/>
                        </a:spcBef>
                        <a:spcAft>
                          <a:spcPts val="0"/>
                        </a:spcAft>
                      </a:pPr>
                      <a:r>
                        <a:rPr lang="en-US" sz="1600" b="1">
                          <a:effectLst/>
                        </a:rPr>
                        <a:t>July</a:t>
                      </a:r>
                      <a:r>
                        <a:rPr lang="en-US" sz="1600" b="1" spc="-5">
                          <a:effectLst/>
                        </a:rPr>
                        <a:t> </a:t>
                      </a:r>
                      <a:r>
                        <a:rPr lang="en-US" sz="1600" b="1">
                          <a:effectLst/>
                        </a:rPr>
                        <a:t>1,</a:t>
                      </a:r>
                      <a:r>
                        <a:rPr lang="en-US" sz="1600" b="1" spc="-5">
                          <a:effectLst/>
                        </a:rPr>
                        <a:t> </a:t>
                      </a:r>
                      <a:r>
                        <a:rPr lang="en-US" sz="1600" b="1">
                          <a:effectLst/>
                        </a:rPr>
                        <a:t>2027</a:t>
                      </a:r>
                      <a:endParaRPr lang="en-US" sz="2800" b="1">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147659657"/>
                  </a:ext>
                </a:extLst>
              </a:tr>
              <a:tr h="491566">
                <a:tc>
                  <a:txBody>
                    <a:bodyPr/>
                    <a:lstStyle/>
                    <a:p>
                      <a:pPr marL="77470" marR="0" eaLnBrk="0" hangingPunct="0">
                        <a:spcBef>
                          <a:spcPts val="85"/>
                        </a:spcBef>
                        <a:spcAft>
                          <a:spcPts val="0"/>
                        </a:spcAft>
                      </a:pPr>
                      <a:r>
                        <a:rPr lang="en-US" sz="1600" b="1">
                          <a:effectLst/>
                        </a:rPr>
                        <a:t>Zach Musil</a:t>
                      </a:r>
                      <a:endParaRPr lang="en-US" sz="2800" b="1">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59385" marR="0" eaLnBrk="0" hangingPunct="0">
                        <a:spcBef>
                          <a:spcPts val="85"/>
                        </a:spcBef>
                        <a:spcAft>
                          <a:spcPts val="0"/>
                        </a:spcAft>
                      </a:pPr>
                      <a:r>
                        <a:rPr lang="en-US" sz="1600" b="1">
                          <a:effectLst/>
                        </a:rPr>
                        <a:t>Tinley Park Public Library</a:t>
                      </a:r>
                      <a:endParaRPr lang="en-US" sz="2800" b="1">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588010" marR="0" eaLnBrk="0" hangingPunct="0">
                        <a:spcBef>
                          <a:spcPts val="85"/>
                        </a:spcBef>
                        <a:spcAft>
                          <a:spcPts val="0"/>
                        </a:spcAft>
                      </a:pPr>
                      <a:r>
                        <a:rPr lang="en-US" sz="1600" b="1">
                          <a:effectLst/>
                        </a:rPr>
                        <a:t>July</a:t>
                      </a:r>
                      <a:r>
                        <a:rPr lang="en-US" sz="1600" b="1" spc="-5">
                          <a:effectLst/>
                        </a:rPr>
                        <a:t> </a:t>
                      </a:r>
                      <a:r>
                        <a:rPr lang="en-US" sz="1600" b="1">
                          <a:effectLst/>
                        </a:rPr>
                        <a:t>1,</a:t>
                      </a:r>
                      <a:r>
                        <a:rPr lang="en-US" sz="1600" b="1" spc="-5">
                          <a:effectLst/>
                        </a:rPr>
                        <a:t> </a:t>
                      </a:r>
                      <a:r>
                        <a:rPr lang="en-US" sz="1600" b="1">
                          <a:effectLst/>
                        </a:rPr>
                        <a:t>2027</a:t>
                      </a:r>
                      <a:endParaRPr lang="en-US" sz="2800" b="1">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031870061"/>
                  </a:ext>
                </a:extLst>
              </a:tr>
              <a:tr h="491566">
                <a:tc>
                  <a:txBody>
                    <a:bodyPr/>
                    <a:lstStyle/>
                    <a:p>
                      <a:pPr marL="77470" marR="0" eaLnBrk="0" hangingPunct="0">
                        <a:spcBef>
                          <a:spcPts val="85"/>
                        </a:spcBef>
                        <a:spcAft>
                          <a:spcPts val="0"/>
                        </a:spcAft>
                      </a:pPr>
                      <a:r>
                        <a:rPr lang="en-US" sz="1600">
                          <a:effectLst/>
                        </a:rPr>
                        <a:t>Anna Wassenaar</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59385" marR="0" eaLnBrk="0" hangingPunct="0">
                        <a:spcBef>
                          <a:spcPts val="85"/>
                        </a:spcBef>
                        <a:spcAft>
                          <a:spcPts val="0"/>
                        </a:spcAft>
                      </a:pPr>
                      <a:r>
                        <a:rPr lang="en-US" sz="1600">
                          <a:effectLst/>
                        </a:rPr>
                        <a:t>Blue Island Public Library</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588010" marR="0" eaLnBrk="0" hangingPunct="0">
                        <a:spcBef>
                          <a:spcPts val="85"/>
                        </a:spcBef>
                        <a:spcAft>
                          <a:spcPts val="0"/>
                        </a:spcAft>
                      </a:pPr>
                      <a:r>
                        <a:rPr lang="en-US" sz="1600">
                          <a:effectLst/>
                        </a:rPr>
                        <a:t>July 1, 2025</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271588253"/>
                  </a:ext>
                </a:extLst>
              </a:tr>
              <a:tr h="491566">
                <a:tc>
                  <a:txBody>
                    <a:bodyPr/>
                    <a:lstStyle/>
                    <a:p>
                      <a:pPr marL="77470" marR="0" eaLnBrk="0" hangingPunct="0">
                        <a:spcBef>
                          <a:spcPts val="85"/>
                        </a:spcBef>
                        <a:spcAft>
                          <a:spcPts val="0"/>
                        </a:spcAft>
                      </a:pPr>
                      <a:r>
                        <a:rPr lang="en-US" sz="1600">
                          <a:effectLst/>
                        </a:rPr>
                        <a:t>Colleen Waltman</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59385" marR="0" eaLnBrk="0" hangingPunct="0">
                        <a:spcBef>
                          <a:spcPts val="85"/>
                        </a:spcBef>
                        <a:spcAft>
                          <a:spcPts val="0"/>
                        </a:spcAft>
                      </a:pPr>
                      <a:r>
                        <a:rPr lang="en-US" sz="1600">
                          <a:effectLst/>
                        </a:rPr>
                        <a:t>Homewood Public Library</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588010" marR="0" eaLnBrk="0" hangingPunct="0">
                        <a:spcBef>
                          <a:spcPts val="85"/>
                        </a:spcBef>
                        <a:spcAft>
                          <a:spcPts val="0"/>
                        </a:spcAft>
                      </a:pPr>
                      <a:r>
                        <a:rPr lang="en-US" sz="1600">
                          <a:effectLst/>
                        </a:rPr>
                        <a:t>July 1, 2025</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007695482"/>
                  </a:ext>
                </a:extLst>
              </a:tr>
              <a:tr h="524109">
                <a:tc>
                  <a:txBody>
                    <a:bodyPr/>
                    <a:lstStyle/>
                    <a:p>
                      <a:pPr marL="77470" marR="0" eaLnBrk="0" hangingPunct="0">
                        <a:spcBef>
                          <a:spcPts val="85"/>
                        </a:spcBef>
                        <a:spcAft>
                          <a:spcPts val="0"/>
                        </a:spcAft>
                      </a:pPr>
                      <a:r>
                        <a:rPr lang="en-US" sz="1600">
                          <a:effectLst/>
                        </a:rPr>
                        <a:t>Jesse</a:t>
                      </a:r>
                      <a:r>
                        <a:rPr lang="en-US" sz="1600" spc="-15">
                          <a:effectLst/>
                        </a:rPr>
                        <a:t> </a:t>
                      </a:r>
                      <a:r>
                        <a:rPr lang="en-US" sz="1600">
                          <a:effectLst/>
                        </a:rPr>
                        <a:t>Blazek</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59385" marR="0" eaLnBrk="0" hangingPunct="0">
                        <a:spcBef>
                          <a:spcPts val="85"/>
                        </a:spcBef>
                        <a:spcAft>
                          <a:spcPts val="0"/>
                        </a:spcAft>
                      </a:pPr>
                      <a:r>
                        <a:rPr lang="en-US" sz="1600">
                          <a:effectLst/>
                        </a:rPr>
                        <a:t>Palos</a:t>
                      </a:r>
                      <a:r>
                        <a:rPr lang="en-US" sz="1600" spc="-20">
                          <a:effectLst/>
                        </a:rPr>
                        <a:t> </a:t>
                      </a:r>
                      <a:r>
                        <a:rPr lang="en-US" sz="1600">
                          <a:effectLst/>
                        </a:rPr>
                        <a:t>Heights</a:t>
                      </a:r>
                      <a:r>
                        <a:rPr lang="en-US" sz="1600" spc="-15">
                          <a:effectLst/>
                        </a:rPr>
                        <a:t> </a:t>
                      </a:r>
                      <a:r>
                        <a:rPr lang="en-US" sz="1600">
                          <a:effectLst/>
                        </a:rPr>
                        <a:t>Public</a:t>
                      </a:r>
                      <a:r>
                        <a:rPr lang="en-US" sz="1600" spc="-10">
                          <a:effectLst/>
                        </a:rPr>
                        <a:t> </a:t>
                      </a:r>
                      <a:r>
                        <a:rPr lang="en-US" sz="1600">
                          <a:effectLst/>
                        </a:rPr>
                        <a:t>Library</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588010" marR="0" eaLnBrk="0" hangingPunct="0">
                        <a:spcBef>
                          <a:spcPts val="85"/>
                        </a:spcBef>
                        <a:spcAft>
                          <a:spcPts val="0"/>
                        </a:spcAft>
                      </a:pPr>
                      <a:r>
                        <a:rPr lang="en-US" sz="1600">
                          <a:effectLst/>
                        </a:rPr>
                        <a:t>July</a:t>
                      </a:r>
                      <a:r>
                        <a:rPr lang="en-US" sz="1600" spc="-5">
                          <a:effectLst/>
                        </a:rPr>
                        <a:t> </a:t>
                      </a:r>
                      <a:r>
                        <a:rPr lang="en-US" sz="1600">
                          <a:effectLst/>
                        </a:rPr>
                        <a:t>1,</a:t>
                      </a:r>
                      <a:r>
                        <a:rPr lang="en-US" sz="1600" spc="-5">
                          <a:effectLst/>
                        </a:rPr>
                        <a:t> </a:t>
                      </a:r>
                      <a:r>
                        <a:rPr lang="en-US" sz="1600">
                          <a:effectLst/>
                        </a:rPr>
                        <a:t>2025</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271276700"/>
                  </a:ext>
                </a:extLst>
              </a:tr>
              <a:tr h="524109">
                <a:tc>
                  <a:txBody>
                    <a:bodyPr/>
                    <a:lstStyle/>
                    <a:p>
                      <a:pPr marL="77470" marR="0" eaLnBrk="0" hangingPunct="0">
                        <a:spcBef>
                          <a:spcPts val="85"/>
                        </a:spcBef>
                        <a:spcAft>
                          <a:spcPts val="0"/>
                        </a:spcAft>
                      </a:pPr>
                      <a:r>
                        <a:rPr lang="en-US" sz="1600">
                          <a:effectLst/>
                        </a:rPr>
                        <a:t>Samantha Johnson</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59385" marR="0" eaLnBrk="0" hangingPunct="0">
                        <a:spcBef>
                          <a:spcPts val="85"/>
                        </a:spcBef>
                        <a:spcAft>
                          <a:spcPts val="0"/>
                        </a:spcAft>
                      </a:pPr>
                      <a:r>
                        <a:rPr lang="en-US" sz="1600">
                          <a:effectLst/>
                        </a:rPr>
                        <a:t>Roselle Public Library</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588010" marR="0" eaLnBrk="0" hangingPunct="0">
                        <a:spcBef>
                          <a:spcPts val="85"/>
                        </a:spcBef>
                        <a:spcAft>
                          <a:spcPts val="0"/>
                        </a:spcAft>
                      </a:pPr>
                      <a:r>
                        <a:rPr lang="en-US" sz="1600">
                          <a:effectLst/>
                        </a:rPr>
                        <a:t>July</a:t>
                      </a:r>
                      <a:r>
                        <a:rPr lang="en-US" sz="1600" spc="-5">
                          <a:effectLst/>
                        </a:rPr>
                        <a:t> </a:t>
                      </a:r>
                      <a:r>
                        <a:rPr lang="en-US" sz="1600">
                          <a:effectLst/>
                        </a:rPr>
                        <a:t>1,</a:t>
                      </a:r>
                      <a:r>
                        <a:rPr lang="en-US" sz="1600" spc="-5">
                          <a:effectLst/>
                        </a:rPr>
                        <a:t> </a:t>
                      </a:r>
                      <a:r>
                        <a:rPr lang="en-US" sz="1600">
                          <a:effectLst/>
                        </a:rPr>
                        <a:t>2026</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715971304"/>
                  </a:ext>
                </a:extLst>
              </a:tr>
              <a:tr h="524109">
                <a:tc>
                  <a:txBody>
                    <a:bodyPr/>
                    <a:lstStyle/>
                    <a:p>
                      <a:pPr marL="77470" marR="0" eaLnBrk="0" hangingPunct="0">
                        <a:spcBef>
                          <a:spcPts val="85"/>
                        </a:spcBef>
                        <a:spcAft>
                          <a:spcPts val="0"/>
                        </a:spcAft>
                      </a:pPr>
                      <a:r>
                        <a:rPr lang="en-US" sz="1600">
                          <a:effectLst/>
                        </a:rPr>
                        <a:t>Jennifer</a:t>
                      </a:r>
                      <a:r>
                        <a:rPr lang="en-US" sz="1600" spc="-25">
                          <a:effectLst/>
                        </a:rPr>
                        <a:t> </a:t>
                      </a:r>
                      <a:r>
                        <a:rPr lang="en-US" sz="1600">
                          <a:effectLst/>
                        </a:rPr>
                        <a:t>Cottrill</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159385" marR="0" eaLnBrk="0" hangingPunct="0">
                        <a:spcBef>
                          <a:spcPts val="85"/>
                        </a:spcBef>
                        <a:spcAft>
                          <a:spcPts val="0"/>
                        </a:spcAft>
                      </a:pPr>
                      <a:r>
                        <a:rPr lang="en-US" sz="1600">
                          <a:effectLst/>
                        </a:rPr>
                        <a:t>Midlothian</a:t>
                      </a:r>
                      <a:r>
                        <a:rPr lang="en-US" sz="1600" spc="-20">
                          <a:effectLst/>
                        </a:rPr>
                        <a:t> </a:t>
                      </a:r>
                      <a:r>
                        <a:rPr lang="en-US" sz="1600">
                          <a:effectLst/>
                        </a:rPr>
                        <a:t>Public</a:t>
                      </a:r>
                      <a:r>
                        <a:rPr lang="en-US" sz="1600" spc="-15">
                          <a:effectLst/>
                        </a:rPr>
                        <a:t> </a:t>
                      </a:r>
                      <a:r>
                        <a:rPr lang="en-US" sz="1600">
                          <a:effectLst/>
                        </a:rPr>
                        <a:t>Library</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tc>
                  <a:txBody>
                    <a:bodyPr/>
                    <a:lstStyle/>
                    <a:p>
                      <a:pPr marL="588010" marR="0" eaLnBrk="0" hangingPunct="0">
                        <a:spcBef>
                          <a:spcPts val="85"/>
                        </a:spcBef>
                        <a:spcAft>
                          <a:spcPts val="0"/>
                        </a:spcAft>
                      </a:pPr>
                      <a:r>
                        <a:rPr lang="en-US" sz="1600">
                          <a:effectLst/>
                        </a:rPr>
                        <a:t>July</a:t>
                      </a:r>
                      <a:r>
                        <a:rPr lang="en-US" sz="1600" spc="-5">
                          <a:effectLst/>
                        </a:rPr>
                        <a:t> </a:t>
                      </a:r>
                      <a:r>
                        <a:rPr lang="en-US" sz="1600">
                          <a:effectLst/>
                        </a:rPr>
                        <a:t>1,</a:t>
                      </a:r>
                      <a:r>
                        <a:rPr lang="en-US" sz="1600" spc="-5">
                          <a:effectLst/>
                        </a:rPr>
                        <a:t> </a:t>
                      </a:r>
                      <a:r>
                        <a:rPr lang="en-US" sz="1600">
                          <a:effectLst/>
                        </a:rPr>
                        <a:t>2026</a:t>
                      </a:r>
                      <a:endParaRPr lang="en-US" sz="28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4207221557"/>
                  </a:ext>
                </a:extLst>
              </a:tr>
            </a:tbl>
          </a:graphicData>
        </a:graphic>
      </p:graphicFrame>
      <p:sp>
        <p:nvSpPr>
          <p:cNvPr id="3" name="Text Placeholder 2">
            <a:extLst>
              <a:ext uri="{FF2B5EF4-FFF2-40B4-BE49-F238E27FC236}">
                <a16:creationId xmlns:a16="http://schemas.microsoft.com/office/drawing/2014/main" id="{1861A0F9-1451-4956-DE3C-D8117AEF330C}"/>
              </a:ext>
            </a:extLst>
          </p:cNvPr>
          <p:cNvSpPr>
            <a:spLocks noGrp="1"/>
          </p:cNvSpPr>
          <p:nvPr>
            <p:ph type="body" sz="half" idx="2"/>
          </p:nvPr>
        </p:nvSpPr>
        <p:spPr/>
        <p:txBody>
          <a:bodyPr>
            <a:normAutofit/>
          </a:bodyPr>
          <a:lstStyle/>
          <a:p>
            <a:r>
              <a:rPr lang="en-US" sz="1800"/>
              <a:t>Thank you!</a:t>
            </a:r>
          </a:p>
          <a:p>
            <a:endParaRPr lang="en-US" sz="1800"/>
          </a:p>
          <a:p>
            <a:r>
              <a:rPr lang="en-US" sz="1800"/>
              <a:t>Ridgeway Burns, Itasca Community Library</a:t>
            </a:r>
          </a:p>
          <a:p>
            <a:r>
              <a:rPr lang="en-US" sz="1800"/>
              <a:t>Natalie Starosta, North Riverside Public Library</a:t>
            </a:r>
          </a:p>
        </p:txBody>
      </p:sp>
      <p:sp>
        <p:nvSpPr>
          <p:cNvPr id="4" name="Footer Placeholder 3">
            <a:extLst>
              <a:ext uri="{FF2B5EF4-FFF2-40B4-BE49-F238E27FC236}">
                <a16:creationId xmlns:a16="http://schemas.microsoft.com/office/drawing/2014/main" id="{84C02DBB-C93B-527E-1BE2-A35F6AC1DFD2}"/>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426B3650-2E26-1065-4B23-89DAE2F34B39}"/>
              </a:ext>
            </a:extLst>
          </p:cNvPr>
          <p:cNvSpPr>
            <a:spLocks noGrp="1"/>
          </p:cNvSpPr>
          <p:nvPr>
            <p:ph type="sldNum" sz="quarter" idx="12"/>
          </p:nvPr>
        </p:nvSpPr>
        <p:spPr/>
        <p:txBody>
          <a:bodyPr/>
          <a:lstStyle/>
          <a:p>
            <a:fld id="{1FAA610F-65FB-4D76-A9F7-0135426F9A2E}" type="slidenum">
              <a:rPr lang="en-US" smtClean="0"/>
              <a:pPr/>
              <a:t>4</a:t>
            </a:fld>
            <a:endParaRPr lang="en-US"/>
          </a:p>
        </p:txBody>
      </p:sp>
      <p:sp>
        <p:nvSpPr>
          <p:cNvPr id="5" name="Date Placeholder 4">
            <a:extLst>
              <a:ext uri="{FF2B5EF4-FFF2-40B4-BE49-F238E27FC236}">
                <a16:creationId xmlns:a16="http://schemas.microsoft.com/office/drawing/2014/main" id="{E40F14E6-ABDF-18A8-A123-2B43027F4A8B}"/>
              </a:ext>
            </a:extLst>
          </p:cNvPr>
          <p:cNvSpPr>
            <a:spLocks noGrp="1"/>
          </p:cNvSpPr>
          <p:nvPr>
            <p:ph type="dt" sz="half" idx="13"/>
          </p:nvPr>
        </p:nvSpPr>
        <p:spPr/>
        <p:txBody>
          <a:bodyPr/>
          <a:lstStyle/>
          <a:p>
            <a:fld id="{13396ADE-9909-4D89-85AF-2BEE99A3BE82}" type="datetime4">
              <a:rPr lang="en-US" smtClean="0"/>
              <a:t>June 6, 2024</a:t>
            </a:fld>
            <a:endParaRPr lang="en-US"/>
          </a:p>
        </p:txBody>
      </p:sp>
    </p:spTree>
    <p:extLst>
      <p:ext uri="{BB962C8B-B14F-4D97-AF65-F5344CB8AC3E}">
        <p14:creationId xmlns:p14="http://schemas.microsoft.com/office/powerpoint/2010/main" val="306948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EA1D30-CEF8-4547-AD1C-52BE31B94CC3}"/>
              </a:ext>
            </a:extLst>
          </p:cNvPr>
          <p:cNvSpPr>
            <a:spLocks noGrp="1"/>
          </p:cNvSpPr>
          <p:nvPr>
            <p:ph type="title"/>
          </p:nvPr>
        </p:nvSpPr>
        <p:spPr/>
        <p:txBody>
          <a:bodyPr/>
          <a:lstStyle/>
          <a:p>
            <a:r>
              <a:rPr lang="en-US"/>
              <a:t>Illinois State Library e-Resource Program &amp; future of SWAN EBSCO deal</a:t>
            </a:r>
          </a:p>
        </p:txBody>
      </p:sp>
      <p:sp>
        <p:nvSpPr>
          <p:cNvPr id="8" name="Text Placeholder 7">
            <a:extLst>
              <a:ext uri="{FF2B5EF4-FFF2-40B4-BE49-F238E27FC236}">
                <a16:creationId xmlns:a16="http://schemas.microsoft.com/office/drawing/2014/main" id="{636788D8-20F4-48F1-B262-5489DF14B04D}"/>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D6D6DC70-4691-47D2-BE95-1A330A5C4B17}"/>
              </a:ext>
            </a:extLst>
          </p:cNvPr>
          <p:cNvSpPr>
            <a:spLocks noGrp="1"/>
          </p:cNvSpPr>
          <p:nvPr>
            <p:ph type="ftr" sz="quarter" idx="11"/>
          </p:nvPr>
        </p:nvSpPr>
        <p:spPr/>
        <p:txBody>
          <a:bodyPr/>
          <a:lstStyle/>
          <a:p>
            <a:r>
              <a:rPr lang="en-US"/>
              <a:t>SWAN Library Services</a:t>
            </a:r>
          </a:p>
        </p:txBody>
      </p:sp>
      <p:sp>
        <p:nvSpPr>
          <p:cNvPr id="6" name="Date Placeholder 5">
            <a:extLst>
              <a:ext uri="{FF2B5EF4-FFF2-40B4-BE49-F238E27FC236}">
                <a16:creationId xmlns:a16="http://schemas.microsoft.com/office/drawing/2014/main" id="{045328C0-7755-4F60-81D5-DD7D14E4B9A8}"/>
              </a:ext>
            </a:extLst>
          </p:cNvPr>
          <p:cNvSpPr>
            <a:spLocks noGrp="1"/>
          </p:cNvSpPr>
          <p:nvPr>
            <p:ph type="dt" sz="half" idx="2"/>
          </p:nvPr>
        </p:nvSpPr>
        <p:spPr/>
        <p:txBody>
          <a:bodyPr/>
          <a:lstStyle/>
          <a:p>
            <a:fld id="{A99684E3-A0FF-49CA-B05E-EC4BBEDCAE69}" type="datetime4">
              <a:rPr lang="en-US" smtClean="0"/>
              <a:t>June 6, 2024</a:t>
            </a:fld>
            <a:endParaRPr lang="en-US"/>
          </a:p>
        </p:txBody>
      </p:sp>
      <p:sp>
        <p:nvSpPr>
          <p:cNvPr id="4" name="Slide Number Placeholder 3">
            <a:extLst>
              <a:ext uri="{FF2B5EF4-FFF2-40B4-BE49-F238E27FC236}">
                <a16:creationId xmlns:a16="http://schemas.microsoft.com/office/drawing/2014/main" id="{3BF341A9-395D-4663-9FC6-6211395E6950}"/>
              </a:ext>
            </a:extLst>
          </p:cNvPr>
          <p:cNvSpPr>
            <a:spLocks noGrp="1"/>
          </p:cNvSpPr>
          <p:nvPr>
            <p:ph type="sldNum" sz="quarter" idx="12"/>
          </p:nvPr>
        </p:nvSpPr>
        <p:spPr/>
        <p:txBody>
          <a:bodyPr/>
          <a:lstStyle/>
          <a:p>
            <a:fld id="{1FAA610F-65FB-4D76-A9F7-0135426F9A2E}" type="slidenum">
              <a:rPr lang="en-US" smtClean="0"/>
              <a:t>5</a:t>
            </a:fld>
            <a:endParaRPr lang="en-US"/>
          </a:p>
        </p:txBody>
      </p:sp>
    </p:spTree>
    <p:extLst>
      <p:ext uri="{BB962C8B-B14F-4D97-AF65-F5344CB8AC3E}">
        <p14:creationId xmlns:p14="http://schemas.microsoft.com/office/powerpoint/2010/main" val="111668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EF14-0D7F-51EB-05C2-A4F19661DF56}"/>
              </a:ext>
            </a:extLst>
          </p:cNvPr>
          <p:cNvSpPr>
            <a:spLocks noGrp="1"/>
          </p:cNvSpPr>
          <p:nvPr>
            <p:ph type="title"/>
          </p:nvPr>
        </p:nvSpPr>
        <p:spPr>
          <a:xfrm>
            <a:off x="839788" y="457200"/>
            <a:ext cx="3932237" cy="1600200"/>
          </a:xfrm>
        </p:spPr>
        <p:txBody>
          <a:bodyPr anchor="b">
            <a:normAutofit/>
          </a:bodyPr>
          <a:lstStyle/>
          <a:p>
            <a:r>
              <a:rPr lang="en-US"/>
              <a:t>Illinois State Library E-Resource Program</a:t>
            </a:r>
          </a:p>
        </p:txBody>
      </p:sp>
      <p:graphicFrame>
        <p:nvGraphicFramePr>
          <p:cNvPr id="23" name="Content Placeholder 2">
            <a:extLst>
              <a:ext uri="{FF2B5EF4-FFF2-40B4-BE49-F238E27FC236}">
                <a16:creationId xmlns:a16="http://schemas.microsoft.com/office/drawing/2014/main" id="{AACEB9E8-4ECD-2DB3-53D8-0E293DF0634C}"/>
              </a:ext>
            </a:extLst>
          </p:cNvPr>
          <p:cNvGraphicFramePr>
            <a:graphicFrameLocks noGrp="1"/>
          </p:cNvGraphicFramePr>
          <p:nvPr>
            <p:ph idx="1"/>
            <p:extLst>
              <p:ext uri="{D42A27DB-BD31-4B8C-83A1-F6EECF244321}">
                <p14:modId xmlns:p14="http://schemas.microsoft.com/office/powerpoint/2010/main" val="4234566737"/>
              </p:ext>
            </p:extLst>
          </p:nvPr>
        </p:nvGraphicFramePr>
        <p:xfrm>
          <a:off x="6158752" y="457201"/>
          <a:ext cx="5740921"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22517F7-2889-CE94-11F7-1F09DD4CCAF7}"/>
              </a:ext>
            </a:extLst>
          </p:cNvPr>
          <p:cNvPicPr>
            <a:picLocks noChangeAspect="1"/>
          </p:cNvPicPr>
          <p:nvPr/>
        </p:nvPicPr>
        <p:blipFill>
          <a:blip r:embed="rId8"/>
          <a:stretch>
            <a:fillRect/>
          </a:stretch>
        </p:blipFill>
        <p:spPr>
          <a:xfrm>
            <a:off x="450841" y="2133589"/>
            <a:ext cx="5430427" cy="1940310"/>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7593681F-9594-8669-E62C-7897EDE600EC}"/>
              </a:ext>
            </a:extLst>
          </p:cNvPr>
          <p:cNvSpPr txBox="1"/>
          <p:nvPr/>
        </p:nvSpPr>
        <p:spPr>
          <a:xfrm>
            <a:off x="450841" y="4150088"/>
            <a:ext cx="5430427" cy="646331"/>
          </a:xfrm>
          <a:prstGeom prst="rect">
            <a:avLst/>
          </a:prstGeom>
          <a:noFill/>
        </p:spPr>
        <p:txBody>
          <a:bodyPr wrap="square" rtlCol="0">
            <a:spAutoFit/>
          </a:bodyPr>
          <a:lstStyle/>
          <a:p>
            <a:r>
              <a:rPr lang="en-US">
                <a:hlinkClick r:id="" action="ppaction://noaction"/>
              </a:rPr>
              <a:t>Publicly available information from:</a:t>
            </a:r>
          </a:p>
          <a:p>
            <a:r>
              <a:rPr lang="en-US">
                <a:hlinkClick r:id="" action="ppaction://noaction"/>
              </a:rPr>
              <a:t>State of Illinois - General Services - Bid Solicitation</a:t>
            </a:r>
            <a:endParaRPr lang="en-US"/>
          </a:p>
        </p:txBody>
      </p:sp>
    </p:spTree>
    <p:extLst>
      <p:ext uri="{BB962C8B-B14F-4D97-AF65-F5344CB8AC3E}">
        <p14:creationId xmlns:p14="http://schemas.microsoft.com/office/powerpoint/2010/main" val="14849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7FA48F-1A5B-C9F7-0D60-5024442E73A7}"/>
              </a:ext>
            </a:extLst>
          </p:cNvPr>
          <p:cNvSpPr>
            <a:spLocks noGrp="1"/>
          </p:cNvSpPr>
          <p:nvPr>
            <p:ph type="title"/>
          </p:nvPr>
        </p:nvSpPr>
        <p:spPr>
          <a:xfrm>
            <a:off x="876693" y="741391"/>
            <a:ext cx="3455821" cy="1616203"/>
          </a:xfrm>
        </p:spPr>
        <p:txBody>
          <a:bodyPr vert="horz" lIns="91440" tIns="45720" rIns="91440" bIns="45720" rtlCol="0" anchor="b">
            <a:normAutofit/>
          </a:bodyPr>
          <a:lstStyle/>
          <a:p>
            <a:r>
              <a:rPr lang="en-US" sz="3200" kern="1200">
                <a:solidFill>
                  <a:schemeClr val="tx1"/>
                </a:solidFill>
                <a:latin typeface="+mj-lt"/>
                <a:ea typeface="+mj-ea"/>
                <a:cs typeface="+mj-cs"/>
              </a:rPr>
              <a:t>Illinois E-Resource Program</a:t>
            </a:r>
          </a:p>
        </p:txBody>
      </p:sp>
      <p:sp>
        <p:nvSpPr>
          <p:cNvPr id="10" name="Content Placeholder 9">
            <a:extLst>
              <a:ext uri="{FF2B5EF4-FFF2-40B4-BE49-F238E27FC236}">
                <a16:creationId xmlns:a16="http://schemas.microsoft.com/office/drawing/2014/main" id="{B193AA67-8032-1CED-4CA9-8F27C98E2EB2}"/>
              </a:ext>
            </a:extLst>
          </p:cNvPr>
          <p:cNvSpPr>
            <a:spLocks noGrp="1"/>
          </p:cNvSpPr>
          <p:nvPr>
            <p:ph sz="half" idx="1"/>
          </p:nvPr>
        </p:nvSpPr>
        <p:spPr>
          <a:xfrm>
            <a:off x="876693" y="2533476"/>
            <a:ext cx="3455821" cy="3447832"/>
          </a:xfrm>
        </p:spPr>
        <p:txBody>
          <a:bodyPr vert="horz" lIns="91440" tIns="45720" rIns="91440" bIns="45720" rtlCol="0" anchor="t">
            <a:normAutofit/>
          </a:bodyPr>
          <a:lstStyle/>
          <a:p>
            <a:r>
              <a:rPr lang="en-US" sz="1700"/>
              <a:t>General interest</a:t>
            </a:r>
          </a:p>
          <a:p>
            <a:r>
              <a:rPr lang="en-US" sz="1700"/>
              <a:t>PreK-12 educational resources</a:t>
            </a:r>
          </a:p>
          <a:p>
            <a:r>
              <a:rPr lang="en-US" sz="1700"/>
              <a:t>Academic (undergraduate) educational resources</a:t>
            </a:r>
          </a:p>
          <a:p>
            <a:r>
              <a:rPr lang="en-US" sz="1700"/>
              <a:t>Health resources</a:t>
            </a:r>
          </a:p>
          <a:p>
            <a:r>
              <a:rPr lang="en-US" sz="1700"/>
              <a:t>Business resources</a:t>
            </a:r>
          </a:p>
          <a:p>
            <a:r>
              <a:rPr lang="en-US" sz="1700"/>
              <a:t>Reference eBooks</a:t>
            </a:r>
          </a:p>
          <a:p>
            <a:r>
              <a:rPr lang="en-US" sz="1700"/>
              <a:t>Test prep, licensing, certification, career prep and workforce skill building resources</a:t>
            </a:r>
          </a:p>
        </p:txBody>
      </p:sp>
      <p:pic>
        <p:nvPicPr>
          <p:cNvPr id="3" name="Picture 2">
            <a:extLst>
              <a:ext uri="{FF2B5EF4-FFF2-40B4-BE49-F238E27FC236}">
                <a16:creationId xmlns:a16="http://schemas.microsoft.com/office/drawing/2014/main" id="{EE71F8C7-88AB-AC91-CAE6-486D4328774D}"/>
              </a:ext>
            </a:extLst>
          </p:cNvPr>
          <p:cNvPicPr>
            <a:picLocks noChangeAspect="1"/>
          </p:cNvPicPr>
          <p:nvPr/>
        </p:nvPicPr>
        <p:blipFill rotWithShape="1">
          <a:blip r:embed="rId3"/>
          <a:srcRect r="-1" b="357"/>
          <a:stretch/>
        </p:blipFill>
        <p:spPr>
          <a:xfrm>
            <a:off x="4987672" y="910941"/>
            <a:ext cx="6389346" cy="5045428"/>
          </a:xfrm>
          <a:prstGeom prst="rect">
            <a:avLst/>
          </a:prstGeom>
        </p:spPr>
      </p:pic>
      <p:grpSp>
        <p:nvGrpSpPr>
          <p:cNvPr id="15" name="Group 14">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6" name="Rectangle 1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1060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5A518-DA46-BC5C-829A-4C99BCAF4F8F}"/>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SWAN support for statewide e-resource program</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99E2F9-4F87-BAB0-6E24-4A86DF21FB05}"/>
              </a:ext>
            </a:extLst>
          </p:cNvPr>
          <p:cNvSpPr>
            <a:spLocks noGrp="1"/>
          </p:cNvSpPr>
          <p:nvPr>
            <p:ph sz="half" idx="1"/>
          </p:nvPr>
        </p:nvSpPr>
        <p:spPr>
          <a:xfrm>
            <a:off x="4976030" y="963507"/>
            <a:ext cx="6250940" cy="2304627"/>
          </a:xfrm>
        </p:spPr>
        <p:txBody>
          <a:bodyPr anchor="b">
            <a:normAutofit/>
          </a:bodyPr>
          <a:lstStyle/>
          <a:p>
            <a:r>
              <a:rPr lang="en-US" sz="2000"/>
              <a:t>All public libraries &amp; schools will be supported with SWAN platform integration</a:t>
            </a:r>
          </a:p>
          <a:p>
            <a:r>
              <a:rPr lang="en-US" sz="2000"/>
              <a:t>This includes libraries that opted out of the SWAN EBSCO deal</a:t>
            </a:r>
          </a:p>
          <a:p>
            <a:r>
              <a:rPr lang="en-US" sz="2000"/>
              <a:t>SWAN will aim for July 1, 2024</a:t>
            </a:r>
          </a:p>
        </p:txBody>
      </p:sp>
      <p:sp>
        <p:nvSpPr>
          <p:cNvPr id="4" name="Content Placeholder 3">
            <a:extLst>
              <a:ext uri="{FF2B5EF4-FFF2-40B4-BE49-F238E27FC236}">
                <a16:creationId xmlns:a16="http://schemas.microsoft.com/office/drawing/2014/main" id="{2BC12EF8-F203-31E4-A132-96F7E73303F3}"/>
              </a:ext>
            </a:extLst>
          </p:cNvPr>
          <p:cNvSpPr>
            <a:spLocks noGrp="1"/>
          </p:cNvSpPr>
          <p:nvPr>
            <p:ph sz="half" idx="2"/>
          </p:nvPr>
        </p:nvSpPr>
        <p:spPr>
          <a:xfrm>
            <a:off x="4976030" y="3589866"/>
            <a:ext cx="6250940" cy="2304628"/>
          </a:xfrm>
        </p:spPr>
        <p:txBody>
          <a:bodyPr>
            <a:normAutofit/>
          </a:bodyPr>
          <a:lstStyle/>
          <a:p>
            <a:r>
              <a:rPr lang="en-US" sz="2000"/>
              <a:t>OpenAthens links for posting</a:t>
            </a:r>
          </a:p>
          <a:p>
            <a:r>
              <a:rPr lang="en-US" sz="2000"/>
              <a:t>Integration within Aspen library profiles</a:t>
            </a:r>
          </a:p>
          <a:p>
            <a:r>
              <a:rPr lang="en-US" sz="2000"/>
              <a:t>Provides keyword searching across databases</a:t>
            </a:r>
          </a:p>
        </p:txBody>
      </p:sp>
    </p:spTree>
    <p:extLst>
      <p:ext uri="{BB962C8B-B14F-4D97-AF65-F5344CB8AC3E}">
        <p14:creationId xmlns:p14="http://schemas.microsoft.com/office/powerpoint/2010/main" val="142451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A5EC84A-FB6D-B913-991D-43E22C5CB0BA}"/>
              </a:ext>
            </a:extLst>
          </p:cNvPr>
          <p:cNvSpPr>
            <a:spLocks noGrp="1"/>
          </p:cNvSpPr>
          <p:nvPr>
            <p:ph type="ftr" sz="quarter" idx="11"/>
          </p:nvPr>
        </p:nvSpPr>
        <p:spPr>
          <a:xfrm>
            <a:off x="3657600" y="6329382"/>
            <a:ext cx="4114800" cy="365125"/>
          </a:xfrm>
        </p:spPr>
        <p:txBody>
          <a:bodyPr/>
          <a:lstStyle/>
          <a:p>
            <a:pPr>
              <a:spcAft>
                <a:spcPts val="600"/>
              </a:spcAft>
            </a:pPr>
            <a:r>
              <a:rPr lang="en-US"/>
              <a:t>SWAN Library Services</a:t>
            </a:r>
          </a:p>
        </p:txBody>
      </p:sp>
      <p:sp>
        <p:nvSpPr>
          <p:cNvPr id="10" name="Slide Number Placeholder 3">
            <a:extLst>
              <a:ext uri="{FF2B5EF4-FFF2-40B4-BE49-F238E27FC236}">
                <a16:creationId xmlns:a16="http://schemas.microsoft.com/office/drawing/2014/main" id="{51D543D3-2A9A-48E8-E40A-7F7D65780BE6}"/>
              </a:ext>
            </a:extLst>
          </p:cNvPr>
          <p:cNvSpPr>
            <a:spLocks noGrp="1"/>
          </p:cNvSpPr>
          <p:nvPr>
            <p:ph type="sldNum" sz="quarter" idx="12"/>
          </p:nvPr>
        </p:nvSpPr>
        <p:spPr>
          <a:xfrm>
            <a:off x="11546006" y="6329381"/>
            <a:ext cx="532263" cy="365125"/>
          </a:xfrm>
        </p:spPr>
        <p:txBody>
          <a:bodyPr/>
          <a:lstStyle/>
          <a:p>
            <a:pPr>
              <a:spcAft>
                <a:spcPts val="600"/>
              </a:spcAft>
            </a:pPr>
            <a:fld id="{1FAA610F-65FB-4D76-A9F7-0135426F9A2E}" type="slidenum">
              <a:rPr lang="en-US" smtClean="0"/>
              <a:pPr>
                <a:spcAft>
                  <a:spcPts val="600"/>
                </a:spcAft>
              </a:pPr>
              <a:t>9</a:t>
            </a:fld>
            <a:endParaRPr lang="en-US"/>
          </a:p>
        </p:txBody>
      </p:sp>
      <p:sp>
        <p:nvSpPr>
          <p:cNvPr id="5" name="Title 4">
            <a:extLst>
              <a:ext uri="{FF2B5EF4-FFF2-40B4-BE49-F238E27FC236}">
                <a16:creationId xmlns:a16="http://schemas.microsoft.com/office/drawing/2014/main" id="{C41161BF-F289-F712-25DE-FDF4B56250DF}"/>
              </a:ext>
            </a:extLst>
          </p:cNvPr>
          <p:cNvSpPr>
            <a:spLocks noGrp="1"/>
          </p:cNvSpPr>
          <p:nvPr>
            <p:ph type="title"/>
          </p:nvPr>
        </p:nvSpPr>
        <p:spPr>
          <a:xfrm>
            <a:off x="838200" y="365125"/>
            <a:ext cx="10515600" cy="1325563"/>
          </a:xfrm>
        </p:spPr>
        <p:txBody>
          <a:bodyPr anchor="ctr">
            <a:normAutofit/>
          </a:bodyPr>
          <a:lstStyle/>
          <a:p>
            <a:r>
              <a:rPr lang="en-US"/>
              <a:t>The SWAN EBSCO deal: three paths forward</a:t>
            </a:r>
          </a:p>
        </p:txBody>
      </p:sp>
      <p:sp>
        <p:nvSpPr>
          <p:cNvPr id="11" name="Date Placeholder 5">
            <a:extLst>
              <a:ext uri="{FF2B5EF4-FFF2-40B4-BE49-F238E27FC236}">
                <a16:creationId xmlns:a16="http://schemas.microsoft.com/office/drawing/2014/main" id="{FE44026E-F988-096B-040E-4350DF6E482B}"/>
              </a:ext>
            </a:extLst>
          </p:cNvPr>
          <p:cNvSpPr>
            <a:spLocks noGrp="1"/>
          </p:cNvSpPr>
          <p:nvPr>
            <p:ph type="dt" sz="half" idx="2"/>
          </p:nvPr>
        </p:nvSpPr>
        <p:spPr>
          <a:xfrm>
            <a:off x="838200" y="6329380"/>
            <a:ext cx="2743200" cy="365125"/>
          </a:xfrm>
        </p:spPr>
        <p:txBody>
          <a:bodyPr/>
          <a:lstStyle/>
          <a:p>
            <a:pPr>
              <a:spcAft>
                <a:spcPts val="600"/>
              </a:spcAft>
            </a:pPr>
            <a:fld id="{A99684E3-A0FF-49CA-B05E-EC4BBEDCAE69}" type="datetime4">
              <a:rPr lang="en-US" smtClean="0"/>
              <a:pPr>
                <a:spcAft>
                  <a:spcPts val="600"/>
                </a:spcAft>
              </a:pPr>
              <a:t>June 6, 2024</a:t>
            </a:fld>
            <a:endParaRPr lang="en-US"/>
          </a:p>
        </p:txBody>
      </p:sp>
      <p:sp>
        <p:nvSpPr>
          <p:cNvPr id="15" name="Rectangle: Rounded Corners 14">
            <a:extLst>
              <a:ext uri="{FF2B5EF4-FFF2-40B4-BE49-F238E27FC236}">
                <a16:creationId xmlns:a16="http://schemas.microsoft.com/office/drawing/2014/main" id="{A9588A20-2A22-9C12-C8EE-F7C9DA5E71D9}"/>
              </a:ext>
            </a:extLst>
          </p:cNvPr>
          <p:cNvSpPr/>
          <p:nvPr/>
        </p:nvSpPr>
        <p:spPr>
          <a:xfrm>
            <a:off x="838200" y="1826156"/>
            <a:ext cx="10515600" cy="124293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16" descr="Swan with solid fill">
            <a:extLst>
              <a:ext uri="{FF2B5EF4-FFF2-40B4-BE49-F238E27FC236}">
                <a16:creationId xmlns:a16="http://schemas.microsoft.com/office/drawing/2014/main" id="{6B004D1B-AC5A-18CB-EAF3-1BEC87534650}"/>
              </a:ext>
            </a:extLst>
          </p:cNvPr>
          <p:cNvSpPr/>
          <p:nvPr/>
        </p:nvSpPr>
        <p:spPr>
          <a:xfrm>
            <a:off x="1214188" y="2105816"/>
            <a:ext cx="683614" cy="68361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597BB691-B075-F8A7-3726-7F335A758740}"/>
              </a:ext>
            </a:extLst>
          </p:cNvPr>
          <p:cNvSpPr/>
          <p:nvPr/>
        </p:nvSpPr>
        <p:spPr>
          <a:xfrm>
            <a:off x="2273790" y="1826156"/>
            <a:ext cx="4732020" cy="1242935"/>
          </a:xfrm>
          <a:custGeom>
            <a:avLst/>
            <a:gdLst>
              <a:gd name="connsiteX0" fmla="*/ 0 w 4732020"/>
              <a:gd name="connsiteY0" fmla="*/ 0 h 1242935"/>
              <a:gd name="connsiteX1" fmla="*/ 4732020 w 4732020"/>
              <a:gd name="connsiteY1" fmla="*/ 0 h 1242935"/>
              <a:gd name="connsiteX2" fmla="*/ 4732020 w 4732020"/>
              <a:gd name="connsiteY2" fmla="*/ 1242935 h 1242935"/>
              <a:gd name="connsiteX3" fmla="*/ 0 w 4732020"/>
              <a:gd name="connsiteY3" fmla="*/ 1242935 h 1242935"/>
              <a:gd name="connsiteX4" fmla="*/ 0 w 4732020"/>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020" h="1242935">
                <a:moveTo>
                  <a:pt x="0" y="0"/>
                </a:moveTo>
                <a:lnTo>
                  <a:pt x="4732020" y="0"/>
                </a:lnTo>
                <a:lnTo>
                  <a:pt x="4732020"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New SWAN brokered deal with EBSCO: all inclusive package</a:t>
            </a:r>
          </a:p>
        </p:txBody>
      </p:sp>
      <p:sp>
        <p:nvSpPr>
          <p:cNvPr id="19" name="Freeform: Shape 18">
            <a:extLst>
              <a:ext uri="{FF2B5EF4-FFF2-40B4-BE49-F238E27FC236}">
                <a16:creationId xmlns:a16="http://schemas.microsoft.com/office/drawing/2014/main" id="{37B797EF-E47C-8C2D-23EA-66E817966903}"/>
              </a:ext>
            </a:extLst>
          </p:cNvPr>
          <p:cNvSpPr/>
          <p:nvPr/>
        </p:nvSpPr>
        <p:spPr>
          <a:xfrm>
            <a:off x="7005810" y="1826156"/>
            <a:ext cx="4347989" cy="1242935"/>
          </a:xfrm>
          <a:custGeom>
            <a:avLst/>
            <a:gdLst>
              <a:gd name="connsiteX0" fmla="*/ 0 w 4347989"/>
              <a:gd name="connsiteY0" fmla="*/ 0 h 1242935"/>
              <a:gd name="connsiteX1" fmla="*/ 4347989 w 4347989"/>
              <a:gd name="connsiteY1" fmla="*/ 0 h 1242935"/>
              <a:gd name="connsiteX2" fmla="*/ 4347989 w 4347989"/>
              <a:gd name="connsiteY2" fmla="*/ 1242935 h 1242935"/>
              <a:gd name="connsiteX3" fmla="*/ 0 w 4347989"/>
              <a:gd name="connsiteY3" fmla="*/ 1242935 h 1242935"/>
              <a:gd name="connsiteX4" fmla="*/ 0 w 4347989"/>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989" h="1242935">
                <a:moveTo>
                  <a:pt x="0" y="0"/>
                </a:moveTo>
                <a:lnTo>
                  <a:pt x="4347989" y="0"/>
                </a:lnTo>
                <a:lnTo>
                  <a:pt x="434798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kern="1200"/>
              <a:t>Gale &amp; others have approached SWAN</a:t>
            </a:r>
          </a:p>
        </p:txBody>
      </p:sp>
      <p:sp>
        <p:nvSpPr>
          <p:cNvPr id="20" name="Rectangle: Rounded Corners 19">
            <a:extLst>
              <a:ext uri="{FF2B5EF4-FFF2-40B4-BE49-F238E27FC236}">
                <a16:creationId xmlns:a16="http://schemas.microsoft.com/office/drawing/2014/main" id="{0DE6E436-E7E7-CD9E-2224-ACB6E498A9E3}"/>
              </a:ext>
            </a:extLst>
          </p:cNvPr>
          <p:cNvSpPr/>
          <p:nvPr/>
        </p:nvSpPr>
        <p:spPr>
          <a:xfrm>
            <a:off x="838200" y="3379826"/>
            <a:ext cx="10515600" cy="124293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Rectangle 20" descr="Streetcar">
            <a:extLst>
              <a:ext uri="{FF2B5EF4-FFF2-40B4-BE49-F238E27FC236}">
                <a16:creationId xmlns:a16="http://schemas.microsoft.com/office/drawing/2014/main" id="{25CF11CD-39A3-D469-6CD0-3302BE885624}"/>
              </a:ext>
            </a:extLst>
          </p:cNvPr>
          <p:cNvSpPr/>
          <p:nvPr/>
        </p:nvSpPr>
        <p:spPr>
          <a:xfrm>
            <a:off x="1214188" y="3659486"/>
            <a:ext cx="683614" cy="68361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17BA5619-26C4-FB2D-C09D-31062B1DA0AC}"/>
              </a:ext>
            </a:extLst>
          </p:cNvPr>
          <p:cNvSpPr/>
          <p:nvPr/>
        </p:nvSpPr>
        <p:spPr>
          <a:xfrm>
            <a:off x="2273790" y="3379826"/>
            <a:ext cx="9080009" cy="1242935"/>
          </a:xfrm>
          <a:custGeom>
            <a:avLst/>
            <a:gdLst>
              <a:gd name="connsiteX0" fmla="*/ 0 w 9080009"/>
              <a:gd name="connsiteY0" fmla="*/ 0 h 1242935"/>
              <a:gd name="connsiteX1" fmla="*/ 9080009 w 9080009"/>
              <a:gd name="connsiteY1" fmla="*/ 0 h 1242935"/>
              <a:gd name="connsiteX2" fmla="*/ 9080009 w 9080009"/>
              <a:gd name="connsiteY2" fmla="*/ 1242935 h 1242935"/>
              <a:gd name="connsiteX3" fmla="*/ 0 w 9080009"/>
              <a:gd name="connsiteY3" fmla="*/ 1242935 h 1242935"/>
              <a:gd name="connsiteX4" fmla="*/ 0 w 9080009"/>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009" h="1242935">
                <a:moveTo>
                  <a:pt x="0" y="0"/>
                </a:moveTo>
                <a:lnTo>
                  <a:pt x="9080009" y="0"/>
                </a:lnTo>
                <a:lnTo>
                  <a:pt x="908000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RAILS EBSCO package “A” (smaller than our current package “B”) with a SWAN discount</a:t>
            </a:r>
          </a:p>
        </p:txBody>
      </p:sp>
      <p:sp>
        <p:nvSpPr>
          <p:cNvPr id="23" name="Rectangle: Rounded Corners 22">
            <a:extLst>
              <a:ext uri="{FF2B5EF4-FFF2-40B4-BE49-F238E27FC236}">
                <a16:creationId xmlns:a16="http://schemas.microsoft.com/office/drawing/2014/main" id="{B8BC512F-7B5C-F312-B5F2-A717CE9D9DD9}"/>
              </a:ext>
            </a:extLst>
          </p:cNvPr>
          <p:cNvSpPr/>
          <p:nvPr/>
        </p:nvSpPr>
        <p:spPr>
          <a:xfrm>
            <a:off x="838200" y="4933495"/>
            <a:ext cx="10515600" cy="124293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Rectangle 23" descr="Books">
            <a:extLst>
              <a:ext uri="{FF2B5EF4-FFF2-40B4-BE49-F238E27FC236}">
                <a16:creationId xmlns:a16="http://schemas.microsoft.com/office/drawing/2014/main" id="{47F43AA5-FC17-79BA-2D6D-55BD087C859C}"/>
              </a:ext>
            </a:extLst>
          </p:cNvPr>
          <p:cNvSpPr/>
          <p:nvPr/>
        </p:nvSpPr>
        <p:spPr>
          <a:xfrm>
            <a:off x="1214188" y="5213156"/>
            <a:ext cx="683614" cy="68361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US"/>
          </a:p>
        </p:txBody>
      </p:sp>
      <p:sp>
        <p:nvSpPr>
          <p:cNvPr id="25" name="Freeform: Shape 24">
            <a:extLst>
              <a:ext uri="{FF2B5EF4-FFF2-40B4-BE49-F238E27FC236}">
                <a16:creationId xmlns:a16="http://schemas.microsoft.com/office/drawing/2014/main" id="{9992D25F-844E-139C-876D-6C7B0A464876}"/>
              </a:ext>
            </a:extLst>
          </p:cNvPr>
          <p:cNvSpPr/>
          <p:nvPr/>
        </p:nvSpPr>
        <p:spPr>
          <a:xfrm>
            <a:off x="2273790" y="4933495"/>
            <a:ext cx="9080009" cy="1242935"/>
          </a:xfrm>
          <a:custGeom>
            <a:avLst/>
            <a:gdLst>
              <a:gd name="connsiteX0" fmla="*/ 0 w 9080009"/>
              <a:gd name="connsiteY0" fmla="*/ 0 h 1242935"/>
              <a:gd name="connsiteX1" fmla="*/ 9080009 w 9080009"/>
              <a:gd name="connsiteY1" fmla="*/ 0 h 1242935"/>
              <a:gd name="connsiteX2" fmla="*/ 9080009 w 9080009"/>
              <a:gd name="connsiteY2" fmla="*/ 1242935 h 1242935"/>
              <a:gd name="connsiteX3" fmla="*/ 0 w 9080009"/>
              <a:gd name="connsiteY3" fmla="*/ 1242935 h 1242935"/>
              <a:gd name="connsiteX4" fmla="*/ 0 w 9080009"/>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009" h="1242935">
                <a:moveTo>
                  <a:pt x="0" y="0"/>
                </a:moveTo>
                <a:lnTo>
                  <a:pt x="9080009" y="0"/>
                </a:lnTo>
                <a:lnTo>
                  <a:pt x="908000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Libraries purchase resources individually with EBSCO</a:t>
            </a:r>
          </a:p>
        </p:txBody>
      </p:sp>
    </p:spTree>
    <p:extLst>
      <p:ext uri="{BB962C8B-B14F-4D97-AF65-F5344CB8AC3E}">
        <p14:creationId xmlns:p14="http://schemas.microsoft.com/office/powerpoint/2010/main" val="912434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WAN-PPT-2020">
  <a:themeElements>
    <a:clrScheme name="SWAN Color Palette">
      <a:dk1>
        <a:sysClr val="windowText" lastClr="000000"/>
      </a:dk1>
      <a:lt1>
        <a:sysClr val="window" lastClr="FFFFFF"/>
      </a:lt1>
      <a:dk2>
        <a:srgbClr val="00838E"/>
      </a:dk2>
      <a:lt2>
        <a:srgbClr val="FFFFFF"/>
      </a:lt2>
      <a:accent1>
        <a:srgbClr val="1565C0"/>
      </a:accent1>
      <a:accent2>
        <a:srgbClr val="C63F17"/>
      </a:accent2>
      <a:accent3>
        <a:srgbClr val="AD1457"/>
      </a:accent3>
      <a:accent4>
        <a:srgbClr val="005661"/>
      </a:accent4>
      <a:accent5>
        <a:srgbClr val="FDD835"/>
      </a:accent5>
      <a:accent6>
        <a:srgbClr val="666666"/>
      </a:accent6>
      <a:hlink>
        <a:srgbClr val="1565C0"/>
      </a:hlink>
      <a:folHlink>
        <a:srgbClr val="1565C0"/>
      </a:folHlink>
    </a:clrScheme>
    <a:fontScheme name="SWAN Font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N-PPT-2020" id="{687F51A9-11E1-413C-9051-8EC365FB562F}" vid="{E20A4488-0C2C-4E35-BEF5-616CAADE7A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8" ma:contentTypeDescription="Create a new document." ma:contentTypeScope="" ma:versionID="d2b756270800d05308906e9262910369">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33d4590b7df8ba963437a5fced32e864"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75edc1e-3c8c-4677-a1ce-bc1d99f214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49b8c2-d6f1-47a9-8c7f-b86d845bd569}" ma:internalName="TaxCatchAll" ma:showField="CatchAllData" ma:web="13f1bf54-b3b9-4f6e-ab24-51a0268d9c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2841a4-3d51-4a73-8a6d-9ab7925a3ac0">
      <Terms xmlns="http://schemas.microsoft.com/office/infopath/2007/PartnerControls"/>
    </lcf76f155ced4ddcb4097134ff3c332f>
    <TaxCatchAll xmlns="13f1bf54-b3b9-4f6e-ab24-51a0268d9c4c" xsi:nil="true"/>
  </documentManagement>
</p:properties>
</file>

<file path=customXml/itemProps1.xml><?xml version="1.0" encoding="utf-8"?>
<ds:datastoreItem xmlns:ds="http://schemas.openxmlformats.org/officeDocument/2006/customXml" ds:itemID="{2D6DBCB5-0D90-48D3-AA64-7006A1D8C69E}">
  <ds:schemaRefs>
    <ds:schemaRef ds:uri="http://schemas.microsoft.com/sharepoint/v3/contenttype/forms"/>
  </ds:schemaRefs>
</ds:datastoreItem>
</file>

<file path=customXml/itemProps2.xml><?xml version="1.0" encoding="utf-8"?>
<ds:datastoreItem xmlns:ds="http://schemas.openxmlformats.org/officeDocument/2006/customXml" ds:itemID="{A6D0E266-3B0A-40AE-B1F1-094352D83913}">
  <ds:schemaRefs>
    <ds:schemaRef ds:uri="13f1bf54-b3b9-4f6e-ab24-51a0268d9c4c"/>
    <ds:schemaRef ds:uri="6d2841a4-3d51-4a73-8a6d-9ab7925a3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2C89855B-151A-4C35-9D9C-A3D647EBE73F}">
  <ds:schemaRefs>
    <ds:schemaRef ds:uri="13f1bf54-b3b9-4f6e-ab24-51a0268d9c4c"/>
    <ds:schemaRef ds:uri="6d2841a4-3d51-4a73-8a6d-9ab7925a3ac0"/>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39</Slides>
  <Notes>9</Notes>
  <HiddenSlides>0</HiddenSlide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SWAN-PPT-2020</vt:lpstr>
      <vt:lpstr>Office Theme</vt:lpstr>
      <vt:lpstr>SWAN Quarterly Meeting</vt:lpstr>
      <vt:lpstr>Agenda</vt:lpstr>
      <vt:lpstr>SWAN Board election 2024</vt:lpstr>
      <vt:lpstr>New Board representatives</vt:lpstr>
      <vt:lpstr>Illinois State Library e-Resource Program &amp; future of SWAN EBSCO deal</vt:lpstr>
      <vt:lpstr>Illinois State Library E-Resource Program</vt:lpstr>
      <vt:lpstr>Illinois E-Resource Program</vt:lpstr>
      <vt:lpstr>SWAN support for statewide e-resource program</vt:lpstr>
      <vt:lpstr>The SWAN EBSCO deal: three paths forward</vt:lpstr>
      <vt:lpstr>Introduction  to EBSCO nomenclature </vt:lpstr>
      <vt:lpstr>What are some of the differences?</vt:lpstr>
      <vt:lpstr>Proposed SWAN “All-Inclusive” Package </vt:lpstr>
      <vt:lpstr>Upgrades Available with NEW SWAN all-inclusive package</vt:lpstr>
      <vt:lpstr>RAILS Package A</vt:lpstr>
      <vt:lpstr>Upgrades Available with RAILS Package</vt:lpstr>
      <vt:lpstr>Highlights from each package</vt:lpstr>
      <vt:lpstr>PowerPoint Presentation</vt:lpstr>
      <vt:lpstr>Other Options - Gale</vt:lpstr>
      <vt:lpstr>Polls! https://pollev.com/aaronskog656</vt:lpstr>
      <vt:lpstr>PowerPoint Presentation</vt:lpstr>
      <vt:lpstr>Website accessibility challenges for public libraries &amp; SWAN’s role</vt:lpstr>
      <vt:lpstr>Background</vt:lpstr>
      <vt:lpstr>Who brings the accessibility challenge?</vt:lpstr>
      <vt:lpstr>Public library website &amp; online digital presence</vt:lpstr>
      <vt:lpstr>What is a VPAT?</vt:lpstr>
      <vt:lpstr>Aspen Discovery needs a VPAT</vt:lpstr>
      <vt:lpstr>Can’t we just use overlays &amp; widgets?</vt:lpstr>
      <vt:lpstr>Next steps</vt:lpstr>
      <vt:lpstr>Membership Satisfaction Survey Results</vt:lpstr>
      <vt:lpstr>Comment sorting &amp; analysis  Used affinity diagram Completed by SWAN Management Team  Full report presented to SWAN Board in April</vt:lpstr>
      <vt:lpstr>Summary &amp; Follow up</vt:lpstr>
      <vt:lpstr>SWAN Business administration: ACH vs checks</vt:lpstr>
      <vt:lpstr>Let’s discuss! Cost of transactions: bank ACH vs checks</vt:lpstr>
      <vt:lpstr>SWAN Projects</vt:lpstr>
      <vt:lpstr>Symphony Upgrade: Release Features</vt:lpstr>
      <vt:lpstr>Symphony Upgrade: What to Expect</vt:lpstr>
      <vt:lpstr>Installing WorkFlows 4.1</vt:lpstr>
      <vt:lpstr>SWAN Expo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Quarterly Meeting</dc:title>
  <dc:creator/>
  <cp:revision>1</cp:revision>
  <dcterms:created xsi:type="dcterms:W3CDTF">2021-12-03T17:37:01Z</dcterms:created>
  <dcterms:modified xsi:type="dcterms:W3CDTF">2024-06-06T15:02:59Z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0x01010069325545373AF7429C682A8902065AFA</vt:lpwstr>
  </property>
  <property fmtid="{D5CDD505-2E9C-101B-9397-08002B2CF9AE}" pid="3" name="ArticulateGUID">
    <vt:lpwstr>D1B39070-BB8C-435E-8538-D63DF5746AC7</vt:lpwstr>
  </property>
  <property fmtid="{D5CDD505-2E9C-101B-9397-08002B2CF9AE}" pid="4" name="ArticulatePath">
    <vt:lpwstr>https://swanlibraries.sharepoint.com/SharedDocs/Administration/Governance/Quarterly/2022/SWAN-2022-Q1-Presentation</vt:lpwstr>
  </property>
  <property fmtid="{D5CDD505-2E9C-101B-9397-08002B2CF9AE}" pid="5" name="MediaServiceImageTags">
    <vt:lpwstr/>
  </property>
</Properties>
</file>