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83" r:id="rId4"/>
  </p:sldMasterIdLst>
  <p:notesMasterIdLst>
    <p:notesMasterId r:id="rId17"/>
  </p:notesMasterIdLst>
  <p:sldIdLst>
    <p:sldId id="256" r:id="rId5"/>
    <p:sldId id="483" r:id="rId6"/>
    <p:sldId id="475" r:id="rId7"/>
    <p:sldId id="488" r:id="rId8"/>
    <p:sldId id="487" r:id="rId9"/>
    <p:sldId id="485" r:id="rId10"/>
    <p:sldId id="473" r:id="rId11"/>
    <p:sldId id="477" r:id="rId12"/>
    <p:sldId id="480" r:id="rId13"/>
    <p:sldId id="482" r:id="rId14"/>
    <p:sldId id="489" r:id="rId15"/>
    <p:sldId id="270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61DCF3DE-72A3-4C80-9CCE-D6A154286148}">
          <p14:sldIdLst>
            <p14:sldId id="256"/>
            <p14:sldId id="483"/>
            <p14:sldId id="475"/>
            <p14:sldId id="488"/>
            <p14:sldId id="487"/>
            <p14:sldId id="485"/>
            <p14:sldId id="473"/>
            <p14:sldId id="477"/>
            <p14:sldId id="480"/>
            <p14:sldId id="482"/>
            <p14:sldId id="48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E"/>
    <a:srgbClr val="D0DDDF"/>
    <a:srgbClr val="AD1457"/>
    <a:srgbClr val="F9C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4A360-0916-103E-34EF-17BC9236AD3E}" v="201" dt="2024-10-24T16:53:51.434"/>
    <p1510:client id="{3D57B3B6-9F21-690B-BD53-9F08B7B451D9}" v="67" dt="2024-10-23T16:46:49.1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6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2FDA8-9A8E-48AD-A3FC-3D6DC462CA41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D31D8D9-880B-43A7-980B-64AC11DCD1E1}">
      <dgm:prSet/>
      <dgm:spPr/>
      <dgm:t>
        <a:bodyPr/>
        <a:lstStyle/>
        <a:p>
          <a:r>
            <a:rPr lang="en-US" b="0" dirty="0"/>
            <a:t>Welcome and Introductions</a:t>
          </a:r>
        </a:p>
      </dgm:t>
    </dgm:pt>
    <dgm:pt modelId="{7B9404CE-AED4-4EC0-A32C-383B2A700BE7}" type="parTrans" cxnId="{A3D5F034-FF05-4BC6-A6D1-A425FFDC09FC}">
      <dgm:prSet/>
      <dgm:spPr/>
      <dgm:t>
        <a:bodyPr/>
        <a:lstStyle/>
        <a:p>
          <a:endParaRPr lang="en-US"/>
        </a:p>
      </dgm:t>
    </dgm:pt>
    <dgm:pt modelId="{C4BE7BAA-89E4-46F8-BFB5-C5A484C935F0}" type="sibTrans" cxnId="{A3D5F034-FF05-4BC6-A6D1-A425FFDC09FC}">
      <dgm:prSet/>
      <dgm:spPr/>
      <dgm:t>
        <a:bodyPr/>
        <a:lstStyle/>
        <a:p>
          <a:endParaRPr lang="en-US"/>
        </a:p>
      </dgm:t>
    </dgm:pt>
    <dgm:pt modelId="{38C8E3C5-2B74-4F98-B175-155F3E7B9CE1}">
      <dgm:prSet/>
      <dgm:spPr/>
      <dgm:t>
        <a:bodyPr/>
        <a:lstStyle/>
        <a:p>
          <a:pPr rtl="0"/>
          <a:r>
            <a:rPr lang="en-US" b="0" dirty="0">
              <a:latin typeface="Source Sans Pro SemiBold"/>
            </a:rPr>
            <a:t>ILA and SD Connections Update</a:t>
          </a:r>
        </a:p>
      </dgm:t>
    </dgm:pt>
    <dgm:pt modelId="{017ED9A5-5A92-4905-B7A7-C1897E73A35B}" type="parTrans" cxnId="{FAC5443C-8648-4818-84D7-0D9DA1DC605E}">
      <dgm:prSet/>
      <dgm:spPr/>
      <dgm:t>
        <a:bodyPr/>
        <a:lstStyle/>
        <a:p>
          <a:endParaRPr lang="en-US"/>
        </a:p>
      </dgm:t>
    </dgm:pt>
    <dgm:pt modelId="{100C3377-84E0-4B2D-9805-D03F3B803E83}" type="sibTrans" cxnId="{FAC5443C-8648-4818-84D7-0D9DA1DC605E}">
      <dgm:prSet/>
      <dgm:spPr/>
      <dgm:t>
        <a:bodyPr/>
        <a:lstStyle/>
        <a:p>
          <a:endParaRPr lang="en-US"/>
        </a:p>
      </dgm:t>
    </dgm:pt>
    <dgm:pt modelId="{2EA4047E-AD03-4E2F-A1EB-CC452220DCDE}">
      <dgm:prSet/>
      <dgm:spPr/>
      <dgm:t>
        <a:bodyPr/>
        <a:lstStyle/>
        <a:p>
          <a:pPr rtl="0"/>
          <a:r>
            <a:rPr lang="en-US" b="0" dirty="0"/>
            <a:t>Open Discussion</a:t>
          </a:r>
          <a:r>
            <a:rPr lang="en-US" b="0" dirty="0">
              <a:latin typeface="Source Sans Pro SemiBold"/>
            </a:rPr>
            <a:t>/Library Tour</a:t>
          </a:r>
          <a:endParaRPr lang="en-US" b="0" dirty="0"/>
        </a:p>
      </dgm:t>
    </dgm:pt>
    <dgm:pt modelId="{1CB9A3AE-5727-4435-9CA8-1DC967038815}" type="parTrans" cxnId="{605264B3-AD4C-40B4-A0B9-6C0D6995F037}">
      <dgm:prSet/>
      <dgm:spPr/>
      <dgm:t>
        <a:bodyPr/>
        <a:lstStyle/>
        <a:p>
          <a:endParaRPr lang="en-US"/>
        </a:p>
      </dgm:t>
    </dgm:pt>
    <dgm:pt modelId="{34D1CA93-0D9A-4F95-970A-21592243C80A}" type="sibTrans" cxnId="{605264B3-AD4C-40B4-A0B9-6C0D6995F037}">
      <dgm:prSet/>
      <dgm:spPr/>
      <dgm:t>
        <a:bodyPr/>
        <a:lstStyle/>
        <a:p>
          <a:endParaRPr lang="en-US"/>
        </a:p>
      </dgm:t>
    </dgm:pt>
    <dgm:pt modelId="{8C1A7CED-8FC8-4645-85DF-B679AF630709}">
      <dgm:prSet phldr="0"/>
      <dgm:spPr/>
      <dgm:t>
        <a:bodyPr/>
        <a:lstStyle/>
        <a:p>
          <a:pPr rtl="0"/>
          <a:r>
            <a:rPr lang="en-US" b="0" dirty="0">
              <a:latin typeface="Calibri"/>
              <a:cs typeface="Calibri"/>
            </a:rPr>
            <a:t>SWAN Forums</a:t>
          </a:r>
        </a:p>
      </dgm:t>
    </dgm:pt>
    <dgm:pt modelId="{D33EF012-C500-4FD3-B9B3-0620B9DC95A5}" type="parTrans" cxnId="{5E2FBC81-F361-4399-899C-A730A04878FA}">
      <dgm:prSet/>
      <dgm:spPr/>
      <dgm:t>
        <a:bodyPr/>
        <a:lstStyle/>
        <a:p>
          <a:endParaRPr lang="en-US"/>
        </a:p>
      </dgm:t>
    </dgm:pt>
    <dgm:pt modelId="{19E87E31-21CB-4D8A-8F3A-94C479F4EE07}" type="sibTrans" cxnId="{5E2FBC81-F361-4399-899C-A730A04878FA}">
      <dgm:prSet/>
      <dgm:spPr/>
      <dgm:t>
        <a:bodyPr/>
        <a:lstStyle/>
        <a:p>
          <a:endParaRPr lang="en-US"/>
        </a:p>
      </dgm:t>
    </dgm:pt>
    <dgm:pt modelId="{25DD55E2-E1AE-42C3-9FA4-CF6EF1286018}">
      <dgm:prSet phldr="0"/>
      <dgm:spPr/>
      <dgm:t>
        <a:bodyPr/>
        <a:lstStyle/>
        <a:p>
          <a:r>
            <a:rPr lang="en-US" b="0" dirty="0">
              <a:latin typeface="Calibri"/>
              <a:cs typeface="Calibri"/>
            </a:rPr>
            <a:t>SWAN Support Site – RFID</a:t>
          </a:r>
          <a:endParaRPr lang="en-US" b="0" dirty="0"/>
        </a:p>
      </dgm:t>
    </dgm:pt>
    <dgm:pt modelId="{94C90CC7-BBE5-412A-9379-7B7CC7F5154D}" type="parTrans" cxnId="{AB03E231-6159-4A0C-87DE-F64301C790EC}">
      <dgm:prSet/>
      <dgm:spPr/>
      <dgm:t>
        <a:bodyPr/>
        <a:lstStyle/>
        <a:p>
          <a:endParaRPr lang="en-US"/>
        </a:p>
      </dgm:t>
    </dgm:pt>
    <dgm:pt modelId="{FA20A2F1-9414-47BF-945B-36D48EDF7B4F}" type="sibTrans" cxnId="{AB03E231-6159-4A0C-87DE-F64301C790EC}">
      <dgm:prSet/>
      <dgm:spPr/>
      <dgm:t>
        <a:bodyPr/>
        <a:lstStyle/>
        <a:p>
          <a:endParaRPr lang="en-US"/>
        </a:p>
      </dgm:t>
    </dgm:pt>
    <dgm:pt modelId="{E8D16611-05D6-437F-9F05-1D4335FF9CF6}">
      <dgm:prSet phldr="0"/>
      <dgm:spPr/>
      <dgm:t>
        <a:bodyPr/>
        <a:lstStyle/>
        <a:p>
          <a:pPr rtl="0"/>
          <a:r>
            <a:rPr lang="en-US" b="0" dirty="0">
              <a:latin typeface="Calibri"/>
              <a:cs typeface="Calibri"/>
            </a:rPr>
            <a:t>SWAN RFID Libraries and AMH</a:t>
          </a:r>
        </a:p>
      </dgm:t>
    </dgm:pt>
    <dgm:pt modelId="{01E69BB9-7C97-49A3-9CC7-392E5107D913}" type="parTrans" cxnId="{28C4010A-015A-4F34-AA41-F392454E36CF}">
      <dgm:prSet/>
      <dgm:spPr/>
      <dgm:t>
        <a:bodyPr/>
        <a:lstStyle/>
        <a:p>
          <a:endParaRPr lang="en-US"/>
        </a:p>
      </dgm:t>
    </dgm:pt>
    <dgm:pt modelId="{8B46F0BD-8F25-4304-88C2-1A828763F6DB}" type="sibTrans" cxnId="{28C4010A-015A-4F34-AA41-F392454E36CF}">
      <dgm:prSet/>
      <dgm:spPr/>
      <dgm:t>
        <a:bodyPr/>
        <a:lstStyle/>
        <a:p>
          <a:endParaRPr lang="en-US"/>
        </a:p>
      </dgm:t>
    </dgm:pt>
    <dgm:pt modelId="{082E78C3-17FC-4C6D-BDB1-AE29A6D81BA4}">
      <dgm:prSet phldr="0"/>
      <dgm:spPr/>
      <dgm:t>
        <a:bodyPr/>
        <a:lstStyle/>
        <a:p>
          <a:pPr rtl="0"/>
          <a:r>
            <a:rPr lang="en-US" b="0" dirty="0">
              <a:latin typeface="Calibri"/>
              <a:cs typeface="Calibri"/>
            </a:rPr>
            <a:t>2023-2024 Projects</a:t>
          </a:r>
        </a:p>
      </dgm:t>
    </dgm:pt>
    <dgm:pt modelId="{BA3C5423-395B-45D2-9574-8A3FE23B8E07}" type="parTrans" cxnId="{730FC625-2B7C-4DA1-BCB8-C0E914018647}">
      <dgm:prSet/>
      <dgm:spPr/>
      <dgm:t>
        <a:bodyPr/>
        <a:lstStyle/>
        <a:p>
          <a:endParaRPr lang="en-US"/>
        </a:p>
      </dgm:t>
    </dgm:pt>
    <dgm:pt modelId="{AF9B73E2-0F88-4E7E-94A0-AFE6F864A3C7}" type="sibTrans" cxnId="{730FC625-2B7C-4DA1-BCB8-C0E914018647}">
      <dgm:prSet/>
      <dgm:spPr/>
      <dgm:t>
        <a:bodyPr/>
        <a:lstStyle/>
        <a:p>
          <a:endParaRPr lang="en-US"/>
        </a:p>
      </dgm:t>
    </dgm:pt>
    <dgm:pt modelId="{62B09D68-9FA3-4B75-A1A8-34B79AD66056}">
      <dgm:prSet phldr="0"/>
      <dgm:spPr/>
      <dgm:t>
        <a:bodyPr/>
        <a:lstStyle/>
        <a:p>
          <a:pPr rtl="0"/>
          <a:r>
            <a:rPr lang="en-US" b="0" dirty="0">
              <a:latin typeface="Source Sans Pro SemiBold"/>
              <a:ea typeface="Source Sans Pro SemiBold"/>
              <a:cs typeface="Calibri"/>
            </a:rPr>
            <a:t>WorkFlows 4.1 Update</a:t>
          </a:r>
        </a:p>
      </dgm:t>
    </dgm:pt>
    <dgm:pt modelId="{FA870F94-6FC9-48CD-9BEC-FD4F708848FA}" type="parTrans" cxnId="{E1B44F42-ADFE-4202-A920-2A28F9AF0F36}">
      <dgm:prSet/>
      <dgm:spPr/>
      <dgm:t>
        <a:bodyPr/>
        <a:lstStyle/>
        <a:p>
          <a:endParaRPr lang="en-US"/>
        </a:p>
      </dgm:t>
    </dgm:pt>
    <dgm:pt modelId="{6198A7DD-3B97-48F5-80E1-21C19E2DEC78}" type="sibTrans" cxnId="{E1B44F42-ADFE-4202-A920-2A28F9AF0F36}">
      <dgm:prSet/>
      <dgm:spPr/>
      <dgm:t>
        <a:bodyPr/>
        <a:lstStyle/>
        <a:p>
          <a:endParaRPr lang="en-US"/>
        </a:p>
      </dgm:t>
    </dgm:pt>
    <dgm:pt modelId="{1F88830D-87BA-48D3-93DB-8DAC75A7CD6D}" type="pres">
      <dgm:prSet presAssocID="{1542FDA8-9A8E-48AD-A3FC-3D6DC462CA41}" presName="vert0" presStyleCnt="0">
        <dgm:presLayoutVars>
          <dgm:dir/>
          <dgm:animOne val="branch"/>
          <dgm:animLvl val="lvl"/>
        </dgm:presLayoutVars>
      </dgm:prSet>
      <dgm:spPr/>
    </dgm:pt>
    <dgm:pt modelId="{9FFEEB1B-B1CD-46D6-8E04-78FC1CA8AB2E}" type="pres">
      <dgm:prSet presAssocID="{CD31D8D9-880B-43A7-980B-64AC11DCD1E1}" presName="thickLine" presStyleLbl="alignNode1" presStyleIdx="0" presStyleCnt="8"/>
      <dgm:spPr/>
    </dgm:pt>
    <dgm:pt modelId="{ADA99A95-ABB1-41AA-889F-E8F4ECCFC0EA}" type="pres">
      <dgm:prSet presAssocID="{CD31D8D9-880B-43A7-980B-64AC11DCD1E1}" presName="horz1" presStyleCnt="0"/>
      <dgm:spPr/>
    </dgm:pt>
    <dgm:pt modelId="{FB7D94B3-1E9B-4645-94BD-9DCA4EB68F62}" type="pres">
      <dgm:prSet presAssocID="{CD31D8D9-880B-43A7-980B-64AC11DCD1E1}" presName="tx1" presStyleLbl="revTx" presStyleIdx="0" presStyleCnt="8"/>
      <dgm:spPr/>
    </dgm:pt>
    <dgm:pt modelId="{97E1ABDB-6359-4395-B569-1611C3F7FC22}" type="pres">
      <dgm:prSet presAssocID="{CD31D8D9-880B-43A7-980B-64AC11DCD1E1}" presName="vert1" presStyleCnt="0"/>
      <dgm:spPr/>
    </dgm:pt>
    <dgm:pt modelId="{B44B56FC-4213-4C2E-9E8A-C6DBA0A09782}" type="pres">
      <dgm:prSet presAssocID="{38C8E3C5-2B74-4F98-B175-155F3E7B9CE1}" presName="thickLine" presStyleLbl="alignNode1" presStyleIdx="1" presStyleCnt="8"/>
      <dgm:spPr/>
    </dgm:pt>
    <dgm:pt modelId="{168CA115-396F-4185-9382-FEACD47CA9B8}" type="pres">
      <dgm:prSet presAssocID="{38C8E3C5-2B74-4F98-B175-155F3E7B9CE1}" presName="horz1" presStyleCnt="0"/>
      <dgm:spPr/>
    </dgm:pt>
    <dgm:pt modelId="{117BC2F0-5625-457E-AD67-F16B7958F84E}" type="pres">
      <dgm:prSet presAssocID="{38C8E3C5-2B74-4F98-B175-155F3E7B9CE1}" presName="tx1" presStyleLbl="revTx" presStyleIdx="1" presStyleCnt="8"/>
      <dgm:spPr/>
    </dgm:pt>
    <dgm:pt modelId="{92E305EC-8F94-4A67-BEF6-83086FE73912}" type="pres">
      <dgm:prSet presAssocID="{38C8E3C5-2B74-4F98-B175-155F3E7B9CE1}" presName="vert1" presStyleCnt="0"/>
      <dgm:spPr/>
    </dgm:pt>
    <dgm:pt modelId="{0D4E73FC-D886-4FFE-9BED-9E81CE505341}" type="pres">
      <dgm:prSet presAssocID="{62B09D68-9FA3-4B75-A1A8-34B79AD66056}" presName="thickLine" presStyleLbl="alignNode1" presStyleIdx="2" presStyleCnt="8"/>
      <dgm:spPr/>
    </dgm:pt>
    <dgm:pt modelId="{A00B62F9-8864-45B5-A7B6-3D0D62C2877E}" type="pres">
      <dgm:prSet presAssocID="{62B09D68-9FA3-4B75-A1A8-34B79AD66056}" presName="horz1" presStyleCnt="0"/>
      <dgm:spPr/>
    </dgm:pt>
    <dgm:pt modelId="{D524958B-1910-46CA-BB42-2E090DB4E962}" type="pres">
      <dgm:prSet presAssocID="{62B09D68-9FA3-4B75-A1A8-34B79AD66056}" presName="tx1" presStyleLbl="revTx" presStyleIdx="2" presStyleCnt="8"/>
      <dgm:spPr/>
    </dgm:pt>
    <dgm:pt modelId="{6CC407A5-495F-4A9F-A233-6AA828AAC3CB}" type="pres">
      <dgm:prSet presAssocID="{62B09D68-9FA3-4B75-A1A8-34B79AD66056}" presName="vert1" presStyleCnt="0"/>
      <dgm:spPr/>
    </dgm:pt>
    <dgm:pt modelId="{E210A5CB-43D0-4B4C-B4AB-58188207E154}" type="pres">
      <dgm:prSet presAssocID="{E8D16611-05D6-437F-9F05-1D4335FF9CF6}" presName="thickLine" presStyleLbl="alignNode1" presStyleIdx="3" presStyleCnt="8"/>
      <dgm:spPr/>
    </dgm:pt>
    <dgm:pt modelId="{AF2FA0F3-402E-4576-B2C9-89040F992C02}" type="pres">
      <dgm:prSet presAssocID="{E8D16611-05D6-437F-9F05-1D4335FF9CF6}" presName="horz1" presStyleCnt="0"/>
      <dgm:spPr/>
    </dgm:pt>
    <dgm:pt modelId="{BC46E542-833D-4F9A-A807-494FF456BFF2}" type="pres">
      <dgm:prSet presAssocID="{E8D16611-05D6-437F-9F05-1D4335FF9CF6}" presName="tx1" presStyleLbl="revTx" presStyleIdx="3" presStyleCnt="8"/>
      <dgm:spPr/>
    </dgm:pt>
    <dgm:pt modelId="{57C3CDEB-3708-4380-B938-BC619B4CAF7C}" type="pres">
      <dgm:prSet presAssocID="{E8D16611-05D6-437F-9F05-1D4335FF9CF6}" presName="vert1" presStyleCnt="0"/>
      <dgm:spPr/>
    </dgm:pt>
    <dgm:pt modelId="{C155C099-6E36-4ECF-8FE7-A90E341C4FF7}" type="pres">
      <dgm:prSet presAssocID="{082E78C3-17FC-4C6D-BDB1-AE29A6D81BA4}" presName="thickLine" presStyleLbl="alignNode1" presStyleIdx="4" presStyleCnt="8"/>
      <dgm:spPr/>
    </dgm:pt>
    <dgm:pt modelId="{226D8526-2196-4290-AF6A-8FDFAC914545}" type="pres">
      <dgm:prSet presAssocID="{082E78C3-17FC-4C6D-BDB1-AE29A6D81BA4}" presName="horz1" presStyleCnt="0"/>
      <dgm:spPr/>
    </dgm:pt>
    <dgm:pt modelId="{EB792611-09AB-4694-8440-1EFEBCE8F2BB}" type="pres">
      <dgm:prSet presAssocID="{082E78C3-17FC-4C6D-BDB1-AE29A6D81BA4}" presName="tx1" presStyleLbl="revTx" presStyleIdx="4" presStyleCnt="8"/>
      <dgm:spPr/>
    </dgm:pt>
    <dgm:pt modelId="{162DF683-C707-439C-A5B0-02D050CC3069}" type="pres">
      <dgm:prSet presAssocID="{082E78C3-17FC-4C6D-BDB1-AE29A6D81BA4}" presName="vert1" presStyleCnt="0"/>
      <dgm:spPr/>
    </dgm:pt>
    <dgm:pt modelId="{76F5ED47-5DEA-4735-8406-58FCEDACDE03}" type="pres">
      <dgm:prSet presAssocID="{25DD55E2-E1AE-42C3-9FA4-CF6EF1286018}" presName="thickLine" presStyleLbl="alignNode1" presStyleIdx="5" presStyleCnt="8"/>
      <dgm:spPr/>
    </dgm:pt>
    <dgm:pt modelId="{947B6AA5-CF09-42E1-997F-58F7E81D5C42}" type="pres">
      <dgm:prSet presAssocID="{25DD55E2-E1AE-42C3-9FA4-CF6EF1286018}" presName="horz1" presStyleCnt="0"/>
      <dgm:spPr/>
    </dgm:pt>
    <dgm:pt modelId="{AB18899C-BB6F-406C-95C2-65AB01F0201D}" type="pres">
      <dgm:prSet presAssocID="{25DD55E2-E1AE-42C3-9FA4-CF6EF1286018}" presName="tx1" presStyleLbl="revTx" presStyleIdx="5" presStyleCnt="8"/>
      <dgm:spPr/>
    </dgm:pt>
    <dgm:pt modelId="{4A1A6132-042B-40AF-905D-16B6338CAB53}" type="pres">
      <dgm:prSet presAssocID="{25DD55E2-E1AE-42C3-9FA4-CF6EF1286018}" presName="vert1" presStyleCnt="0"/>
      <dgm:spPr/>
    </dgm:pt>
    <dgm:pt modelId="{A1EB1360-8ACB-4CD0-9394-1B31217ABAD1}" type="pres">
      <dgm:prSet presAssocID="{8C1A7CED-8FC8-4645-85DF-B679AF630709}" presName="thickLine" presStyleLbl="alignNode1" presStyleIdx="6" presStyleCnt="8"/>
      <dgm:spPr/>
    </dgm:pt>
    <dgm:pt modelId="{04F3F123-0B2C-43F4-B88E-E8E90ABF7BCA}" type="pres">
      <dgm:prSet presAssocID="{8C1A7CED-8FC8-4645-85DF-B679AF630709}" presName="horz1" presStyleCnt="0"/>
      <dgm:spPr/>
    </dgm:pt>
    <dgm:pt modelId="{DEDEBC8E-1DF6-456F-9F19-126E37E01460}" type="pres">
      <dgm:prSet presAssocID="{8C1A7CED-8FC8-4645-85DF-B679AF630709}" presName="tx1" presStyleLbl="revTx" presStyleIdx="6" presStyleCnt="8"/>
      <dgm:spPr/>
    </dgm:pt>
    <dgm:pt modelId="{10A50AD5-DABE-46D7-891A-DC5DD759BA8B}" type="pres">
      <dgm:prSet presAssocID="{8C1A7CED-8FC8-4645-85DF-B679AF630709}" presName="vert1" presStyleCnt="0"/>
      <dgm:spPr/>
    </dgm:pt>
    <dgm:pt modelId="{9659C9C2-D984-419E-A4F9-221C047D258A}" type="pres">
      <dgm:prSet presAssocID="{2EA4047E-AD03-4E2F-A1EB-CC452220DCDE}" presName="thickLine" presStyleLbl="alignNode1" presStyleIdx="7" presStyleCnt="8"/>
      <dgm:spPr/>
    </dgm:pt>
    <dgm:pt modelId="{728693DB-6D8E-466B-9C93-77FE39A222F4}" type="pres">
      <dgm:prSet presAssocID="{2EA4047E-AD03-4E2F-A1EB-CC452220DCDE}" presName="horz1" presStyleCnt="0"/>
      <dgm:spPr/>
    </dgm:pt>
    <dgm:pt modelId="{6E367160-7911-4E29-90BA-8EE30BA6E66E}" type="pres">
      <dgm:prSet presAssocID="{2EA4047E-AD03-4E2F-A1EB-CC452220DCDE}" presName="tx1" presStyleLbl="revTx" presStyleIdx="7" presStyleCnt="8"/>
      <dgm:spPr/>
    </dgm:pt>
    <dgm:pt modelId="{EAAB90F3-78B6-4F35-B277-3A933D1FB364}" type="pres">
      <dgm:prSet presAssocID="{2EA4047E-AD03-4E2F-A1EB-CC452220DCDE}" presName="vert1" presStyleCnt="0"/>
      <dgm:spPr/>
    </dgm:pt>
  </dgm:ptLst>
  <dgm:cxnLst>
    <dgm:cxn modelId="{DACB0C05-D20B-4D4F-A1A8-D07FF8ECFFE9}" type="presOf" srcId="{CD31D8D9-880B-43A7-980B-64AC11DCD1E1}" destId="{FB7D94B3-1E9B-4645-94BD-9DCA4EB68F62}" srcOrd="0" destOrd="0" presId="urn:microsoft.com/office/officeart/2008/layout/LinedList"/>
    <dgm:cxn modelId="{28C4010A-015A-4F34-AA41-F392454E36CF}" srcId="{1542FDA8-9A8E-48AD-A3FC-3D6DC462CA41}" destId="{E8D16611-05D6-437F-9F05-1D4335FF9CF6}" srcOrd="3" destOrd="0" parTransId="{01E69BB9-7C97-49A3-9CC7-392E5107D913}" sibTransId="{8B46F0BD-8F25-4304-88C2-1A828763F6DB}"/>
    <dgm:cxn modelId="{730FC625-2B7C-4DA1-BCB8-C0E914018647}" srcId="{1542FDA8-9A8E-48AD-A3FC-3D6DC462CA41}" destId="{082E78C3-17FC-4C6D-BDB1-AE29A6D81BA4}" srcOrd="4" destOrd="0" parTransId="{BA3C5423-395B-45D2-9574-8A3FE23B8E07}" sibTransId="{AF9B73E2-0F88-4E7E-94A0-AFE6F864A3C7}"/>
    <dgm:cxn modelId="{AB03E231-6159-4A0C-87DE-F64301C790EC}" srcId="{1542FDA8-9A8E-48AD-A3FC-3D6DC462CA41}" destId="{25DD55E2-E1AE-42C3-9FA4-CF6EF1286018}" srcOrd="5" destOrd="0" parTransId="{94C90CC7-BBE5-412A-9379-7B7CC7F5154D}" sibTransId="{FA20A2F1-9414-47BF-945B-36D48EDF7B4F}"/>
    <dgm:cxn modelId="{A3D5F034-FF05-4BC6-A6D1-A425FFDC09FC}" srcId="{1542FDA8-9A8E-48AD-A3FC-3D6DC462CA41}" destId="{CD31D8D9-880B-43A7-980B-64AC11DCD1E1}" srcOrd="0" destOrd="0" parTransId="{7B9404CE-AED4-4EC0-A32C-383B2A700BE7}" sibTransId="{C4BE7BAA-89E4-46F8-BFB5-C5A484C935F0}"/>
    <dgm:cxn modelId="{6A95D235-EA71-4535-9329-90E079364DA7}" type="presOf" srcId="{25DD55E2-E1AE-42C3-9FA4-CF6EF1286018}" destId="{AB18899C-BB6F-406C-95C2-65AB01F0201D}" srcOrd="0" destOrd="0" presId="urn:microsoft.com/office/officeart/2008/layout/LinedList"/>
    <dgm:cxn modelId="{E13D993A-B056-4FEC-A5D6-52075D868F8C}" type="presOf" srcId="{38C8E3C5-2B74-4F98-B175-155F3E7B9CE1}" destId="{117BC2F0-5625-457E-AD67-F16B7958F84E}" srcOrd="0" destOrd="0" presId="urn:microsoft.com/office/officeart/2008/layout/LinedList"/>
    <dgm:cxn modelId="{FAC5443C-8648-4818-84D7-0D9DA1DC605E}" srcId="{1542FDA8-9A8E-48AD-A3FC-3D6DC462CA41}" destId="{38C8E3C5-2B74-4F98-B175-155F3E7B9CE1}" srcOrd="1" destOrd="0" parTransId="{017ED9A5-5A92-4905-B7A7-C1897E73A35B}" sibTransId="{100C3377-84E0-4B2D-9805-D03F3B803E83}"/>
    <dgm:cxn modelId="{E1B44F42-ADFE-4202-A920-2A28F9AF0F36}" srcId="{1542FDA8-9A8E-48AD-A3FC-3D6DC462CA41}" destId="{62B09D68-9FA3-4B75-A1A8-34B79AD66056}" srcOrd="2" destOrd="0" parTransId="{FA870F94-6FC9-48CD-9BEC-FD4F708848FA}" sibTransId="{6198A7DD-3B97-48F5-80E1-21C19E2DEC78}"/>
    <dgm:cxn modelId="{658B4B75-073D-41D6-967B-BFB00F7D04DA}" type="presOf" srcId="{8C1A7CED-8FC8-4645-85DF-B679AF630709}" destId="{DEDEBC8E-1DF6-456F-9F19-126E37E01460}" srcOrd="0" destOrd="0" presId="urn:microsoft.com/office/officeart/2008/layout/LinedList"/>
    <dgm:cxn modelId="{8FCD7C78-9FE8-48C3-ABC1-2B2F908FFA4D}" type="presOf" srcId="{2EA4047E-AD03-4E2F-A1EB-CC452220DCDE}" destId="{6E367160-7911-4E29-90BA-8EE30BA6E66E}" srcOrd="0" destOrd="0" presId="urn:microsoft.com/office/officeart/2008/layout/LinedList"/>
    <dgm:cxn modelId="{5C00F559-8C47-4831-BB04-C71005924288}" type="presOf" srcId="{62B09D68-9FA3-4B75-A1A8-34B79AD66056}" destId="{D524958B-1910-46CA-BB42-2E090DB4E962}" srcOrd="0" destOrd="0" presId="urn:microsoft.com/office/officeart/2008/layout/LinedList"/>
    <dgm:cxn modelId="{5E2FBC81-F361-4399-899C-A730A04878FA}" srcId="{1542FDA8-9A8E-48AD-A3FC-3D6DC462CA41}" destId="{8C1A7CED-8FC8-4645-85DF-B679AF630709}" srcOrd="6" destOrd="0" parTransId="{D33EF012-C500-4FD3-B9B3-0620B9DC95A5}" sibTransId="{19E87E31-21CB-4D8A-8F3A-94C479F4EE07}"/>
    <dgm:cxn modelId="{605264B3-AD4C-40B4-A0B9-6C0D6995F037}" srcId="{1542FDA8-9A8E-48AD-A3FC-3D6DC462CA41}" destId="{2EA4047E-AD03-4E2F-A1EB-CC452220DCDE}" srcOrd="7" destOrd="0" parTransId="{1CB9A3AE-5727-4435-9CA8-1DC967038815}" sibTransId="{34D1CA93-0D9A-4F95-970A-21592243C80A}"/>
    <dgm:cxn modelId="{A9C231CF-92A7-447A-BEE5-5EDE2A6207CA}" type="presOf" srcId="{1542FDA8-9A8E-48AD-A3FC-3D6DC462CA41}" destId="{1F88830D-87BA-48D3-93DB-8DAC75A7CD6D}" srcOrd="0" destOrd="0" presId="urn:microsoft.com/office/officeart/2008/layout/LinedList"/>
    <dgm:cxn modelId="{39007DEB-7118-4B00-AE81-654E3E2B6D3E}" type="presOf" srcId="{E8D16611-05D6-437F-9F05-1D4335FF9CF6}" destId="{BC46E542-833D-4F9A-A807-494FF456BFF2}" srcOrd="0" destOrd="0" presId="urn:microsoft.com/office/officeart/2008/layout/LinedList"/>
    <dgm:cxn modelId="{30BD78F9-0C97-4205-8A1C-1F2C1459AB36}" type="presOf" srcId="{082E78C3-17FC-4C6D-BDB1-AE29A6D81BA4}" destId="{EB792611-09AB-4694-8440-1EFEBCE8F2BB}" srcOrd="0" destOrd="0" presId="urn:microsoft.com/office/officeart/2008/layout/LinedList"/>
    <dgm:cxn modelId="{77FD16B7-19E9-4F75-BBBC-E14F08BB9F34}" type="presParOf" srcId="{1F88830D-87BA-48D3-93DB-8DAC75A7CD6D}" destId="{9FFEEB1B-B1CD-46D6-8E04-78FC1CA8AB2E}" srcOrd="0" destOrd="0" presId="urn:microsoft.com/office/officeart/2008/layout/LinedList"/>
    <dgm:cxn modelId="{B7901F1A-EF4D-490B-B374-72776C62EB9D}" type="presParOf" srcId="{1F88830D-87BA-48D3-93DB-8DAC75A7CD6D}" destId="{ADA99A95-ABB1-41AA-889F-E8F4ECCFC0EA}" srcOrd="1" destOrd="0" presId="urn:microsoft.com/office/officeart/2008/layout/LinedList"/>
    <dgm:cxn modelId="{9F164D6C-37BE-4ED8-8BA5-DD97CD224836}" type="presParOf" srcId="{ADA99A95-ABB1-41AA-889F-E8F4ECCFC0EA}" destId="{FB7D94B3-1E9B-4645-94BD-9DCA4EB68F62}" srcOrd="0" destOrd="0" presId="urn:microsoft.com/office/officeart/2008/layout/LinedList"/>
    <dgm:cxn modelId="{001E1595-DAB5-45AC-A1E4-E693CF478A87}" type="presParOf" srcId="{ADA99A95-ABB1-41AA-889F-E8F4ECCFC0EA}" destId="{97E1ABDB-6359-4395-B569-1611C3F7FC22}" srcOrd="1" destOrd="0" presId="urn:microsoft.com/office/officeart/2008/layout/LinedList"/>
    <dgm:cxn modelId="{38DF404B-F237-49CC-930D-349CCA4B6E6A}" type="presParOf" srcId="{1F88830D-87BA-48D3-93DB-8DAC75A7CD6D}" destId="{B44B56FC-4213-4C2E-9E8A-C6DBA0A09782}" srcOrd="2" destOrd="0" presId="urn:microsoft.com/office/officeart/2008/layout/LinedList"/>
    <dgm:cxn modelId="{5C8113A9-41E1-4124-B27E-F13C05BBEA2B}" type="presParOf" srcId="{1F88830D-87BA-48D3-93DB-8DAC75A7CD6D}" destId="{168CA115-396F-4185-9382-FEACD47CA9B8}" srcOrd="3" destOrd="0" presId="urn:microsoft.com/office/officeart/2008/layout/LinedList"/>
    <dgm:cxn modelId="{0ADFC612-17A5-4FB4-8CDE-40840C9FE893}" type="presParOf" srcId="{168CA115-396F-4185-9382-FEACD47CA9B8}" destId="{117BC2F0-5625-457E-AD67-F16B7958F84E}" srcOrd="0" destOrd="0" presId="urn:microsoft.com/office/officeart/2008/layout/LinedList"/>
    <dgm:cxn modelId="{7CDF2A82-2BD5-4A21-B9A5-936EB91EAE3B}" type="presParOf" srcId="{168CA115-396F-4185-9382-FEACD47CA9B8}" destId="{92E305EC-8F94-4A67-BEF6-83086FE73912}" srcOrd="1" destOrd="0" presId="urn:microsoft.com/office/officeart/2008/layout/LinedList"/>
    <dgm:cxn modelId="{D5D888E0-4669-45FA-BBBB-507D8CF563D1}" type="presParOf" srcId="{1F88830D-87BA-48D3-93DB-8DAC75A7CD6D}" destId="{0D4E73FC-D886-4FFE-9BED-9E81CE505341}" srcOrd="4" destOrd="0" presId="urn:microsoft.com/office/officeart/2008/layout/LinedList"/>
    <dgm:cxn modelId="{1678D2CD-1FE7-404B-B715-6681300BB8F5}" type="presParOf" srcId="{1F88830D-87BA-48D3-93DB-8DAC75A7CD6D}" destId="{A00B62F9-8864-45B5-A7B6-3D0D62C2877E}" srcOrd="5" destOrd="0" presId="urn:microsoft.com/office/officeart/2008/layout/LinedList"/>
    <dgm:cxn modelId="{9563B50C-B308-45B7-8E49-8326D9874F7B}" type="presParOf" srcId="{A00B62F9-8864-45B5-A7B6-3D0D62C2877E}" destId="{D524958B-1910-46CA-BB42-2E090DB4E962}" srcOrd="0" destOrd="0" presId="urn:microsoft.com/office/officeart/2008/layout/LinedList"/>
    <dgm:cxn modelId="{A9DE1FEC-C6C4-4E42-94A3-EAA0A8BC6CC4}" type="presParOf" srcId="{A00B62F9-8864-45B5-A7B6-3D0D62C2877E}" destId="{6CC407A5-495F-4A9F-A233-6AA828AAC3CB}" srcOrd="1" destOrd="0" presId="urn:microsoft.com/office/officeart/2008/layout/LinedList"/>
    <dgm:cxn modelId="{3994A52B-EC5B-4271-8E65-E56347739B1E}" type="presParOf" srcId="{1F88830D-87BA-48D3-93DB-8DAC75A7CD6D}" destId="{E210A5CB-43D0-4B4C-B4AB-58188207E154}" srcOrd="6" destOrd="0" presId="urn:microsoft.com/office/officeart/2008/layout/LinedList"/>
    <dgm:cxn modelId="{9453C0FB-8057-4A1C-AB7B-3491560B9A83}" type="presParOf" srcId="{1F88830D-87BA-48D3-93DB-8DAC75A7CD6D}" destId="{AF2FA0F3-402E-4576-B2C9-89040F992C02}" srcOrd="7" destOrd="0" presId="urn:microsoft.com/office/officeart/2008/layout/LinedList"/>
    <dgm:cxn modelId="{59E768CA-82E5-4C72-8C70-75FF75191B29}" type="presParOf" srcId="{AF2FA0F3-402E-4576-B2C9-89040F992C02}" destId="{BC46E542-833D-4F9A-A807-494FF456BFF2}" srcOrd="0" destOrd="0" presId="urn:microsoft.com/office/officeart/2008/layout/LinedList"/>
    <dgm:cxn modelId="{BCA6636F-BEC8-4D76-B74A-78E008EC6D97}" type="presParOf" srcId="{AF2FA0F3-402E-4576-B2C9-89040F992C02}" destId="{57C3CDEB-3708-4380-B938-BC619B4CAF7C}" srcOrd="1" destOrd="0" presId="urn:microsoft.com/office/officeart/2008/layout/LinedList"/>
    <dgm:cxn modelId="{1F32D261-278A-44E8-BD04-BC0DC1327FEA}" type="presParOf" srcId="{1F88830D-87BA-48D3-93DB-8DAC75A7CD6D}" destId="{C155C099-6E36-4ECF-8FE7-A90E341C4FF7}" srcOrd="8" destOrd="0" presId="urn:microsoft.com/office/officeart/2008/layout/LinedList"/>
    <dgm:cxn modelId="{58918401-1D03-4288-98FF-78BA1C7D7AB3}" type="presParOf" srcId="{1F88830D-87BA-48D3-93DB-8DAC75A7CD6D}" destId="{226D8526-2196-4290-AF6A-8FDFAC914545}" srcOrd="9" destOrd="0" presId="urn:microsoft.com/office/officeart/2008/layout/LinedList"/>
    <dgm:cxn modelId="{B620420A-AED7-4981-8C75-ECF457AE3EDE}" type="presParOf" srcId="{226D8526-2196-4290-AF6A-8FDFAC914545}" destId="{EB792611-09AB-4694-8440-1EFEBCE8F2BB}" srcOrd="0" destOrd="0" presId="urn:microsoft.com/office/officeart/2008/layout/LinedList"/>
    <dgm:cxn modelId="{CFE6519B-AAA8-45C3-A02A-C37BA0CF59D3}" type="presParOf" srcId="{226D8526-2196-4290-AF6A-8FDFAC914545}" destId="{162DF683-C707-439C-A5B0-02D050CC3069}" srcOrd="1" destOrd="0" presId="urn:microsoft.com/office/officeart/2008/layout/LinedList"/>
    <dgm:cxn modelId="{2275868F-D384-4334-8F17-9DCE028534D5}" type="presParOf" srcId="{1F88830D-87BA-48D3-93DB-8DAC75A7CD6D}" destId="{76F5ED47-5DEA-4735-8406-58FCEDACDE03}" srcOrd="10" destOrd="0" presId="urn:microsoft.com/office/officeart/2008/layout/LinedList"/>
    <dgm:cxn modelId="{6B4D0CD1-E9A6-41BA-B316-3670713E7A56}" type="presParOf" srcId="{1F88830D-87BA-48D3-93DB-8DAC75A7CD6D}" destId="{947B6AA5-CF09-42E1-997F-58F7E81D5C42}" srcOrd="11" destOrd="0" presId="urn:microsoft.com/office/officeart/2008/layout/LinedList"/>
    <dgm:cxn modelId="{061C6202-275C-4745-8873-5371AD4E896D}" type="presParOf" srcId="{947B6AA5-CF09-42E1-997F-58F7E81D5C42}" destId="{AB18899C-BB6F-406C-95C2-65AB01F0201D}" srcOrd="0" destOrd="0" presId="urn:microsoft.com/office/officeart/2008/layout/LinedList"/>
    <dgm:cxn modelId="{1B91412C-1201-4FAC-8B97-D5AB5CEF473E}" type="presParOf" srcId="{947B6AA5-CF09-42E1-997F-58F7E81D5C42}" destId="{4A1A6132-042B-40AF-905D-16B6338CAB53}" srcOrd="1" destOrd="0" presId="urn:microsoft.com/office/officeart/2008/layout/LinedList"/>
    <dgm:cxn modelId="{190E6EA2-A43E-4915-948C-0CFAC78836E7}" type="presParOf" srcId="{1F88830D-87BA-48D3-93DB-8DAC75A7CD6D}" destId="{A1EB1360-8ACB-4CD0-9394-1B31217ABAD1}" srcOrd="12" destOrd="0" presId="urn:microsoft.com/office/officeart/2008/layout/LinedList"/>
    <dgm:cxn modelId="{63F4DB80-2A00-4CC7-9CD9-2D08F3DE6000}" type="presParOf" srcId="{1F88830D-87BA-48D3-93DB-8DAC75A7CD6D}" destId="{04F3F123-0B2C-43F4-B88E-E8E90ABF7BCA}" srcOrd="13" destOrd="0" presId="urn:microsoft.com/office/officeart/2008/layout/LinedList"/>
    <dgm:cxn modelId="{B78AD81D-BE90-4076-B99C-F759559A392C}" type="presParOf" srcId="{04F3F123-0B2C-43F4-B88E-E8E90ABF7BCA}" destId="{DEDEBC8E-1DF6-456F-9F19-126E37E01460}" srcOrd="0" destOrd="0" presId="urn:microsoft.com/office/officeart/2008/layout/LinedList"/>
    <dgm:cxn modelId="{0D54A66E-B730-4279-85D5-BCD40907BFF7}" type="presParOf" srcId="{04F3F123-0B2C-43F4-B88E-E8E90ABF7BCA}" destId="{10A50AD5-DABE-46D7-891A-DC5DD759BA8B}" srcOrd="1" destOrd="0" presId="urn:microsoft.com/office/officeart/2008/layout/LinedList"/>
    <dgm:cxn modelId="{320AA015-62B8-4E89-83A0-AE2C3BB5AD50}" type="presParOf" srcId="{1F88830D-87BA-48D3-93DB-8DAC75A7CD6D}" destId="{9659C9C2-D984-419E-A4F9-221C047D258A}" srcOrd="14" destOrd="0" presId="urn:microsoft.com/office/officeart/2008/layout/LinedList"/>
    <dgm:cxn modelId="{1812D950-5428-451F-9D7D-F88627FA9EC0}" type="presParOf" srcId="{1F88830D-87BA-48D3-93DB-8DAC75A7CD6D}" destId="{728693DB-6D8E-466B-9C93-77FE39A222F4}" srcOrd="15" destOrd="0" presId="urn:microsoft.com/office/officeart/2008/layout/LinedList"/>
    <dgm:cxn modelId="{6885E174-761E-4BE0-9F82-8276E610E59C}" type="presParOf" srcId="{728693DB-6D8E-466B-9C93-77FE39A222F4}" destId="{6E367160-7911-4E29-90BA-8EE30BA6E66E}" srcOrd="0" destOrd="0" presId="urn:microsoft.com/office/officeart/2008/layout/LinedList"/>
    <dgm:cxn modelId="{C6D509AE-79D2-4065-8B63-6BB99E54C14B}" type="presParOf" srcId="{728693DB-6D8E-466B-9C93-77FE39A222F4}" destId="{EAAB90F3-78B6-4F35-B277-3A933D1FB3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EEB1B-B1CD-46D6-8E04-78FC1CA8AB2E}">
      <dsp:nvSpPr>
        <dsp:cNvPr id="0" name=""/>
        <dsp:cNvSpPr/>
      </dsp:nvSpPr>
      <dsp:spPr>
        <a:xfrm>
          <a:off x="0" y="0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7D94B3-1E9B-4645-94BD-9DCA4EB68F62}">
      <dsp:nvSpPr>
        <dsp:cNvPr id="0" name=""/>
        <dsp:cNvSpPr/>
      </dsp:nvSpPr>
      <dsp:spPr>
        <a:xfrm>
          <a:off x="0" y="0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/>
            <a:t>Welcome and Introductions</a:t>
          </a:r>
        </a:p>
      </dsp:txBody>
      <dsp:txXfrm>
        <a:off x="0" y="0"/>
        <a:ext cx="6172199" cy="654321"/>
      </dsp:txXfrm>
    </dsp:sp>
    <dsp:sp modelId="{B44B56FC-4213-4C2E-9E8A-C6DBA0A09782}">
      <dsp:nvSpPr>
        <dsp:cNvPr id="0" name=""/>
        <dsp:cNvSpPr/>
      </dsp:nvSpPr>
      <dsp:spPr>
        <a:xfrm>
          <a:off x="0" y="654321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7BC2F0-5625-457E-AD67-F16B7958F84E}">
      <dsp:nvSpPr>
        <dsp:cNvPr id="0" name=""/>
        <dsp:cNvSpPr/>
      </dsp:nvSpPr>
      <dsp:spPr>
        <a:xfrm>
          <a:off x="0" y="654321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Source Sans Pro SemiBold"/>
            </a:rPr>
            <a:t>ILA and SD Connections Update</a:t>
          </a:r>
        </a:p>
      </dsp:txBody>
      <dsp:txXfrm>
        <a:off x="0" y="654321"/>
        <a:ext cx="6172199" cy="654321"/>
      </dsp:txXfrm>
    </dsp:sp>
    <dsp:sp modelId="{0D4E73FC-D886-4FFE-9BED-9E81CE505341}">
      <dsp:nvSpPr>
        <dsp:cNvPr id="0" name=""/>
        <dsp:cNvSpPr/>
      </dsp:nvSpPr>
      <dsp:spPr>
        <a:xfrm>
          <a:off x="0" y="1308643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4958B-1910-46CA-BB42-2E090DB4E962}">
      <dsp:nvSpPr>
        <dsp:cNvPr id="0" name=""/>
        <dsp:cNvSpPr/>
      </dsp:nvSpPr>
      <dsp:spPr>
        <a:xfrm>
          <a:off x="0" y="1308642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Source Sans Pro SemiBold"/>
              <a:ea typeface="Source Sans Pro SemiBold"/>
              <a:cs typeface="Calibri"/>
            </a:rPr>
            <a:t>WorkFlows 4.1 Update</a:t>
          </a:r>
        </a:p>
      </dsp:txBody>
      <dsp:txXfrm>
        <a:off x="0" y="1308642"/>
        <a:ext cx="6172199" cy="654321"/>
      </dsp:txXfrm>
    </dsp:sp>
    <dsp:sp modelId="{E210A5CB-43D0-4B4C-B4AB-58188207E154}">
      <dsp:nvSpPr>
        <dsp:cNvPr id="0" name=""/>
        <dsp:cNvSpPr/>
      </dsp:nvSpPr>
      <dsp:spPr>
        <a:xfrm>
          <a:off x="0" y="1962964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6E542-833D-4F9A-A807-494FF456BFF2}">
      <dsp:nvSpPr>
        <dsp:cNvPr id="0" name=""/>
        <dsp:cNvSpPr/>
      </dsp:nvSpPr>
      <dsp:spPr>
        <a:xfrm>
          <a:off x="0" y="1962964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Calibri"/>
              <a:cs typeface="Calibri"/>
            </a:rPr>
            <a:t>SWAN RFID Libraries and AMH</a:t>
          </a:r>
        </a:p>
      </dsp:txBody>
      <dsp:txXfrm>
        <a:off x="0" y="1962964"/>
        <a:ext cx="6172199" cy="654321"/>
      </dsp:txXfrm>
    </dsp:sp>
    <dsp:sp modelId="{C155C099-6E36-4ECF-8FE7-A90E341C4FF7}">
      <dsp:nvSpPr>
        <dsp:cNvPr id="0" name=""/>
        <dsp:cNvSpPr/>
      </dsp:nvSpPr>
      <dsp:spPr>
        <a:xfrm>
          <a:off x="0" y="2617286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92611-09AB-4694-8440-1EFEBCE8F2BB}">
      <dsp:nvSpPr>
        <dsp:cNvPr id="0" name=""/>
        <dsp:cNvSpPr/>
      </dsp:nvSpPr>
      <dsp:spPr>
        <a:xfrm>
          <a:off x="0" y="2617285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Calibri"/>
              <a:cs typeface="Calibri"/>
            </a:rPr>
            <a:t>2023-2024 Projects</a:t>
          </a:r>
        </a:p>
      </dsp:txBody>
      <dsp:txXfrm>
        <a:off x="0" y="2617285"/>
        <a:ext cx="6172199" cy="654321"/>
      </dsp:txXfrm>
    </dsp:sp>
    <dsp:sp modelId="{76F5ED47-5DEA-4735-8406-58FCEDACDE03}">
      <dsp:nvSpPr>
        <dsp:cNvPr id="0" name=""/>
        <dsp:cNvSpPr/>
      </dsp:nvSpPr>
      <dsp:spPr>
        <a:xfrm>
          <a:off x="0" y="3271607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8899C-BB6F-406C-95C2-65AB01F0201D}">
      <dsp:nvSpPr>
        <dsp:cNvPr id="0" name=""/>
        <dsp:cNvSpPr/>
      </dsp:nvSpPr>
      <dsp:spPr>
        <a:xfrm>
          <a:off x="0" y="3271607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Calibri"/>
              <a:cs typeface="Calibri"/>
            </a:rPr>
            <a:t>SWAN Support Site – RFID</a:t>
          </a:r>
          <a:endParaRPr lang="en-US" sz="2900" b="0" kern="1200" dirty="0"/>
        </a:p>
      </dsp:txBody>
      <dsp:txXfrm>
        <a:off x="0" y="3271607"/>
        <a:ext cx="6172199" cy="654321"/>
      </dsp:txXfrm>
    </dsp:sp>
    <dsp:sp modelId="{A1EB1360-8ACB-4CD0-9394-1B31217ABAD1}">
      <dsp:nvSpPr>
        <dsp:cNvPr id="0" name=""/>
        <dsp:cNvSpPr/>
      </dsp:nvSpPr>
      <dsp:spPr>
        <a:xfrm>
          <a:off x="0" y="3925929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EBC8E-1DF6-456F-9F19-126E37E01460}">
      <dsp:nvSpPr>
        <dsp:cNvPr id="0" name=""/>
        <dsp:cNvSpPr/>
      </dsp:nvSpPr>
      <dsp:spPr>
        <a:xfrm>
          <a:off x="0" y="3925928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>
              <a:latin typeface="Calibri"/>
              <a:cs typeface="Calibri"/>
            </a:rPr>
            <a:t>SWAN Forums</a:t>
          </a:r>
        </a:p>
      </dsp:txBody>
      <dsp:txXfrm>
        <a:off x="0" y="3925928"/>
        <a:ext cx="6172199" cy="654321"/>
      </dsp:txXfrm>
    </dsp:sp>
    <dsp:sp modelId="{9659C9C2-D984-419E-A4F9-221C047D258A}">
      <dsp:nvSpPr>
        <dsp:cNvPr id="0" name=""/>
        <dsp:cNvSpPr/>
      </dsp:nvSpPr>
      <dsp:spPr>
        <a:xfrm>
          <a:off x="0" y="4580250"/>
          <a:ext cx="61721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67160-7911-4E29-90BA-8EE30BA6E66E}">
      <dsp:nvSpPr>
        <dsp:cNvPr id="0" name=""/>
        <dsp:cNvSpPr/>
      </dsp:nvSpPr>
      <dsp:spPr>
        <a:xfrm>
          <a:off x="0" y="4580250"/>
          <a:ext cx="6172199" cy="654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kern="1200" dirty="0"/>
            <a:t>Open Discussion</a:t>
          </a:r>
          <a:r>
            <a:rPr lang="en-US" sz="2900" b="0" kern="1200" dirty="0">
              <a:latin typeface="Source Sans Pro SemiBold"/>
            </a:rPr>
            <a:t>/Library Tour</a:t>
          </a:r>
          <a:endParaRPr lang="en-US" sz="2900" b="0" kern="1200" dirty="0"/>
        </a:p>
      </dsp:txBody>
      <dsp:txXfrm>
        <a:off x="0" y="4580250"/>
        <a:ext cx="6172199" cy="65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B190-A7EB-4083-8550-ADF73D5DD4E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7912A-FAF4-4A7E-9049-202369FF8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AD6F0-E438-46B6-B633-E9A40D8E40A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0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241B8-F974-4DC8-829B-E3DD6322229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7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872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BCD6B62-7F68-4708-8957-3244A9350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29B648E-B581-423D-9B17-BE3736B2CEBE}" type="datetime4">
              <a:rPr lang="en-US" smtClean="0"/>
              <a:t>October 24, 2024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7E4A8F-FAA6-4762-87E0-555B2B99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9147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</a:extLst>
          </p:cNvPr>
          <p:cNvSpPr/>
          <p:nvPr/>
        </p:nvSpPr>
        <p:spPr>
          <a:xfrm>
            <a:off x="-12700" y="1709739"/>
            <a:ext cx="11360150" cy="2785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8CCFDCA-74D4-4C1C-A353-E3C0E55D0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1ADDB7A-9C8D-4E10-91A4-D9693DD7523A}" type="datetime4">
              <a:rPr lang="en-US" smtClean="0"/>
              <a:t>October 24, 2024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E6A1D7-6A4F-4489-BB2F-F593FA3F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62432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70EE-147A-4FAA-8281-D44B5A0C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474C4-475C-4D86-A1B7-A96807F22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B98D6-2618-46F2-B8FD-EA3BCC54C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3A2DB-C3D8-402C-9D5E-58BF4932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6CF35-4B17-4345-A226-163A4E70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A9F8449-E76C-4854-9644-24E6E0A6F4D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E77881E-05EA-445D-A401-3F862F6B3C8C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6227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0F071-E411-41CC-92CE-D63EDE14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1F0FE-5788-4775-8A10-5B91DFAC8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D8AF7-6D29-4167-AF67-CB296B6A2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4022A-F48A-41E0-9F88-AA63D5FC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8D0C1-D1A4-4F0C-943E-126C8F04D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5BE40-DC62-42A8-97A6-34ACA610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6EAF5-0ADA-4CFD-B7BF-9FC51FF1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394A939-17CE-4BFF-AE7A-567853F204A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F5C9A9B-D1AA-4AC1-8FB5-7E3684919E9D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478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A49A0-70D5-45EE-BB58-A3319E86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045F6-B494-4F18-A1E4-40EB6E00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D6364-4603-447D-89F8-990CFDCE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07131D5-03EB-4766-95D1-C17D7CC99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8A104C2-794D-408E-B7D4-19D0A0004167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884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CD0FC-9FE5-45EC-AE9A-0BE0C56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F80AA-12AE-42BC-87FB-85DA288C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31F2D5-72B0-436C-85CB-AE3347719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EE7B571-5521-4B40-BCCB-691A46A883E4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27325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B2A5DE8-42C1-407B-BA04-8B9A3493904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074083B-4733-4ACF-B281-F35F5563A786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7737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</a:extLst>
          </p:cNvPr>
          <p:cNvSpPr/>
          <p:nvPr/>
        </p:nvSpPr>
        <p:spPr>
          <a:xfrm>
            <a:off x="1" y="-109182"/>
            <a:ext cx="5183188" cy="6981423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85889">
                <a:moveTo>
                  <a:pt x="0" y="6858000"/>
                </a:moveTo>
                <a:lnTo>
                  <a:pt x="0" y="0"/>
                </a:lnTo>
                <a:lnTo>
                  <a:pt x="4235355" y="27017"/>
                </a:lnTo>
                <a:lnTo>
                  <a:pt x="6318913" y="6885295"/>
                </a:lnTo>
                <a:cubicBezTo>
                  <a:pt x="6328012" y="6889844"/>
                  <a:pt x="2106304" y="6867098"/>
                  <a:pt x="0" y="6858000"/>
                </a:cubicBez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46E3962-0AAA-4D55-AF36-7BA40C1D57B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7EE3EF2-A7B1-4F23-8584-F0BBB5D3EC1A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41952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</a:extLst>
          </p:cNvPr>
          <p:cNvSpPr/>
          <p:nvPr/>
        </p:nvSpPr>
        <p:spPr>
          <a:xfrm>
            <a:off x="-95534" y="-245659"/>
            <a:ext cx="5278723" cy="7301552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85574 h 6913463"/>
              <a:gd name="connsiteX1" fmla="*/ 0 w 6318927"/>
              <a:gd name="connsiteY1" fmla="*/ 27574 h 6913463"/>
              <a:gd name="connsiteX2" fmla="*/ 4218630 w 6318927"/>
              <a:gd name="connsiteY2" fmla="*/ 0 h 6913463"/>
              <a:gd name="connsiteX3" fmla="*/ 6318913 w 6318927"/>
              <a:gd name="connsiteY3" fmla="*/ 6912869 h 6913463"/>
              <a:gd name="connsiteX4" fmla="*/ 0 w 6318927"/>
              <a:gd name="connsiteY4" fmla="*/ 6885574 h 691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913463">
                <a:moveTo>
                  <a:pt x="0" y="6885574"/>
                </a:moveTo>
                <a:lnTo>
                  <a:pt x="0" y="27574"/>
                </a:lnTo>
                <a:lnTo>
                  <a:pt x="4218630" y="0"/>
                </a:lnTo>
                <a:lnTo>
                  <a:pt x="6318913" y="6912869"/>
                </a:lnTo>
                <a:cubicBezTo>
                  <a:pt x="6328012" y="6917418"/>
                  <a:pt x="2106304" y="6894672"/>
                  <a:pt x="0" y="688557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40F92AF-669D-41AF-B6FF-91C79CD0018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9D110A1-1339-49BC-A0D7-38CE24E36754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3474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</a:extLst>
          </p:cNvPr>
          <p:cNvSpPr/>
          <p:nvPr/>
        </p:nvSpPr>
        <p:spPr>
          <a:xfrm>
            <a:off x="-95534" y="-245659"/>
            <a:ext cx="5278723" cy="7301552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85574 h 6913463"/>
              <a:gd name="connsiteX1" fmla="*/ 0 w 6318927"/>
              <a:gd name="connsiteY1" fmla="*/ 27574 h 6913463"/>
              <a:gd name="connsiteX2" fmla="*/ 4218630 w 6318927"/>
              <a:gd name="connsiteY2" fmla="*/ 0 h 6913463"/>
              <a:gd name="connsiteX3" fmla="*/ 6318913 w 6318927"/>
              <a:gd name="connsiteY3" fmla="*/ 6912869 h 6913463"/>
              <a:gd name="connsiteX4" fmla="*/ 0 w 6318927"/>
              <a:gd name="connsiteY4" fmla="*/ 6885574 h 6913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913463">
                <a:moveTo>
                  <a:pt x="0" y="6885574"/>
                </a:moveTo>
                <a:lnTo>
                  <a:pt x="0" y="27574"/>
                </a:lnTo>
                <a:lnTo>
                  <a:pt x="4218630" y="0"/>
                </a:lnTo>
                <a:lnTo>
                  <a:pt x="6318913" y="6912869"/>
                </a:lnTo>
                <a:cubicBezTo>
                  <a:pt x="6328012" y="6917418"/>
                  <a:pt x="2106304" y="6894672"/>
                  <a:pt x="0" y="6885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CD2F8CE-F11B-40F1-ACBE-B6F1A7D33007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C271E5E-31FA-4190-9796-0C03067BB122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77367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6837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</a:extLst>
          </p:cNvPr>
          <p:cNvSpPr/>
          <p:nvPr/>
        </p:nvSpPr>
        <p:spPr>
          <a:xfrm>
            <a:off x="-95534" y="-163772"/>
            <a:ext cx="5278723" cy="712413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940166 h 6968055"/>
              <a:gd name="connsiteX1" fmla="*/ 0 w 6318927"/>
              <a:gd name="connsiteY1" fmla="*/ 82166 h 6968055"/>
              <a:gd name="connsiteX2" fmla="*/ 4201905 w 6318927"/>
              <a:gd name="connsiteY2" fmla="*/ 0 h 6968055"/>
              <a:gd name="connsiteX3" fmla="*/ 6318913 w 6318927"/>
              <a:gd name="connsiteY3" fmla="*/ 6967461 h 6968055"/>
              <a:gd name="connsiteX4" fmla="*/ 0 w 6318927"/>
              <a:gd name="connsiteY4" fmla="*/ 6940166 h 6968055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01905 w 6318927"/>
              <a:gd name="connsiteY2" fmla="*/ 13368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85575 h 6913464"/>
              <a:gd name="connsiteX1" fmla="*/ 0 w 6318927"/>
              <a:gd name="connsiteY1" fmla="*/ 27575 h 6913464"/>
              <a:gd name="connsiteX2" fmla="*/ 4201905 w 6318927"/>
              <a:gd name="connsiteY2" fmla="*/ 0 h 6913464"/>
              <a:gd name="connsiteX3" fmla="*/ 6318913 w 6318927"/>
              <a:gd name="connsiteY3" fmla="*/ 6912870 h 6913464"/>
              <a:gd name="connsiteX4" fmla="*/ 0 w 6318927"/>
              <a:gd name="connsiteY4" fmla="*/ 6885575 h 691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913464">
                <a:moveTo>
                  <a:pt x="0" y="6885575"/>
                </a:moveTo>
                <a:lnTo>
                  <a:pt x="0" y="27575"/>
                </a:lnTo>
                <a:lnTo>
                  <a:pt x="4201905" y="0"/>
                </a:lnTo>
                <a:lnTo>
                  <a:pt x="6318913" y="6912870"/>
                </a:lnTo>
                <a:cubicBezTo>
                  <a:pt x="6328012" y="6917419"/>
                  <a:pt x="2106304" y="6894673"/>
                  <a:pt x="0" y="688557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9BA174E-F461-44FF-9093-638F5322483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3AFE120-1EFF-41FA-8DCA-880638A36A9F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97428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</a:extLst>
          </p:cNvPr>
          <p:cNvSpPr/>
          <p:nvPr/>
        </p:nvSpPr>
        <p:spPr>
          <a:xfrm>
            <a:off x="1" y="-13927"/>
            <a:ext cx="5183188" cy="6899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511C61-DAC0-4F98-B858-B71E6CBFB21D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56096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</a:extLst>
          </p:cNvPr>
          <p:cNvSpPr/>
          <p:nvPr/>
        </p:nvSpPr>
        <p:spPr>
          <a:xfrm>
            <a:off x="0" y="0"/>
            <a:ext cx="5183188" cy="6899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DE27B1D-0F20-4BA9-BD15-B2B92382E44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B00A8E1-0A42-40AD-892D-AD4C7B5434E8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45103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</a:extLst>
          </p:cNvPr>
          <p:cNvSpPr/>
          <p:nvPr/>
        </p:nvSpPr>
        <p:spPr>
          <a:xfrm>
            <a:off x="-94129" y="-94129"/>
            <a:ext cx="5277317" cy="7100047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FA6EEB-0B96-45FA-91D8-D1923F3D25C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1554CBD-DA7E-40C6-8F02-2CE20B2B70F3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18123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</a:extLst>
          </p:cNvPr>
          <p:cNvSpPr/>
          <p:nvPr/>
        </p:nvSpPr>
        <p:spPr>
          <a:xfrm>
            <a:off x="0" y="0"/>
            <a:ext cx="5183188" cy="6899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AE53F9F-27FB-41CD-95B8-B1520CC1B6AE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97019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</a:extLst>
          </p:cNvPr>
          <p:cNvSpPr/>
          <p:nvPr/>
        </p:nvSpPr>
        <p:spPr>
          <a:xfrm>
            <a:off x="-121024" y="-147919"/>
            <a:ext cx="5304212" cy="7140389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589A5A5-D94A-404D-A669-1A64C32D40C9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0058C57-3F4D-48F0-88DD-D716F564CC29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21921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</a:extLst>
          </p:cNvPr>
          <p:cNvSpPr/>
          <p:nvPr/>
        </p:nvSpPr>
        <p:spPr>
          <a:xfrm>
            <a:off x="0" y="0"/>
            <a:ext cx="5183188" cy="6899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8927" h="6899816">
                <a:moveTo>
                  <a:pt x="0" y="6871927"/>
                </a:moveTo>
                <a:lnTo>
                  <a:pt x="0" y="13927"/>
                </a:lnTo>
                <a:lnTo>
                  <a:pt x="4235356" y="0"/>
                </a:lnTo>
                <a:lnTo>
                  <a:pt x="6318913" y="6899222"/>
                </a:lnTo>
                <a:cubicBezTo>
                  <a:pt x="6328012" y="6903771"/>
                  <a:pt x="2106304" y="6881025"/>
                  <a:pt x="0" y="68719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DDE87F0-FDA3-4FB0-ADC9-CD108984D8B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C9A6078-8DFC-4B18-8A7E-32B506F12B8C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9257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</a:extLst>
          </p:cNvPr>
          <p:cNvSpPr/>
          <p:nvPr/>
        </p:nvSpPr>
        <p:spPr>
          <a:xfrm flipH="1" flipV="1">
            <a:off x="7710985" y="0"/>
            <a:ext cx="4481015" cy="68580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854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829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0010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2DC7B-633D-48CE-8692-749FA60A8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D194A-9AC6-43D0-B5EC-2ACD23E3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August 18,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8383E-4531-4F02-9CF7-FDD0AE6F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9A81105-84AC-494D-95F4-BC910DBF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3FDD12-27FA-4A61-8C72-3334D4E70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99684E3-A0FF-49CA-B05E-EC4BBEDCAE69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7629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</a:extLst>
          </p:cNvPr>
          <p:cNvSpPr/>
          <p:nvPr userDrawn="1"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E72D5E-E03C-4FC7-8731-E2196ED23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3396ADE-9909-4D89-85AF-2BEE99A3BE82}" type="datetime4">
              <a:rPr lang="en-US" smtClean="0"/>
              <a:t>October 24, 2024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D7D384A-F7E8-4567-BA95-00691C9ED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562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9FFE8B7-AC69-42B9-9B36-E352CE095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ADB9304-2271-43F1-84BE-A04666C2680B}" type="datetime4">
              <a:rPr lang="en-US" smtClean="0"/>
              <a:t>October 24, 2024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71ABEB1-A9F1-4315-B8B7-365CA954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4381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59C5715-F3E7-4D38-8EB4-FB5A7CD49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38D10E8-F5EF-4030-9DD4-58F7E5E696F1}" type="datetime4">
              <a:rPr lang="en-US" smtClean="0"/>
              <a:t>October 24, 2024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3F4682-70F7-47FD-9D78-36447294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7674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4F449A-758A-4296-A93B-B1F55F70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A5C32-29DA-4B8E-9CB7-D898F32AC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33256-9D2E-4147-B784-5AB6832EF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3293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August 18, 2023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0BA4F24-E363-4102-AE6A-B8348B2CA01E}"/>
              </a:ext>
            </a:extLst>
          </p:cNvPr>
          <p:cNvSpPr/>
          <p:nvPr/>
        </p:nvSpPr>
        <p:spPr>
          <a:xfrm rot="5400000" flipH="1" flipV="1">
            <a:off x="10606588" y="5272587"/>
            <a:ext cx="1842448" cy="1328380"/>
          </a:xfrm>
          <a:prstGeom prst="rt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004CB-3916-4B2C-93CE-D019A4B5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6006" y="6329381"/>
            <a:ext cx="532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FE394-EB20-449A-855A-8C51B7CAD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FA3ECAF-574B-4E90-9C13-32DCAA13B527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7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4013" r:id="rId2"/>
    <p:sldLayoutId id="2147484014" r:id="rId3"/>
    <p:sldLayoutId id="2147484015" r:id="rId4"/>
    <p:sldLayoutId id="2147484016" r:id="rId5"/>
    <p:sldLayoutId id="2147483985" r:id="rId6"/>
    <p:sldLayoutId id="2147483986" r:id="rId7"/>
    <p:sldLayoutId id="2147484001" r:id="rId8"/>
    <p:sldLayoutId id="2147484002" r:id="rId9"/>
    <p:sldLayoutId id="2147484003" r:id="rId10"/>
    <p:sldLayoutId id="2147484004" r:id="rId11"/>
    <p:sldLayoutId id="2147483987" r:id="rId12"/>
    <p:sldLayoutId id="2147483988" r:id="rId13"/>
    <p:sldLayoutId id="2147483989" r:id="rId14"/>
    <p:sldLayoutId id="2147483990" r:id="rId15"/>
    <p:sldLayoutId id="2147483991" r:id="rId16"/>
    <p:sldLayoutId id="2147484006" r:id="rId17"/>
    <p:sldLayoutId id="2147484007" r:id="rId18"/>
    <p:sldLayoutId id="2147484008" r:id="rId19"/>
    <p:sldLayoutId id="2147484005" r:id="rId20"/>
    <p:sldLayoutId id="2147483999" r:id="rId21"/>
    <p:sldLayoutId id="2147483992" r:id="rId22"/>
    <p:sldLayoutId id="2147484009" r:id="rId23"/>
    <p:sldLayoutId id="2147484012" r:id="rId24"/>
    <p:sldLayoutId id="2147484011" r:id="rId25"/>
    <p:sldLayoutId id="2147484010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ums.swanlibraries.net/" TargetMode="Externa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hyperlink" Target="mailto:rebecca@lagrangelibrary.org" TargetMode="External"/><Relationship Id="rId4" Type="http://schemas.openxmlformats.org/officeDocument/2006/relationships/hyperlink" Target="mailto:ahren@swanlibraries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sirsidynix.com/event/bluecloud-circulation-are-we-there-yet/" TargetMode="External"/><Relationship Id="rId2" Type="http://schemas.openxmlformats.org/officeDocument/2006/relationships/hyperlink" Target="https://cs.sirsidynix.com/event/bluecloud-accelerate-product-roadmap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sirsidynix.com/issue/uni-45159" TargetMode="External"/><Relationship Id="rId2" Type="http://schemas.openxmlformats.org/officeDocument/2006/relationships/hyperlink" Target="https://support.sirsidynix.com/issue/uni-4440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upport.swanlibraries.net/meeting/92295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swanlibraries.net/documentation/8805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0EF8-2200-4129-8424-313D11C3C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8207282" cy="2387600"/>
          </a:xfrm>
        </p:spPr>
        <p:txBody>
          <a:bodyPr/>
          <a:lstStyle/>
          <a:p>
            <a:r>
              <a:rPr lang="en-US"/>
              <a:t>SWAN RFID Users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CB4E9-4212-4291-8E9F-7C29C2B60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98948"/>
            <a:ext cx="7406184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Linda Sokol Francis Brookfield Library</a:t>
            </a:r>
          </a:p>
          <a:p>
            <a:r>
              <a:rPr lang="en-US" dirty="0"/>
              <a:t>October</a:t>
            </a:r>
            <a:r>
              <a:rPr lang="en-US" dirty="0">
                <a:ea typeface="Source Sans Pro"/>
              </a:rPr>
              <a:t> 24,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4033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AD2D46-D484-89EC-0BAF-D8337F7D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>
            <a:normAutofit/>
          </a:bodyPr>
          <a:lstStyle/>
          <a:p>
            <a:r>
              <a:rPr lang="en-US"/>
              <a:t>SWAN Forums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F80CD5-6A1A-65E7-C8F4-BCD5C2121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hlinkClick r:id="rId2"/>
              </a:rPr>
              <a:t>https://forums.swanlibraries.net/</a:t>
            </a:r>
            <a:endParaRPr lang="en-US" dirty="0"/>
          </a:p>
          <a:p>
            <a:pPr marL="457200" indent="-457200"/>
            <a:r>
              <a:rPr lang="en-US" dirty="0"/>
              <a:t>Keep the discussion going </a:t>
            </a:r>
            <a:endParaRPr lang="en-US" dirty="0">
              <a:ea typeface="Source Sans Pro"/>
            </a:endParaRPr>
          </a:p>
          <a:p>
            <a:pPr marL="457200" indent="-457200"/>
            <a:r>
              <a:rPr lang="en-US" dirty="0"/>
              <a:t>Joining and accessing the forums</a:t>
            </a:r>
            <a:endParaRPr lang="en-US" dirty="0">
              <a:ea typeface="Source Sans Pro"/>
            </a:endParaRP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Open Discussion/Library Tour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4F0D5-4693-911F-A1DF-263DA1D9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FAA610F-65FB-4D76-A9F7-0135426F9A2E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A9D819-48E7-0C79-296D-48F08694355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99684E3-A0FF-49CA-B05E-EC4BBEDCAE69}" type="datetime4">
              <a:rPr lang="en-US" smtClean="0"/>
              <a:pPr>
                <a:spcAft>
                  <a:spcPts val="600"/>
                </a:spcAft>
              </a:pPr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50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55CF-65F4-D207-8E3D-299DB051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46" y="365125"/>
            <a:ext cx="10492154" cy="11731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Source Sans Pro SemiBold"/>
              </a:rPr>
              <a:t>Envisionware RFID system at Linda Sokol Francis Brookfield Library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A098F-0F95-9305-E60E-D4310EFB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11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CE85FA-F021-AFEE-20CF-DF20553F717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7EE3EF2-A7B1-4F23-8584-F0BBB5D3EC1A}" type="datetime4">
              <a:rPr lang="en-US" smtClean="0"/>
              <a:t>October 24, 2024</a:t>
            </a:fld>
            <a:endParaRPr lang="en-US"/>
          </a:p>
        </p:txBody>
      </p:sp>
      <p:pic>
        <p:nvPicPr>
          <p:cNvPr id="12" name="Picture 11" descr="A screen on a wall&#10;&#10;Description automatically generated">
            <a:extLst>
              <a:ext uri="{FF2B5EF4-FFF2-40B4-BE49-F238E27FC236}">
                <a16:creationId xmlns:a16="http://schemas.microsoft.com/office/drawing/2014/main" id="{5718C17F-6489-1479-651A-6D922E656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991" y="1587112"/>
            <a:ext cx="3083724" cy="4114800"/>
          </a:xfrm>
          <a:prstGeom prst="rect">
            <a:avLst/>
          </a:prstGeom>
        </p:spPr>
      </p:pic>
      <p:pic>
        <p:nvPicPr>
          <p:cNvPr id="13" name="Picture 12" descr="A machine on a counter&#10;&#10;Description automatically generated">
            <a:extLst>
              <a:ext uri="{FF2B5EF4-FFF2-40B4-BE49-F238E27FC236}">
                <a16:creationId xmlns:a16="http://schemas.microsoft.com/office/drawing/2014/main" id="{A86609FB-6426-FCC3-DF93-77134F1530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82" y="1581853"/>
            <a:ext cx="3083724" cy="41148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FAD1335-5CB8-1174-5FA9-9A12A663D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945" y="1839801"/>
            <a:ext cx="4778176" cy="361375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54305CE-0193-8366-B98D-A39AE7E4A9BD}"/>
              </a:ext>
            </a:extLst>
          </p:cNvPr>
          <p:cNvSpPr txBox="1"/>
          <p:nvPr/>
        </p:nvSpPr>
        <p:spPr>
          <a:xfrm>
            <a:off x="206600" y="5881635"/>
            <a:ext cx="3208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Source Sans Pro"/>
              </a:rPr>
              <a:t>Self-Check and DVD </a:t>
            </a:r>
            <a:r>
              <a:rPr lang="en-US" dirty="0" err="1">
                <a:ea typeface="Source Sans Pro"/>
              </a:rPr>
              <a:t>Unlocker</a:t>
            </a:r>
            <a:r>
              <a:rPr lang="en-US" dirty="0">
                <a:ea typeface="Source Sans Pro"/>
              </a:rPr>
              <a:t> 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0FA7A9-58EB-B992-77A4-6AE32CD63830}"/>
              </a:ext>
            </a:extLst>
          </p:cNvPr>
          <p:cNvSpPr txBox="1"/>
          <p:nvPr/>
        </p:nvSpPr>
        <p:spPr>
          <a:xfrm>
            <a:off x="8895528" y="5881118"/>
            <a:ext cx="2743199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ea typeface="Source Sans Pro"/>
              </a:rPr>
              <a:t>Book Return</a:t>
            </a: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44B760E5-1838-F393-5543-012E56A71D0A}"/>
              </a:ext>
            </a:extLst>
          </p:cNvPr>
          <p:cNvSpPr txBox="1"/>
          <p:nvPr/>
        </p:nvSpPr>
        <p:spPr>
          <a:xfrm>
            <a:off x="4551487" y="5520980"/>
            <a:ext cx="2743199" cy="36576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ea typeface="Source Sans Pro"/>
              </a:rPr>
              <a:t>5-Bin AMH</a:t>
            </a:r>
          </a:p>
        </p:txBody>
      </p:sp>
    </p:spTree>
    <p:extLst>
      <p:ext uri="{BB962C8B-B14F-4D97-AF65-F5344CB8AC3E}">
        <p14:creationId xmlns:p14="http://schemas.microsoft.com/office/powerpoint/2010/main" val="2642790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E7ABAA-6E63-40E9-9084-F884B8DFE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568785"/>
            <a:ext cx="7406184" cy="854529"/>
          </a:xfrm>
        </p:spPr>
        <p:txBody>
          <a:bodyPr>
            <a:normAutofit fontScale="90000"/>
          </a:bodyPr>
          <a:lstStyle/>
          <a:p>
            <a:r>
              <a:rPr lang="en-US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ABF64-CAE6-45FC-B560-580FBDCEA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45" y="3418038"/>
            <a:ext cx="8667112" cy="29745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>
              <a:solidFill>
                <a:schemeClr val="tx1"/>
              </a:solidFill>
              <a:ea typeface="Source Sans Pro"/>
            </a:endParaRPr>
          </a:p>
          <a:p>
            <a:endParaRPr lang="en-US" sz="28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sz="2600" dirty="0">
                <a:solidFill>
                  <a:schemeClr val="tx1"/>
                </a:solidFill>
                <a:ea typeface="+mn-lt"/>
                <a:cs typeface="+mn-lt"/>
              </a:rPr>
              <a:t>   Ahren Sievers  </a:t>
            </a:r>
            <a:r>
              <a:rPr lang="en-US" sz="2600" dirty="0">
                <a:solidFill>
                  <a:schemeClr val="tx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ahren@swanlibraries.net</a:t>
            </a:r>
            <a:r>
              <a:rPr lang="en-US" sz="2600" dirty="0">
                <a:ea typeface="+mn-lt"/>
                <a:cs typeface="+mn-lt"/>
              </a:rPr>
              <a:t> </a:t>
            </a:r>
            <a:br>
              <a:rPr lang="en-US" sz="2600" dirty="0">
                <a:ea typeface="+mn-lt"/>
                <a:cs typeface="+mn-lt"/>
              </a:rPr>
            </a:br>
            <a:br>
              <a:rPr lang="en-US" sz="2600" dirty="0">
                <a:ea typeface="+mn-lt"/>
                <a:cs typeface="+mn-lt"/>
              </a:rPr>
            </a:br>
            <a:r>
              <a:rPr lang="en-US" sz="2600" dirty="0">
                <a:solidFill>
                  <a:schemeClr val="tx1"/>
                </a:solidFill>
                <a:ea typeface="+mn-lt"/>
                <a:cs typeface="+mn-lt"/>
              </a:rPr>
              <a:t>   Rebecca Bartlett </a:t>
            </a:r>
            <a:r>
              <a:rPr lang="en-US" sz="2600" dirty="0">
                <a:solidFill>
                  <a:schemeClr val="tx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rebecca@lagrangelibrary.org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F9D62-391E-4BDA-A471-0EDABF75E3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60188" y="6329363"/>
            <a:ext cx="531812" cy="365125"/>
          </a:xfrm>
        </p:spPr>
        <p:txBody>
          <a:bodyPr/>
          <a:lstStyle/>
          <a:p>
            <a:fld id="{B2E8E252-A4C9-4825-B6A7-DD4A52002440}" type="slidenum">
              <a:rPr lang="en-US" dirty="0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303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4D79-0E58-1C4C-B805-155B3497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>
            <a:normAutofit/>
          </a:bodyPr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A6B6D-2692-7F2D-6F58-2D887234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FAA610F-65FB-4D76-A9F7-0135426F9A2E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16" name="Date Placeholder 6">
            <a:extLst>
              <a:ext uri="{FF2B5EF4-FFF2-40B4-BE49-F238E27FC236}">
                <a16:creationId xmlns:a16="http://schemas.microsoft.com/office/drawing/2014/main" id="{B55020BF-71F0-315E-6694-50B7AAC6019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7EE3EF2-A7B1-4F23-8584-F0BBB5D3EC1A}" type="datetime4">
              <a:rPr lang="en-US" smtClean="0"/>
              <a:pPr>
                <a:spcAft>
                  <a:spcPts val="600"/>
                </a:spcAft>
              </a:pPr>
              <a:t>October 24, 2024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0C273E50-C61F-3D67-D5BC-E94FB81E8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79106"/>
              </p:ext>
            </p:extLst>
          </p:nvPr>
        </p:nvGraphicFramePr>
        <p:xfrm>
          <a:off x="5183188" y="987425"/>
          <a:ext cx="6172200" cy="5234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0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EA40-CB21-9627-0506-3616F2A4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Source Sans Pro SemiBold"/>
              </a:rPr>
              <a:t>Welcome and Introductions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9536D-4D05-EC5F-71E0-54A040DF5F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alibri"/>
                <a:ea typeface="Source Sans Pro"/>
                <a:cs typeface="Calibri"/>
              </a:rPr>
              <a:t>Co-Chairs: </a:t>
            </a:r>
            <a:endParaRPr lang="en-US"/>
          </a:p>
          <a:p>
            <a:pPr lvl="1"/>
            <a:r>
              <a:rPr lang="en-US">
                <a:latin typeface="Calibri"/>
                <a:ea typeface="Source Sans Pro"/>
                <a:cs typeface="Calibri"/>
              </a:rPr>
              <a:t>Ahren Sievers, Systems Administrator, SWAN Library Services</a:t>
            </a:r>
          </a:p>
          <a:p>
            <a:pPr lvl="1"/>
            <a:r>
              <a:rPr lang="en-US">
                <a:latin typeface="Calibri"/>
                <a:ea typeface="Source Sans Pro"/>
                <a:cs typeface="Calibri"/>
              </a:rPr>
              <a:t>Rebecca Bartlett, Access Services Manager, La Grange Public Library</a:t>
            </a:r>
          </a:p>
          <a:p>
            <a:endParaRPr lang="en-US">
              <a:latin typeface="Calibri"/>
              <a:ea typeface="Source Sans Pro"/>
              <a:cs typeface="Calibri"/>
            </a:endParaRPr>
          </a:p>
          <a:p>
            <a:endParaRPr lang="en-US">
              <a:ea typeface="Source Sans Pro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DCD42-EA10-D7D8-8DC3-DC80646CD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600" dirty="0">
                <a:latin typeface="Calibri"/>
                <a:cs typeface="Calibri"/>
              </a:rPr>
              <a:t>Members: SWAN RFID libraries and SWAN libraries interested in implementing RFID</a:t>
            </a:r>
            <a:endParaRPr lang="en-US"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en-US">
              <a:latin typeface="Source Sans Pro"/>
              <a:ea typeface="Source Sans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156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49FD-60DC-DE49-6E9B-B90ED872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Source Sans Pro SemiBold"/>
              </a:rPr>
              <a:t>Illinois Library Association Conference (October 8-10, 2024)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53FEA5-DFDE-2568-CBF0-AF2A173BBD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Bibliotheca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C70E-9453-A2FA-802F-E9E4AC1738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Source Sans Pro"/>
              </a:rPr>
              <a:t>SelfCheck</a:t>
            </a:r>
            <a:r>
              <a:rPr lang="en-US" dirty="0">
                <a:ea typeface="Source Sans Pro"/>
              </a:rPr>
              <a:t> 3000</a:t>
            </a:r>
          </a:p>
          <a:p>
            <a:r>
              <a:rPr lang="en-US" dirty="0" err="1">
                <a:ea typeface="Source Sans Pro"/>
              </a:rPr>
              <a:t>CloudCheck</a:t>
            </a:r>
            <a:r>
              <a:rPr lang="en-US" dirty="0">
                <a:ea typeface="Source Sans Pro"/>
              </a:rPr>
              <a:t> Tablet</a:t>
            </a:r>
          </a:p>
          <a:p>
            <a:r>
              <a:rPr lang="en-US" dirty="0" err="1">
                <a:ea typeface="Source Sans Pro"/>
              </a:rPr>
              <a:t>RemoteLocker</a:t>
            </a:r>
          </a:p>
          <a:p>
            <a:r>
              <a:rPr lang="en-US" dirty="0">
                <a:ea typeface="Source Sans Pro"/>
              </a:rPr>
              <a:t>Open+</a:t>
            </a:r>
          </a:p>
          <a:p>
            <a:r>
              <a:rPr lang="en-US" dirty="0">
                <a:ea typeface="Source Sans Pro"/>
              </a:rPr>
              <a:t>DLA Inventory Wand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5B8EA02-56A7-6343-B852-3C823A40E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Murphy Security Solutions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51BC4-F348-DD93-1F3C-FAD0085648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Source Sans Pro"/>
              </a:rPr>
              <a:t>D-Tech </a:t>
            </a:r>
            <a:r>
              <a:rPr lang="en-US" dirty="0" err="1">
                <a:ea typeface="Source Sans Pro"/>
              </a:rPr>
              <a:t>HoldIT</a:t>
            </a:r>
            <a:endParaRPr lang="en-US">
              <a:ea typeface="Source Sans Pro"/>
            </a:endParaRPr>
          </a:p>
          <a:p>
            <a:r>
              <a:rPr lang="en-US" dirty="0">
                <a:ea typeface="Source Sans Pro"/>
              </a:rPr>
              <a:t>D-Tech X-</a:t>
            </a:r>
            <a:r>
              <a:rPr lang="en-US" dirty="0" err="1">
                <a:ea typeface="Source Sans Pro"/>
              </a:rPr>
              <a:t>Plorer</a:t>
            </a:r>
            <a:r>
              <a:rPr lang="en-US" dirty="0">
                <a:ea typeface="Source Sans Pro"/>
              </a:rPr>
              <a:t> Self-Check</a:t>
            </a:r>
          </a:p>
          <a:p>
            <a:pPr marL="0" indent="0">
              <a:buNone/>
            </a:pPr>
            <a:endParaRPr lang="en-US" dirty="0">
              <a:ea typeface="Source Sans Pro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D50EF-7D62-6D15-81AB-FC87CF3C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4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57A36-E0C5-1B88-C0A3-C92C28FF864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BE77881E-05EA-445D-A401-3F862F6B3C8C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3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FAFE1-A186-3D41-ECC4-21C750AED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95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  <a:hlinkClick r:id="rId2"/>
              </a:rPr>
              <a:t>BLUECloud Accelerate Roadmap</a:t>
            </a:r>
            <a:r>
              <a:rPr lang="en-US" sz="2400" dirty="0">
                <a:ea typeface="+mn-lt"/>
                <a:cs typeface="+mn-lt"/>
              </a:rPr>
              <a:t> - Berit Nelson), Chief Product Officer, </a:t>
            </a:r>
            <a:r>
              <a:rPr lang="en-US" sz="2400" err="1">
                <a:ea typeface="+mn-lt"/>
                <a:cs typeface="+mn-lt"/>
              </a:rPr>
              <a:t>SirsiDynix</a:t>
            </a:r>
            <a:endParaRPr lang="en-US" sz="2400">
              <a:ea typeface="Source Sans Pro"/>
            </a:endParaRPr>
          </a:p>
          <a:p>
            <a:r>
              <a:rPr lang="en-US" sz="2400" dirty="0">
                <a:ea typeface="Source Sans Pro"/>
                <a:hlinkClick r:id="rId3"/>
              </a:rPr>
              <a:t>BLUECloud Circulation: Are We There Yet?</a:t>
            </a:r>
            <a:r>
              <a:rPr lang="en-US" sz="2400" dirty="0">
                <a:ea typeface="Source Sans Pro"/>
              </a:rPr>
              <a:t> - Carla Clark, Product Manager, </a:t>
            </a:r>
            <a:r>
              <a:rPr lang="en-US" sz="2400" err="1">
                <a:ea typeface="Source Sans Pro"/>
              </a:rPr>
              <a:t>SirsiDynix</a:t>
            </a:r>
            <a:endParaRPr lang="en-US" sz="2400">
              <a:ea typeface="Source Sans Pro"/>
            </a:endParaRP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Participant question: Is there any progress on RFID integration for Bibliotheca libraries?</a:t>
            </a: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Answer: </a:t>
            </a:r>
            <a:r>
              <a:rPr lang="en-US" sz="2400" dirty="0" err="1">
                <a:ea typeface="+mn-lt"/>
                <a:cs typeface="+mn-lt"/>
              </a:rPr>
              <a:t>SirsiDynix</a:t>
            </a:r>
            <a:r>
              <a:rPr lang="en-US" sz="2400" dirty="0">
                <a:ea typeface="+mn-lt"/>
                <a:cs typeface="+mn-lt"/>
              </a:rPr>
              <a:t> developers have completed enhanced RFID integration with RFID vendor FE Tech. They are currently working with Bibliotheca, which has already achieved RFID integration with Symphony Web. There is not yet a standard for RFID integration with a web-based product like </a:t>
            </a:r>
            <a:r>
              <a:rPr lang="en-US" sz="2400" dirty="0" err="1">
                <a:ea typeface="+mn-lt"/>
                <a:cs typeface="+mn-lt"/>
              </a:rPr>
              <a:t>BLUECloud</a:t>
            </a:r>
            <a:r>
              <a:rPr lang="en-US" sz="2400" dirty="0">
                <a:ea typeface="+mn-lt"/>
                <a:cs typeface="+mn-lt"/>
              </a:rPr>
              <a:t> Circulation versus a client-based product like </a:t>
            </a:r>
            <a:r>
              <a:rPr lang="en-US" sz="2400" dirty="0" err="1">
                <a:ea typeface="+mn-lt"/>
                <a:cs typeface="+mn-lt"/>
              </a:rPr>
              <a:t>WorkFlows</a:t>
            </a:r>
            <a:r>
              <a:rPr lang="en-US" sz="2400" dirty="0">
                <a:ea typeface="+mn-lt"/>
                <a:cs typeface="+mn-lt"/>
              </a:rPr>
              <a:t>.</a:t>
            </a: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Source Sans Pro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857EA79-7E01-BA81-EF79-CD6BE791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2B9D26-4DD8-1175-71EE-5425F9C1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Source Sans Pro SemiBold"/>
              </a:rPr>
              <a:t>SirsiDynix</a:t>
            </a:r>
            <a:r>
              <a:rPr lang="en-US" dirty="0">
                <a:ea typeface="Source Sans Pro SemiBold"/>
              </a:rPr>
              <a:t> Connections (October 22-24, 2024)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3D1D96C-0674-8016-29C2-E0DA7811738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F5C9A9B-D1AA-4AC1-8FB5-7E3684919E9D}" type="datetime4">
              <a:rPr lang="en-US" smtClean="0"/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2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9938A-C523-B7E4-6186-F8729B6FF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34523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WorkFlows 4.0 introduced a bug for some users of RFID equipment.</a:t>
            </a:r>
          </a:p>
          <a:p>
            <a:r>
              <a:rPr lang="en-US" dirty="0"/>
              <a:t>WorkFlows 4.1 </a:t>
            </a:r>
            <a:r>
              <a:rPr lang="en-US" dirty="0">
                <a:hlinkClick r:id="rId2"/>
              </a:rPr>
              <a:t>added the checkbox 'RFID Tag Security Enabled'</a:t>
            </a:r>
            <a:r>
              <a:rPr lang="en-US" dirty="0"/>
              <a:t> as a workaround to this bug so that users wouldn't be interrupted while checking out materials. </a:t>
            </a:r>
          </a:p>
          <a:p>
            <a:r>
              <a:rPr lang="en-US" dirty="0"/>
              <a:t>Workaround: use the go-between software provided by RFID vendor (e.g. </a:t>
            </a:r>
            <a:r>
              <a:rPr lang="en-US" dirty="0" err="1"/>
              <a:t>StaffLink</a:t>
            </a:r>
            <a:r>
              <a:rPr lang="en-US" dirty="0"/>
              <a:t>)</a:t>
            </a:r>
          </a:p>
          <a:p>
            <a:r>
              <a:rPr lang="en-US" dirty="0">
                <a:ea typeface="Source Sans Pro"/>
              </a:rPr>
              <a:t>4.2 will introduce an </a:t>
            </a:r>
            <a:r>
              <a:rPr lang="en-US" dirty="0">
                <a:ea typeface="Source Sans Pro"/>
                <a:hlinkClick r:id="rId3"/>
              </a:rPr>
              <a:t>RFID Security Status wizard</a:t>
            </a:r>
            <a:endParaRPr lang="en-US" dirty="0">
              <a:ea typeface="Source Sans Pro"/>
            </a:endParaRPr>
          </a:p>
          <a:p>
            <a:pPr lvl="1"/>
            <a:r>
              <a:rPr lang="en-US" dirty="0"/>
              <a:t>Will allow users to change the security bit setting of RFID-enabled items.</a:t>
            </a:r>
            <a:endParaRPr lang="en-US" dirty="0">
              <a:ea typeface="Source Sans Pro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6B964-2B23-D416-8F60-F26D9732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95CC5D-1F2C-D295-7AC4-73D4BE71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Source Sans Pro SemiBold"/>
              </a:rPr>
              <a:t>WorkFlows</a:t>
            </a:r>
            <a:r>
              <a:rPr lang="en-US" dirty="0">
                <a:ea typeface="Source Sans Pro SemiBold"/>
              </a:rPr>
              <a:t> 4.1 Update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8C2494-0144-27EB-AD3B-06A43F502A6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E77881E-05EA-445D-A401-3F862F6B3C8C}" type="datetime4">
              <a:rPr lang="en-US" smtClean="0"/>
              <a:t>October 24, 2024</a:t>
            </a:fld>
            <a:endParaRPr lang="en-US"/>
          </a:p>
        </p:txBody>
      </p:sp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B703EE4E-FA28-2F5A-CC91-BC3AEEF7A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796" y="2828841"/>
            <a:ext cx="2715004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8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3AF08D1-4539-77FA-DD5E-0843B4ECE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595"/>
            <a:ext cx="10515600" cy="47733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Source Sans Pro"/>
              </a:rPr>
              <a:t>Of 21 SWAN RFID Libraries, 7 have an Automatic Materials Handler (AMH). </a:t>
            </a:r>
          </a:p>
          <a:p>
            <a:r>
              <a:rPr lang="en-US" dirty="0">
                <a:ea typeface="Source Sans Pro"/>
              </a:rPr>
              <a:t>AMH vendors are 3M/Bibliotheca, D-Tech, </a:t>
            </a:r>
            <a:r>
              <a:rPr lang="en-US" dirty="0" err="1">
                <a:ea typeface="Source Sans Pro"/>
              </a:rPr>
              <a:t>Lyngsoe</a:t>
            </a:r>
            <a:r>
              <a:rPr lang="en-US" dirty="0">
                <a:ea typeface="Source Sans Pro"/>
              </a:rPr>
              <a:t> and </a:t>
            </a:r>
            <a:r>
              <a:rPr lang="en-US" dirty="0" err="1">
                <a:ea typeface="Source Sans Pro"/>
              </a:rPr>
              <a:t>TechLogic</a:t>
            </a:r>
            <a:r>
              <a:rPr lang="en-US" dirty="0">
                <a:ea typeface="Source Sans Pro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45946-1A9D-4A44-AF3C-EFF58864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8E252-A4C9-4825-B6A7-DD4A52002440}" type="slidenum">
              <a:rPr lang="en-US" dirty="0" smtClean="0"/>
              <a:t>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A62A9-E514-41CB-8FB1-1F70EBE0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SWAN RFID Libraries and AMH</a:t>
            </a:r>
          </a:p>
        </p:txBody>
      </p:sp>
      <p:pic>
        <p:nvPicPr>
          <p:cNvPr id="10" name="Picture 9" descr="A table with text on it&#10;&#10;Description automatically generated">
            <a:extLst>
              <a:ext uri="{FF2B5EF4-FFF2-40B4-BE49-F238E27FC236}">
                <a16:creationId xmlns:a16="http://schemas.microsoft.com/office/drawing/2014/main" id="{16F85C90-82C5-7112-AFDA-16B58114D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0364" y="2823796"/>
            <a:ext cx="8353425" cy="3695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303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3D5-3D7C-7D8E-5AB5-B1BCC691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Source Sans Pro SemiBold"/>
              </a:rPr>
              <a:t>2023-2024 Projects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BF33A-BDCE-9345-9C21-758B1E813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9277" y="1415845"/>
            <a:ext cx="7393640" cy="34202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800" dirty="0">
                <a:ea typeface="Source Sans Pro"/>
                <a:cs typeface="Arial"/>
              </a:rPr>
              <a:t>Hosted a virtual </a:t>
            </a:r>
            <a:r>
              <a:rPr lang="en-US" sz="2800" dirty="0">
                <a:ea typeface="Source Sans Pro"/>
                <a:cs typeface="Arial"/>
                <a:hlinkClick r:id="rId2"/>
              </a:rPr>
              <a:t>Vendor Fair</a:t>
            </a:r>
            <a:r>
              <a:rPr lang="en-US" sz="2800" dirty="0">
                <a:ea typeface="Source Sans Pro"/>
                <a:cs typeface="Arial"/>
              </a:rPr>
              <a:t> for five RFID companies to showcase products and services (November 2023)</a:t>
            </a:r>
          </a:p>
          <a:p>
            <a:pPr marL="457200" indent="-457200"/>
            <a:r>
              <a:rPr lang="en-US" sz="2800" dirty="0">
                <a:ea typeface="Source Sans Pro"/>
                <a:cs typeface="Arial"/>
              </a:rPr>
              <a:t>Visited the La Grange Public Library to see the new Pick Up window (April 2024).</a:t>
            </a:r>
          </a:p>
          <a:p>
            <a:pPr marL="457200" indent="-457200"/>
            <a:r>
              <a:rPr lang="en-US" sz="2800" dirty="0">
                <a:ea typeface="Source Sans Pro"/>
                <a:cs typeface="Arial"/>
              </a:rPr>
              <a:t>Created a list of SWAN RFID libraries with drive up windows and lockers (April 2024).</a:t>
            </a:r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735F1-8564-F306-C976-09703B14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 descr="A computer on a desk next to a window&#10;&#10;Description automatically generated">
            <a:extLst>
              <a:ext uri="{FF2B5EF4-FFF2-40B4-BE49-F238E27FC236}">
                <a16:creationId xmlns:a16="http://schemas.microsoft.com/office/drawing/2014/main" id="{70FFA44A-C764-1BCE-20F3-D827E0254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61" y="3430130"/>
            <a:ext cx="4269059" cy="321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4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28C1-D677-9DC3-AA74-5942AE92C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>
            <a:normAutofit/>
          </a:bodyPr>
          <a:lstStyle/>
          <a:p>
            <a:r>
              <a:rPr lang="en-US"/>
              <a:t>SWAN Support Site - RFID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44474-D5F8-5506-6F68-1A385D0A1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>
                <a:hlinkClick r:id="rId2"/>
              </a:rPr>
              <a:t>https://support.swanlibraries.net/documentation/88053</a:t>
            </a:r>
            <a:endParaRPr lang="en-US" sz="2200"/>
          </a:p>
        </p:txBody>
      </p:sp>
      <p:sp>
        <p:nvSpPr>
          <p:cNvPr id="6" name="Slide Number Placeholder 5" hidden="1">
            <a:extLst>
              <a:ext uri="{FF2B5EF4-FFF2-40B4-BE49-F238E27FC236}">
                <a16:creationId xmlns:a16="http://schemas.microsoft.com/office/drawing/2014/main" id="{DF0F05DD-B073-0C2C-70C3-8149D72B0A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6006" y="6329381"/>
            <a:ext cx="53226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1FAA610F-65FB-4D76-A9F7-0135426F9A2E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24EFCDCF-21B4-7636-8C0A-DA5526BE719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2938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BE77881E-05EA-445D-A401-3F862F6B3C8C}" type="datetime4">
              <a:rPr lang="en-US" smtClean="0"/>
              <a:pPr>
                <a:spcAft>
                  <a:spcPts val="600"/>
                </a:spcAft>
              </a:pPr>
              <a:t>October 24, 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206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6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WAN-PPT-2020">
  <a:themeElements>
    <a:clrScheme name="SWAN Color Palette">
      <a:dk1>
        <a:sysClr val="windowText" lastClr="000000"/>
      </a:dk1>
      <a:lt1>
        <a:sysClr val="window" lastClr="FFFFFF"/>
      </a:lt1>
      <a:dk2>
        <a:srgbClr val="00838E"/>
      </a:dk2>
      <a:lt2>
        <a:srgbClr val="FFFFFF"/>
      </a:lt2>
      <a:accent1>
        <a:srgbClr val="1565C0"/>
      </a:accent1>
      <a:accent2>
        <a:srgbClr val="C63F17"/>
      </a:accent2>
      <a:accent3>
        <a:srgbClr val="AD1457"/>
      </a:accent3>
      <a:accent4>
        <a:srgbClr val="005661"/>
      </a:accent4>
      <a:accent5>
        <a:srgbClr val="FDD835"/>
      </a:accent5>
      <a:accent6>
        <a:srgbClr val="666666"/>
      </a:accent6>
      <a:hlink>
        <a:srgbClr val="1565C0"/>
      </a:hlink>
      <a:folHlink>
        <a:srgbClr val="1565C0"/>
      </a:folHlink>
    </a:clrScheme>
    <a:fontScheme name="SWAN Fonts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AN-PPT-2020" id="{687F51A9-11E1-413C-9051-8EC365FB562F}" vid="{E20A4488-0C2C-4E35-BEF5-616CAADE7A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2841a4-3d51-4a73-8a6d-9ab7925a3ac0">
      <Terms xmlns="http://schemas.microsoft.com/office/infopath/2007/PartnerControls"/>
    </lcf76f155ced4ddcb4097134ff3c332f>
    <TaxCatchAll xmlns="13f1bf54-b3b9-4f6e-ab24-51a0268d9c4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25545373AF7429C682A8902065AFA" ma:contentTypeVersion="16" ma:contentTypeDescription="Create a new document." ma:contentTypeScope="" ma:versionID="63733f954283ed179e420f17767ce573">
  <xsd:schema xmlns:xsd="http://www.w3.org/2001/XMLSchema" xmlns:xs="http://www.w3.org/2001/XMLSchema" xmlns:p="http://schemas.microsoft.com/office/2006/metadata/properties" xmlns:ns2="6d2841a4-3d51-4a73-8a6d-9ab7925a3ac0" xmlns:ns3="13f1bf54-b3b9-4f6e-ab24-51a0268d9c4c" targetNamespace="http://schemas.microsoft.com/office/2006/metadata/properties" ma:root="true" ma:fieldsID="1a88a393afc10e6ce662d66fd2d45a69" ns2:_="" ns3:_="">
    <xsd:import namespace="6d2841a4-3d51-4a73-8a6d-9ab7925a3ac0"/>
    <xsd:import namespace="13f1bf54-b3b9-4f6e-ab24-51a0268d9c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841a4-3d51-4a73-8a6d-9ab7925a3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75edc1e-3c8c-4677-a1ce-bc1d99f214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1bf54-b3b9-4f6e-ab24-51a0268d9c4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849b8c2-d6f1-47a9-8c7f-b86d845bd569}" ma:internalName="TaxCatchAll" ma:showField="CatchAllData" ma:web="13f1bf54-b3b9-4f6e-ab24-51a0268d9c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6DBCB5-0D90-48D3-AA64-7006A1D8C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89855B-151A-4C35-9D9C-A3D647EBE73F}">
  <ds:schemaRefs>
    <ds:schemaRef ds:uri="13f1bf54-b3b9-4f6e-ab24-51a0268d9c4c"/>
    <ds:schemaRef ds:uri="6d2841a4-3d51-4a73-8a6d-9ab7925a3a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421891D-9B9E-4305-AD6A-40E0D04C9756}">
  <ds:schemaRefs>
    <ds:schemaRef ds:uri="13f1bf54-b3b9-4f6e-ab24-51a0268d9c4c"/>
    <ds:schemaRef ds:uri="6d2841a4-3d51-4a73-8a6d-9ab7925a3a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457</Words>
  <Application>Microsoft Office PowerPoint</Application>
  <PresentationFormat>Widescreen</PresentationFormat>
  <Paragraphs>72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SWAN-PPT-2020</vt:lpstr>
      <vt:lpstr>SWAN RFID Users Group</vt:lpstr>
      <vt:lpstr>Agenda</vt:lpstr>
      <vt:lpstr>Welcome and Introductions</vt:lpstr>
      <vt:lpstr>Illinois Library Association Conference (October 8-10, 2024)</vt:lpstr>
      <vt:lpstr>SirsiDynix Connections (October 22-24, 2024)</vt:lpstr>
      <vt:lpstr>WorkFlows 4.1 Update</vt:lpstr>
      <vt:lpstr>SWAN RFID Libraries and AMH</vt:lpstr>
      <vt:lpstr>2023-2024 Projects</vt:lpstr>
      <vt:lpstr>SWAN Support Site - RFID</vt:lpstr>
      <vt:lpstr>SWAN Forums</vt:lpstr>
      <vt:lpstr>Envisionware RFID system at Linda Sokol Francis Brookfield Library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SWAN Quarterly Meeting</dc:title>
  <dc:creator/>
  <cp:lastModifiedBy/>
  <cp:revision>406</cp:revision>
  <dcterms:created xsi:type="dcterms:W3CDTF">2021-12-03T17:37:01Z</dcterms:created>
  <dcterms:modified xsi:type="dcterms:W3CDTF">2024-10-24T16:53:57Z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0x01010069325545373AF7429C682A8902065AFA</vt:lpwstr>
  </property>
  <property fmtid="{D5CDD505-2E9C-101B-9397-08002B2CF9AE}" pid="3" name="ArticulateGUID">
    <vt:lpwstr>D1B39070-BB8C-435E-8538-D63DF5746AC7</vt:lpwstr>
  </property>
  <property fmtid="{D5CDD505-2E9C-101B-9397-08002B2CF9AE}" pid="4" name="ArticulatePath">
    <vt:lpwstr>https://swanlibraries.sharepoint.com/SharedDocs/Administration/Governance/Quarterly/2022/SWAN-2022-Q1-Presentation</vt:lpwstr>
  </property>
  <property fmtid="{D5CDD505-2E9C-101B-9397-08002B2CF9AE}" pid="5" name="MediaServiceImageTags">
    <vt:lpwstr/>
  </property>
</Properties>
</file>