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83" r:id="rId4"/>
  </p:sldMasterIdLst>
  <p:notesMasterIdLst>
    <p:notesMasterId r:id="rId54"/>
  </p:notesMasterIdLst>
  <p:sldIdLst>
    <p:sldId id="256" r:id="rId5"/>
    <p:sldId id="470" r:id="rId6"/>
    <p:sldId id="3092" r:id="rId7"/>
    <p:sldId id="3093" r:id="rId8"/>
    <p:sldId id="3316" r:id="rId9"/>
    <p:sldId id="3317" r:id="rId10"/>
    <p:sldId id="3336" r:id="rId11"/>
    <p:sldId id="3320" r:id="rId12"/>
    <p:sldId id="3338" r:id="rId13"/>
    <p:sldId id="3349" r:id="rId14"/>
    <p:sldId id="3341" r:id="rId15"/>
    <p:sldId id="3004" r:id="rId16"/>
    <p:sldId id="3182" r:id="rId17"/>
    <p:sldId id="304" r:id="rId18"/>
    <p:sldId id="315" r:id="rId19"/>
    <p:sldId id="261" r:id="rId20"/>
    <p:sldId id="262" r:id="rId21"/>
    <p:sldId id="317" r:id="rId22"/>
    <p:sldId id="3097" r:id="rId23"/>
    <p:sldId id="318" r:id="rId24"/>
    <p:sldId id="288" r:id="rId25"/>
    <p:sldId id="313" r:id="rId26"/>
    <p:sldId id="283" r:id="rId27"/>
    <p:sldId id="285" r:id="rId28"/>
    <p:sldId id="284" r:id="rId29"/>
    <p:sldId id="286" r:id="rId30"/>
    <p:sldId id="287" r:id="rId31"/>
    <p:sldId id="289" r:id="rId32"/>
    <p:sldId id="3096" r:id="rId33"/>
    <p:sldId id="290" r:id="rId34"/>
    <p:sldId id="3099" r:id="rId35"/>
    <p:sldId id="3343" r:id="rId36"/>
    <p:sldId id="3344" r:id="rId37"/>
    <p:sldId id="3348" r:id="rId38"/>
    <p:sldId id="3352" r:id="rId39"/>
    <p:sldId id="3351" r:id="rId40"/>
    <p:sldId id="3350" r:id="rId41"/>
    <p:sldId id="3347" r:id="rId42"/>
    <p:sldId id="3346" r:id="rId43"/>
    <p:sldId id="3002" r:id="rId44"/>
    <p:sldId id="3001" r:id="rId45"/>
    <p:sldId id="3345" r:id="rId46"/>
    <p:sldId id="257" r:id="rId47"/>
    <p:sldId id="3358" r:id="rId48"/>
    <p:sldId id="3356" r:id="rId49"/>
    <p:sldId id="3357" r:id="rId50"/>
    <p:sldId id="270" r:id="rId51"/>
    <p:sldId id="3355" r:id="rId52"/>
    <p:sldId id="3354" r:id="rId53"/>
  </p:sldIdLst>
  <p:sldSz cx="12192000" cy="6858000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1DCF3DE-72A3-4C80-9CCE-D6A154286148}">
          <p14:sldIdLst>
            <p14:sldId id="256"/>
            <p14:sldId id="470"/>
          </p14:sldIdLst>
        </p14:section>
        <p14:section name="Board election" id="{D168F55A-4E86-4473-A9FB-087B5F3A52CB}">
          <p14:sldIdLst>
            <p14:sldId id="3092"/>
            <p14:sldId id="3093"/>
          </p14:sldIdLst>
        </p14:section>
        <p14:section name="Online patron registration" id="{25AE8C1A-8C19-4B71-8DCF-8F4E06B57520}">
          <p14:sldIdLst>
            <p14:sldId id="3316"/>
            <p14:sldId id="3317"/>
            <p14:sldId id="3336"/>
            <p14:sldId id="3320"/>
            <p14:sldId id="3338"/>
            <p14:sldId id="3349"/>
            <p14:sldId id="3341"/>
          </p14:sldIdLst>
        </p14:section>
        <p14:section name="Budget" id="{A5433022-86E8-4D43-9140-9D5D9CC6A93D}">
          <p14:sldIdLst>
            <p14:sldId id="3004"/>
            <p14:sldId id="3182"/>
            <p14:sldId id="304"/>
            <p14:sldId id="315"/>
            <p14:sldId id="261"/>
            <p14:sldId id="262"/>
            <p14:sldId id="317"/>
            <p14:sldId id="3097"/>
            <p14:sldId id="318"/>
            <p14:sldId id="288"/>
            <p14:sldId id="313"/>
            <p14:sldId id="283"/>
            <p14:sldId id="285"/>
            <p14:sldId id="284"/>
            <p14:sldId id="286"/>
            <p14:sldId id="287"/>
            <p14:sldId id="289"/>
            <p14:sldId id="3096"/>
            <p14:sldId id="290"/>
            <p14:sldId id="3099"/>
          </p14:sldIdLst>
        </p14:section>
        <p14:section name="Environmental Scan" id="{5FF37564-2DDA-46B8-99B7-AB554DB6CDE5}">
          <p14:sldIdLst>
            <p14:sldId id="3343"/>
            <p14:sldId id="3344"/>
            <p14:sldId id="3348"/>
            <p14:sldId id="3352"/>
            <p14:sldId id="3351"/>
            <p14:sldId id="3350"/>
            <p14:sldId id="3347"/>
            <p14:sldId id="3346"/>
          </p14:sldIdLst>
        </p14:section>
        <p14:section name="Membership Satisfaction Survey" id="{5DEBBD93-7F3D-40BA-A8E1-644398F33A9C}">
          <p14:sldIdLst>
            <p14:sldId id="3002"/>
            <p14:sldId id="3001"/>
          </p14:sldIdLst>
        </p14:section>
        <p14:section name="HaloITSM Helpdesk" id="{C9851E0D-D40B-45A6-A117-7A5059E6EB8C}">
          <p14:sldIdLst>
            <p14:sldId id="3345"/>
            <p14:sldId id="257"/>
            <p14:sldId id="3358"/>
            <p14:sldId id="3356"/>
            <p14:sldId id="3357"/>
          </p14:sldIdLst>
        </p14:section>
        <p14:section name="End" id="{A9A3321D-5B1D-4247-A264-F1F28D2A36BA}">
          <p14:sldIdLst>
            <p14:sldId id="270"/>
            <p14:sldId id="3355"/>
            <p14:sldId id="3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8E"/>
    <a:srgbClr val="D0DDDF"/>
    <a:srgbClr val="AD1457"/>
    <a:srgbClr val="F9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Budget/Budget%20FY26/SWAN%20FY26%20Budg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.sharepoint.com/SharedDocs/Administration/Budget/Budget%20FY26/SWAN%20FY26%20Budg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5A-493C-8354-02DA88E36EC5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5A-493C-8354-02DA88E36EC5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5A-493C-8354-02DA88E36EC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5A-493C-8354-02DA88E36EC5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5A-493C-8354-02DA88E36EC5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5A-493C-8354-02DA88E36EC5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65A-493C-8354-02DA88E36EC5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5A-493C-8354-02DA88E36E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5A-493C-8354-02DA88E36EC5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5A-493C-8354-02DA88E36EC5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5A-493C-8354-02DA88E36EC5}"/>
                </c:ext>
              </c:extLst>
            </c:dLbl>
            <c:dLbl>
              <c:idx val="4"/>
              <c:layout>
                <c:manualLayout>
                  <c:x val="-0.14758967629046368"/>
                  <c:y val="0.184050878255602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5A-493C-8354-02DA88E36EC5}"/>
                </c:ext>
              </c:extLst>
            </c:dLbl>
            <c:dLbl>
              <c:idx val="5"/>
              <c:layout>
                <c:manualLayout>
                  <c:x val="-0.20508792650918645"/>
                  <c:y val="7.01745743320545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5A-493C-8354-02DA88E36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'Summary Sort'!$A$2:$A$8</c:f>
              <c:strCache>
                <c:ptCount val="7"/>
                <c:pt idx="0">
                  <c:v>Registration &amp; Event Receipts</c:v>
                </c:pt>
                <c:pt idx="1">
                  <c:v>Reserves Funding</c:v>
                </c:pt>
                <c:pt idx="2">
                  <c:v>Reimbursements</c:v>
                </c:pt>
                <c:pt idx="3">
                  <c:v>Investment &amp; Interest</c:v>
                </c:pt>
                <c:pt idx="4">
                  <c:v>Membership Reimbursements</c:v>
                </c:pt>
                <c:pt idx="5">
                  <c:v>Grant Revenue</c:v>
                </c:pt>
                <c:pt idx="6">
                  <c:v>Membership Fees</c:v>
                </c:pt>
              </c:strCache>
            </c:strRef>
          </c:cat>
          <c:val>
            <c:numRef>
              <c:f>'Summary Sort'!$B$2:$B$8</c:f>
              <c:numCache>
                <c:formatCode>"$"#,##0</c:formatCode>
                <c:ptCount val="7"/>
                <c:pt idx="0">
                  <c:v>6260</c:v>
                </c:pt>
                <c:pt idx="1">
                  <c:v>45000</c:v>
                </c:pt>
                <c:pt idx="2">
                  <c:v>85400</c:v>
                </c:pt>
                <c:pt idx="3">
                  <c:v>106000</c:v>
                </c:pt>
                <c:pt idx="4">
                  <c:v>301600</c:v>
                </c:pt>
                <c:pt idx="5">
                  <c:v>501394</c:v>
                </c:pt>
                <c:pt idx="6">
                  <c:v>2936839.38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65A-493C-8354-02DA88E36EC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11"/>
              <c:layout>
                <c:manualLayout>
                  <c:x val="0"/>
                  <c:y val="-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CF-4015-9BFE-C828CE93B6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Sort'!$A$10:$A$21</c:f>
              <c:strCache>
                <c:ptCount val="12"/>
                <c:pt idx="0">
                  <c:v>Interest &amp; Fees</c:v>
                </c:pt>
                <c:pt idx="1">
                  <c:v>General Office</c:v>
                </c:pt>
                <c:pt idx="2">
                  <c:v>Insurance</c:v>
                </c:pt>
                <c:pt idx="3">
                  <c:v>Membership Development</c:v>
                </c:pt>
                <c:pt idx="4">
                  <c:v>Professional Development</c:v>
                </c:pt>
                <c:pt idx="5">
                  <c:v>Hardware &amp; Equipment</c:v>
                </c:pt>
                <c:pt idx="6">
                  <c:v>Building &amp; Grounds</c:v>
                </c:pt>
                <c:pt idx="7">
                  <c:v>Contractual Services</c:v>
                </c:pt>
                <c:pt idx="8">
                  <c:v>Library Materials &amp; Content</c:v>
                </c:pt>
                <c:pt idx="9">
                  <c:v>Personnel Benefits</c:v>
                </c:pt>
                <c:pt idx="10">
                  <c:v>Information &amp; Technology Services</c:v>
                </c:pt>
                <c:pt idx="11">
                  <c:v>Salaries &amp; Wages</c:v>
                </c:pt>
              </c:strCache>
            </c:strRef>
          </c:cat>
          <c:val>
            <c:numRef>
              <c:f>'Summary Sort'!$B$10:$B$21</c:f>
              <c:numCache>
                <c:formatCode>"$"#,##0</c:formatCode>
                <c:ptCount val="12"/>
                <c:pt idx="0">
                  <c:v>2610</c:v>
                </c:pt>
                <c:pt idx="1">
                  <c:v>4100</c:v>
                </c:pt>
                <c:pt idx="2">
                  <c:v>10900</c:v>
                </c:pt>
                <c:pt idx="3">
                  <c:v>11494.36</c:v>
                </c:pt>
                <c:pt idx="4">
                  <c:v>25501</c:v>
                </c:pt>
                <c:pt idx="5">
                  <c:v>45000</c:v>
                </c:pt>
                <c:pt idx="6">
                  <c:v>46560</c:v>
                </c:pt>
                <c:pt idx="7">
                  <c:v>127460</c:v>
                </c:pt>
                <c:pt idx="8">
                  <c:v>387000</c:v>
                </c:pt>
                <c:pt idx="9">
                  <c:v>448700</c:v>
                </c:pt>
                <c:pt idx="10">
                  <c:v>1231500</c:v>
                </c:pt>
                <c:pt idx="11">
                  <c:v>1639608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F-4015-9BFE-C828CE93B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5358240"/>
        <c:axId val="183039392"/>
      </c:barChart>
      <c:catAx>
        <c:axId val="15358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9392"/>
        <c:crosses val="autoZero"/>
        <c:auto val="1"/>
        <c:lblAlgn val="ctr"/>
        <c:lblOffset val="100"/>
        <c:noMultiLvlLbl val="0"/>
      </c:catAx>
      <c:valAx>
        <c:axId val="183039392"/>
        <c:scaling>
          <c:orientation val="minMax"/>
        </c:scaling>
        <c:delete val="0"/>
        <c:axPos val="b"/>
        <c:numFmt formatCode="&quot;$&quot;#,##0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help@swanlibraries.net" TargetMode="External"/><Relationship Id="rId1" Type="http://schemas.openxmlformats.org/officeDocument/2006/relationships/hyperlink" Target="https://help.swanlibraries.net/" TargetMode="Externa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wanlibraries.net/" TargetMode="External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hyperlink" Target="mailto:help@swanlibraries.net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570ED-57F5-4A23-90C2-CB89D9FB90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250714-000B-4F7E-8485-BF84C406EAEA}">
      <dgm:prSet/>
      <dgm:spPr/>
      <dgm:t>
        <a:bodyPr/>
        <a:lstStyle/>
        <a:p>
          <a:r>
            <a:rPr lang="en-US"/>
            <a:t>Help Desk Interface</a:t>
          </a:r>
        </a:p>
      </dgm:t>
    </dgm:pt>
    <dgm:pt modelId="{DA9F8135-8BBF-49DE-B8C0-AC2D1B47CFEC}" type="parTrans" cxnId="{8CF94EDD-F477-406A-840F-9DA20C781AC0}">
      <dgm:prSet/>
      <dgm:spPr/>
      <dgm:t>
        <a:bodyPr/>
        <a:lstStyle/>
        <a:p>
          <a:endParaRPr lang="en-US"/>
        </a:p>
      </dgm:t>
    </dgm:pt>
    <dgm:pt modelId="{E22FFB8F-F79A-42DB-99D9-564F70D70DF0}" type="sibTrans" cxnId="{8CF94EDD-F477-406A-840F-9DA20C781AC0}">
      <dgm:prSet/>
      <dgm:spPr/>
      <dgm:t>
        <a:bodyPr/>
        <a:lstStyle/>
        <a:p>
          <a:endParaRPr lang="en-US"/>
        </a:p>
      </dgm:t>
    </dgm:pt>
    <dgm:pt modelId="{38E9C5CD-189F-476D-836C-A8D71FF35429}">
      <dgm:prSet/>
      <dgm:spPr/>
      <dgm:t>
        <a:bodyPr/>
        <a:lstStyle/>
        <a:p>
          <a:r>
            <a:rPr lang="en-US"/>
            <a:t>E-mailing tickets</a:t>
          </a:r>
        </a:p>
      </dgm:t>
    </dgm:pt>
    <dgm:pt modelId="{57A062C3-0A25-4129-BDC2-FAB1222FE399}" type="parTrans" cxnId="{6D08FE11-A65E-465F-A21E-9E6355D2DC7D}">
      <dgm:prSet/>
      <dgm:spPr/>
      <dgm:t>
        <a:bodyPr/>
        <a:lstStyle/>
        <a:p>
          <a:endParaRPr lang="en-US"/>
        </a:p>
      </dgm:t>
    </dgm:pt>
    <dgm:pt modelId="{B690E4F6-A83B-462A-95FB-4594CCFE9365}" type="sibTrans" cxnId="{6D08FE11-A65E-465F-A21E-9E6355D2DC7D}">
      <dgm:prSet/>
      <dgm:spPr/>
      <dgm:t>
        <a:bodyPr/>
        <a:lstStyle/>
        <a:p>
          <a:endParaRPr lang="en-US"/>
        </a:p>
      </dgm:t>
    </dgm:pt>
    <dgm:pt modelId="{5EBA2478-87A6-4E12-A623-58D2ACF5127D}">
      <dgm:prSet/>
      <dgm:spPr/>
      <dgm:t>
        <a:bodyPr/>
        <a:lstStyle/>
        <a:p>
          <a:r>
            <a:rPr lang="en-US"/>
            <a:t>Next Steps</a:t>
          </a:r>
        </a:p>
      </dgm:t>
    </dgm:pt>
    <dgm:pt modelId="{F6F5D17D-810E-4491-A2AD-098B7C6A86FA}" type="parTrans" cxnId="{8E6C07A1-539E-473B-8512-8399C5E42DEB}">
      <dgm:prSet/>
      <dgm:spPr/>
      <dgm:t>
        <a:bodyPr/>
        <a:lstStyle/>
        <a:p>
          <a:endParaRPr lang="en-US"/>
        </a:p>
      </dgm:t>
    </dgm:pt>
    <dgm:pt modelId="{D964E2E6-9F3C-46CC-BAED-953DC2962868}" type="sibTrans" cxnId="{8E6C07A1-539E-473B-8512-8399C5E42DEB}">
      <dgm:prSet/>
      <dgm:spPr/>
      <dgm:t>
        <a:bodyPr/>
        <a:lstStyle/>
        <a:p>
          <a:endParaRPr lang="en-US"/>
        </a:p>
      </dgm:t>
    </dgm:pt>
    <dgm:pt modelId="{7170B0B3-0415-40F9-97BC-0AC232BB9FED}">
      <dgm:prSet/>
      <dgm:spPr/>
      <dgm:t>
        <a:bodyPr/>
        <a:lstStyle/>
        <a:p>
          <a:r>
            <a:rPr lang="en-US"/>
            <a:t>Q&amp;A</a:t>
          </a:r>
        </a:p>
      </dgm:t>
    </dgm:pt>
    <dgm:pt modelId="{BB16EF89-924B-426F-836E-5E053244FEB7}" type="parTrans" cxnId="{9C47AABA-8BC6-4100-9379-9713F67DF46C}">
      <dgm:prSet/>
      <dgm:spPr/>
      <dgm:t>
        <a:bodyPr/>
        <a:lstStyle/>
        <a:p>
          <a:endParaRPr lang="en-US"/>
        </a:p>
      </dgm:t>
    </dgm:pt>
    <dgm:pt modelId="{F70F2C6C-5031-4FEF-8976-1DC8D348CD8F}" type="sibTrans" cxnId="{9C47AABA-8BC6-4100-9379-9713F67DF46C}">
      <dgm:prSet/>
      <dgm:spPr/>
      <dgm:t>
        <a:bodyPr/>
        <a:lstStyle/>
        <a:p>
          <a:endParaRPr lang="en-US"/>
        </a:p>
      </dgm:t>
    </dgm:pt>
    <dgm:pt modelId="{385051A3-B3E7-4A47-8492-63A6543B603B}" type="pres">
      <dgm:prSet presAssocID="{DBC570ED-57F5-4A23-90C2-CB89D9FB9059}" presName="root" presStyleCnt="0">
        <dgm:presLayoutVars>
          <dgm:dir/>
          <dgm:resizeHandles val="exact"/>
        </dgm:presLayoutVars>
      </dgm:prSet>
      <dgm:spPr/>
    </dgm:pt>
    <dgm:pt modelId="{FDB00613-DAF0-4B5D-9189-2D63A00251AC}" type="pres">
      <dgm:prSet presAssocID="{73250714-000B-4F7E-8485-BF84C406EAEA}" presName="compNode" presStyleCnt="0"/>
      <dgm:spPr/>
    </dgm:pt>
    <dgm:pt modelId="{07A00C21-3887-4CDF-B1B1-F213AAD779D4}" type="pres">
      <dgm:prSet presAssocID="{73250714-000B-4F7E-8485-BF84C406EAEA}" presName="bgRect" presStyleLbl="bgShp" presStyleIdx="0" presStyleCnt="4"/>
      <dgm:spPr/>
    </dgm:pt>
    <dgm:pt modelId="{D6C2EAAE-5B56-49A9-B5BC-9A135E320F2D}" type="pres">
      <dgm:prSet presAssocID="{73250714-000B-4F7E-8485-BF84C406EA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1EDBAD8-F445-4501-81C1-7B9FFFBEAF30}" type="pres">
      <dgm:prSet presAssocID="{73250714-000B-4F7E-8485-BF84C406EAEA}" presName="spaceRect" presStyleCnt="0"/>
      <dgm:spPr/>
    </dgm:pt>
    <dgm:pt modelId="{A6117CF1-2867-4180-9FB9-5F923C420015}" type="pres">
      <dgm:prSet presAssocID="{73250714-000B-4F7E-8485-BF84C406EAEA}" presName="parTx" presStyleLbl="revTx" presStyleIdx="0" presStyleCnt="4">
        <dgm:presLayoutVars>
          <dgm:chMax val="0"/>
          <dgm:chPref val="0"/>
        </dgm:presLayoutVars>
      </dgm:prSet>
      <dgm:spPr/>
    </dgm:pt>
    <dgm:pt modelId="{E9A61C14-530A-4670-A244-327DCED93DA8}" type="pres">
      <dgm:prSet presAssocID="{E22FFB8F-F79A-42DB-99D9-564F70D70DF0}" presName="sibTrans" presStyleCnt="0"/>
      <dgm:spPr/>
    </dgm:pt>
    <dgm:pt modelId="{8C225D95-2C9F-4DAE-B416-1C0409E42B36}" type="pres">
      <dgm:prSet presAssocID="{38E9C5CD-189F-476D-836C-A8D71FF35429}" presName="compNode" presStyleCnt="0"/>
      <dgm:spPr/>
    </dgm:pt>
    <dgm:pt modelId="{237BF918-4072-4384-8275-7969818414F3}" type="pres">
      <dgm:prSet presAssocID="{38E9C5CD-189F-476D-836C-A8D71FF35429}" presName="bgRect" presStyleLbl="bgShp" presStyleIdx="1" presStyleCnt="4"/>
      <dgm:spPr/>
    </dgm:pt>
    <dgm:pt modelId="{63071D7A-AB3F-464E-BFE8-6BD200065E30}" type="pres">
      <dgm:prSet presAssocID="{38E9C5CD-189F-476D-836C-A8D71FF354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4400AF63-BE1B-46F3-9531-C6C6C637D0BC}" type="pres">
      <dgm:prSet presAssocID="{38E9C5CD-189F-476D-836C-A8D71FF35429}" presName="spaceRect" presStyleCnt="0"/>
      <dgm:spPr/>
    </dgm:pt>
    <dgm:pt modelId="{02DC485E-DDEC-4EA7-951D-86255DD69956}" type="pres">
      <dgm:prSet presAssocID="{38E9C5CD-189F-476D-836C-A8D71FF35429}" presName="parTx" presStyleLbl="revTx" presStyleIdx="1" presStyleCnt="4">
        <dgm:presLayoutVars>
          <dgm:chMax val="0"/>
          <dgm:chPref val="0"/>
        </dgm:presLayoutVars>
      </dgm:prSet>
      <dgm:spPr/>
    </dgm:pt>
    <dgm:pt modelId="{E499D374-EC64-4BEE-BCCF-BD007837E0F2}" type="pres">
      <dgm:prSet presAssocID="{B690E4F6-A83B-462A-95FB-4594CCFE9365}" presName="sibTrans" presStyleCnt="0"/>
      <dgm:spPr/>
    </dgm:pt>
    <dgm:pt modelId="{9604B1A6-DAA8-4CD0-B50C-2955D8C49566}" type="pres">
      <dgm:prSet presAssocID="{5EBA2478-87A6-4E12-A623-58D2ACF5127D}" presName="compNode" presStyleCnt="0"/>
      <dgm:spPr/>
    </dgm:pt>
    <dgm:pt modelId="{558D6EED-9C24-4534-9649-42EEF41C97AF}" type="pres">
      <dgm:prSet presAssocID="{5EBA2478-87A6-4E12-A623-58D2ACF5127D}" presName="bgRect" presStyleLbl="bgShp" presStyleIdx="2" presStyleCnt="4"/>
      <dgm:spPr/>
    </dgm:pt>
    <dgm:pt modelId="{1E9FB9E3-6C9D-4FC3-A335-BED4D59B6DCB}" type="pres">
      <dgm:prSet presAssocID="{5EBA2478-87A6-4E12-A623-58D2ACF5127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1CA5090-54D8-44D1-9478-1DEC6A8FB061}" type="pres">
      <dgm:prSet presAssocID="{5EBA2478-87A6-4E12-A623-58D2ACF5127D}" presName="spaceRect" presStyleCnt="0"/>
      <dgm:spPr/>
    </dgm:pt>
    <dgm:pt modelId="{56F6DC88-8D88-44CC-8A0F-753D46D30610}" type="pres">
      <dgm:prSet presAssocID="{5EBA2478-87A6-4E12-A623-58D2ACF5127D}" presName="parTx" presStyleLbl="revTx" presStyleIdx="2" presStyleCnt="4">
        <dgm:presLayoutVars>
          <dgm:chMax val="0"/>
          <dgm:chPref val="0"/>
        </dgm:presLayoutVars>
      </dgm:prSet>
      <dgm:spPr/>
    </dgm:pt>
    <dgm:pt modelId="{BB758087-6225-410F-B35E-B1C1C1E23924}" type="pres">
      <dgm:prSet presAssocID="{D964E2E6-9F3C-46CC-BAED-953DC2962868}" presName="sibTrans" presStyleCnt="0"/>
      <dgm:spPr/>
    </dgm:pt>
    <dgm:pt modelId="{B2D22873-2049-4525-AF09-0151EB63D949}" type="pres">
      <dgm:prSet presAssocID="{7170B0B3-0415-40F9-97BC-0AC232BB9FED}" presName="compNode" presStyleCnt="0"/>
      <dgm:spPr/>
    </dgm:pt>
    <dgm:pt modelId="{50E9370F-46EF-4656-9CC6-2ECF5C369D21}" type="pres">
      <dgm:prSet presAssocID="{7170B0B3-0415-40F9-97BC-0AC232BB9FED}" presName="bgRect" presStyleLbl="bgShp" presStyleIdx="3" presStyleCnt="4"/>
      <dgm:spPr/>
    </dgm:pt>
    <dgm:pt modelId="{24E311C5-1B5D-4EA6-A640-71C834B4DB41}" type="pres">
      <dgm:prSet presAssocID="{7170B0B3-0415-40F9-97BC-0AC232BB9FE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71EBC4B-5A25-497E-A923-AF0033626785}" type="pres">
      <dgm:prSet presAssocID="{7170B0B3-0415-40F9-97BC-0AC232BB9FED}" presName="spaceRect" presStyleCnt="0"/>
      <dgm:spPr/>
    </dgm:pt>
    <dgm:pt modelId="{E878FC6B-A802-46F9-B533-FD0418077B82}" type="pres">
      <dgm:prSet presAssocID="{7170B0B3-0415-40F9-97BC-0AC232BB9FE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D08FE11-A65E-465F-A21E-9E6355D2DC7D}" srcId="{DBC570ED-57F5-4A23-90C2-CB89D9FB9059}" destId="{38E9C5CD-189F-476D-836C-A8D71FF35429}" srcOrd="1" destOrd="0" parTransId="{57A062C3-0A25-4129-BDC2-FAB1222FE399}" sibTransId="{B690E4F6-A83B-462A-95FB-4594CCFE9365}"/>
    <dgm:cxn modelId="{F008BD1B-3B42-47AC-8F62-4C1862C45855}" type="presOf" srcId="{5EBA2478-87A6-4E12-A623-58D2ACF5127D}" destId="{56F6DC88-8D88-44CC-8A0F-753D46D30610}" srcOrd="0" destOrd="0" presId="urn:microsoft.com/office/officeart/2018/2/layout/IconVerticalSolidList"/>
    <dgm:cxn modelId="{3DE42673-59AF-4BE2-9E82-F7103B2190D7}" type="presOf" srcId="{38E9C5CD-189F-476D-836C-A8D71FF35429}" destId="{02DC485E-DDEC-4EA7-951D-86255DD69956}" srcOrd="0" destOrd="0" presId="urn:microsoft.com/office/officeart/2018/2/layout/IconVerticalSolidList"/>
    <dgm:cxn modelId="{8E6C07A1-539E-473B-8512-8399C5E42DEB}" srcId="{DBC570ED-57F5-4A23-90C2-CB89D9FB9059}" destId="{5EBA2478-87A6-4E12-A623-58D2ACF5127D}" srcOrd="2" destOrd="0" parTransId="{F6F5D17D-810E-4491-A2AD-098B7C6A86FA}" sibTransId="{D964E2E6-9F3C-46CC-BAED-953DC2962868}"/>
    <dgm:cxn modelId="{AF7F14AB-03C3-4C02-858C-97202B57DE56}" type="presOf" srcId="{7170B0B3-0415-40F9-97BC-0AC232BB9FED}" destId="{E878FC6B-A802-46F9-B533-FD0418077B82}" srcOrd="0" destOrd="0" presId="urn:microsoft.com/office/officeart/2018/2/layout/IconVerticalSolidList"/>
    <dgm:cxn modelId="{9C47AABA-8BC6-4100-9379-9713F67DF46C}" srcId="{DBC570ED-57F5-4A23-90C2-CB89D9FB9059}" destId="{7170B0B3-0415-40F9-97BC-0AC232BB9FED}" srcOrd="3" destOrd="0" parTransId="{BB16EF89-924B-426F-836E-5E053244FEB7}" sibTransId="{F70F2C6C-5031-4FEF-8976-1DC8D348CD8F}"/>
    <dgm:cxn modelId="{DF4CD2CF-9632-42D5-8CB8-2E07D1A9D20F}" type="presOf" srcId="{DBC570ED-57F5-4A23-90C2-CB89D9FB9059}" destId="{385051A3-B3E7-4A47-8492-63A6543B603B}" srcOrd="0" destOrd="0" presId="urn:microsoft.com/office/officeart/2018/2/layout/IconVerticalSolidList"/>
    <dgm:cxn modelId="{8CF94EDD-F477-406A-840F-9DA20C781AC0}" srcId="{DBC570ED-57F5-4A23-90C2-CB89D9FB9059}" destId="{73250714-000B-4F7E-8485-BF84C406EAEA}" srcOrd="0" destOrd="0" parTransId="{DA9F8135-8BBF-49DE-B8C0-AC2D1B47CFEC}" sibTransId="{E22FFB8F-F79A-42DB-99D9-564F70D70DF0}"/>
    <dgm:cxn modelId="{5119FBF4-0071-4103-B18D-D2F9647F7E31}" type="presOf" srcId="{73250714-000B-4F7E-8485-BF84C406EAEA}" destId="{A6117CF1-2867-4180-9FB9-5F923C420015}" srcOrd="0" destOrd="0" presId="urn:microsoft.com/office/officeart/2018/2/layout/IconVerticalSolidList"/>
    <dgm:cxn modelId="{8215AE3F-567F-44ED-A4C5-05C6854E15DA}" type="presParOf" srcId="{385051A3-B3E7-4A47-8492-63A6543B603B}" destId="{FDB00613-DAF0-4B5D-9189-2D63A00251AC}" srcOrd="0" destOrd="0" presId="urn:microsoft.com/office/officeart/2018/2/layout/IconVerticalSolidList"/>
    <dgm:cxn modelId="{73D0A6F4-E440-4C7E-9099-F86BCAB23F6E}" type="presParOf" srcId="{FDB00613-DAF0-4B5D-9189-2D63A00251AC}" destId="{07A00C21-3887-4CDF-B1B1-F213AAD779D4}" srcOrd="0" destOrd="0" presId="urn:microsoft.com/office/officeart/2018/2/layout/IconVerticalSolidList"/>
    <dgm:cxn modelId="{881CCD95-DEE0-4126-85AF-78753208570C}" type="presParOf" srcId="{FDB00613-DAF0-4B5D-9189-2D63A00251AC}" destId="{D6C2EAAE-5B56-49A9-B5BC-9A135E320F2D}" srcOrd="1" destOrd="0" presId="urn:microsoft.com/office/officeart/2018/2/layout/IconVerticalSolidList"/>
    <dgm:cxn modelId="{9942E2A5-75EB-4AF0-B08C-52993DA33C4C}" type="presParOf" srcId="{FDB00613-DAF0-4B5D-9189-2D63A00251AC}" destId="{61EDBAD8-F445-4501-81C1-7B9FFFBEAF30}" srcOrd="2" destOrd="0" presId="urn:microsoft.com/office/officeart/2018/2/layout/IconVerticalSolidList"/>
    <dgm:cxn modelId="{C179441F-D71C-4626-B99B-E2508806F9FF}" type="presParOf" srcId="{FDB00613-DAF0-4B5D-9189-2D63A00251AC}" destId="{A6117CF1-2867-4180-9FB9-5F923C420015}" srcOrd="3" destOrd="0" presId="urn:microsoft.com/office/officeart/2018/2/layout/IconVerticalSolidList"/>
    <dgm:cxn modelId="{3FCA9046-005F-46F9-8F8E-99F522100EBC}" type="presParOf" srcId="{385051A3-B3E7-4A47-8492-63A6543B603B}" destId="{E9A61C14-530A-4670-A244-327DCED93DA8}" srcOrd="1" destOrd="0" presId="urn:microsoft.com/office/officeart/2018/2/layout/IconVerticalSolidList"/>
    <dgm:cxn modelId="{865A6F06-2DA5-430E-9A55-05FA2955F7BE}" type="presParOf" srcId="{385051A3-B3E7-4A47-8492-63A6543B603B}" destId="{8C225D95-2C9F-4DAE-B416-1C0409E42B36}" srcOrd="2" destOrd="0" presId="urn:microsoft.com/office/officeart/2018/2/layout/IconVerticalSolidList"/>
    <dgm:cxn modelId="{5B214454-285F-428C-AB2D-81A51139205D}" type="presParOf" srcId="{8C225D95-2C9F-4DAE-B416-1C0409E42B36}" destId="{237BF918-4072-4384-8275-7969818414F3}" srcOrd="0" destOrd="0" presId="urn:microsoft.com/office/officeart/2018/2/layout/IconVerticalSolidList"/>
    <dgm:cxn modelId="{5E93C5BE-8678-46D4-9795-2FD1348A1DF8}" type="presParOf" srcId="{8C225D95-2C9F-4DAE-B416-1C0409E42B36}" destId="{63071D7A-AB3F-464E-BFE8-6BD200065E30}" srcOrd="1" destOrd="0" presId="urn:microsoft.com/office/officeart/2018/2/layout/IconVerticalSolidList"/>
    <dgm:cxn modelId="{D07CF858-3F86-46C9-8C85-EA1C25A3F1C3}" type="presParOf" srcId="{8C225D95-2C9F-4DAE-B416-1C0409E42B36}" destId="{4400AF63-BE1B-46F3-9531-C6C6C637D0BC}" srcOrd="2" destOrd="0" presId="urn:microsoft.com/office/officeart/2018/2/layout/IconVerticalSolidList"/>
    <dgm:cxn modelId="{BD845657-A239-4398-84C5-960631AFB22A}" type="presParOf" srcId="{8C225D95-2C9F-4DAE-B416-1C0409E42B36}" destId="{02DC485E-DDEC-4EA7-951D-86255DD69956}" srcOrd="3" destOrd="0" presId="urn:microsoft.com/office/officeart/2018/2/layout/IconVerticalSolidList"/>
    <dgm:cxn modelId="{BB11A7AD-F071-43ED-8769-F26B3D9376D1}" type="presParOf" srcId="{385051A3-B3E7-4A47-8492-63A6543B603B}" destId="{E499D374-EC64-4BEE-BCCF-BD007837E0F2}" srcOrd="3" destOrd="0" presId="urn:microsoft.com/office/officeart/2018/2/layout/IconVerticalSolidList"/>
    <dgm:cxn modelId="{D04A498B-791C-4853-AC6F-0F97C64B7153}" type="presParOf" srcId="{385051A3-B3E7-4A47-8492-63A6543B603B}" destId="{9604B1A6-DAA8-4CD0-B50C-2955D8C49566}" srcOrd="4" destOrd="0" presId="urn:microsoft.com/office/officeart/2018/2/layout/IconVerticalSolidList"/>
    <dgm:cxn modelId="{C787BF5F-8677-4D8E-8CCD-115A9BB6AA51}" type="presParOf" srcId="{9604B1A6-DAA8-4CD0-B50C-2955D8C49566}" destId="{558D6EED-9C24-4534-9649-42EEF41C97AF}" srcOrd="0" destOrd="0" presId="urn:microsoft.com/office/officeart/2018/2/layout/IconVerticalSolidList"/>
    <dgm:cxn modelId="{441CB429-9B2E-4776-98D8-E76548C5D10B}" type="presParOf" srcId="{9604B1A6-DAA8-4CD0-B50C-2955D8C49566}" destId="{1E9FB9E3-6C9D-4FC3-A335-BED4D59B6DCB}" srcOrd="1" destOrd="0" presId="urn:microsoft.com/office/officeart/2018/2/layout/IconVerticalSolidList"/>
    <dgm:cxn modelId="{250AB0E4-1380-4196-AD41-D6DF4164FE94}" type="presParOf" srcId="{9604B1A6-DAA8-4CD0-B50C-2955D8C49566}" destId="{F1CA5090-54D8-44D1-9478-1DEC6A8FB061}" srcOrd="2" destOrd="0" presId="urn:microsoft.com/office/officeart/2018/2/layout/IconVerticalSolidList"/>
    <dgm:cxn modelId="{4595E379-1538-4BE1-B5B0-AF3E944C391A}" type="presParOf" srcId="{9604B1A6-DAA8-4CD0-B50C-2955D8C49566}" destId="{56F6DC88-8D88-44CC-8A0F-753D46D30610}" srcOrd="3" destOrd="0" presId="urn:microsoft.com/office/officeart/2018/2/layout/IconVerticalSolidList"/>
    <dgm:cxn modelId="{AC27B066-35E4-473B-A619-229AF9A2A451}" type="presParOf" srcId="{385051A3-B3E7-4A47-8492-63A6543B603B}" destId="{BB758087-6225-410F-B35E-B1C1C1E23924}" srcOrd="5" destOrd="0" presId="urn:microsoft.com/office/officeart/2018/2/layout/IconVerticalSolidList"/>
    <dgm:cxn modelId="{59628C79-3169-4BB5-AB8C-203BC66034AC}" type="presParOf" srcId="{385051A3-B3E7-4A47-8492-63A6543B603B}" destId="{B2D22873-2049-4525-AF09-0151EB63D949}" srcOrd="6" destOrd="0" presId="urn:microsoft.com/office/officeart/2018/2/layout/IconVerticalSolidList"/>
    <dgm:cxn modelId="{5BFED7AA-9DD0-45E8-B75C-2BEC774C2893}" type="presParOf" srcId="{B2D22873-2049-4525-AF09-0151EB63D949}" destId="{50E9370F-46EF-4656-9CC6-2ECF5C369D21}" srcOrd="0" destOrd="0" presId="urn:microsoft.com/office/officeart/2018/2/layout/IconVerticalSolidList"/>
    <dgm:cxn modelId="{0C24003D-F203-4813-BF49-A212656EC5F2}" type="presParOf" srcId="{B2D22873-2049-4525-AF09-0151EB63D949}" destId="{24E311C5-1B5D-4EA6-A640-71C834B4DB41}" srcOrd="1" destOrd="0" presId="urn:microsoft.com/office/officeart/2018/2/layout/IconVerticalSolidList"/>
    <dgm:cxn modelId="{3A419AE6-4B03-4BAE-B09C-1863C51137BC}" type="presParOf" srcId="{B2D22873-2049-4525-AF09-0151EB63D949}" destId="{571EBC4B-5A25-497E-A923-AF0033626785}" srcOrd="2" destOrd="0" presId="urn:microsoft.com/office/officeart/2018/2/layout/IconVerticalSolidList"/>
    <dgm:cxn modelId="{8D8512EB-D991-4E5F-859E-C0FFE5D2862D}" type="presParOf" srcId="{B2D22873-2049-4525-AF09-0151EB63D949}" destId="{E878FC6B-A802-46F9-B533-FD0418077B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F4CF0-1194-4F9B-A898-0A16C6FB633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FA254BF-1D61-466D-A006-C381F574B248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https://help.swanlibraries.net</a:t>
          </a:r>
          <a:endParaRPr lang="en-US"/>
        </a:p>
      </dgm:t>
    </dgm:pt>
    <dgm:pt modelId="{CC17F2CA-45F8-4F9A-AEFE-ABC390E8609E}" type="parTrans" cxnId="{79A7386A-741C-4793-830E-D342F2B37723}">
      <dgm:prSet/>
      <dgm:spPr/>
      <dgm:t>
        <a:bodyPr/>
        <a:lstStyle/>
        <a:p>
          <a:endParaRPr lang="en-US"/>
        </a:p>
      </dgm:t>
    </dgm:pt>
    <dgm:pt modelId="{A8BC3D75-6433-48EF-8372-A1E9F12D2ABF}" type="sibTrans" cxnId="{79A7386A-741C-4793-830E-D342F2B37723}">
      <dgm:prSet/>
      <dgm:spPr/>
      <dgm:t>
        <a:bodyPr/>
        <a:lstStyle/>
        <a:p>
          <a:endParaRPr lang="en-US"/>
        </a:p>
      </dgm:t>
    </dgm:pt>
    <dgm:pt modelId="{599B186F-3F36-457B-BBDD-BC922A487B00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help@swanlibraries.net</a:t>
          </a:r>
          <a:endParaRPr lang="en-US"/>
        </a:p>
      </dgm:t>
    </dgm:pt>
    <dgm:pt modelId="{55A10901-C3A4-4300-BB49-1C946B2A1C44}" type="parTrans" cxnId="{D1255A48-89B8-4F5F-A694-C52184D55E85}">
      <dgm:prSet/>
      <dgm:spPr/>
      <dgm:t>
        <a:bodyPr/>
        <a:lstStyle/>
        <a:p>
          <a:endParaRPr lang="en-US"/>
        </a:p>
      </dgm:t>
    </dgm:pt>
    <dgm:pt modelId="{74C18773-82FA-4769-8CEC-C5584B10C537}" type="sibTrans" cxnId="{D1255A48-89B8-4F5F-A694-C52184D55E85}">
      <dgm:prSet/>
      <dgm:spPr/>
      <dgm:t>
        <a:bodyPr/>
        <a:lstStyle/>
        <a:p>
          <a:endParaRPr lang="en-US"/>
        </a:p>
      </dgm:t>
    </dgm:pt>
    <dgm:pt modelId="{1D913E45-8CD6-4287-A167-1B2530A28897}" type="pres">
      <dgm:prSet presAssocID="{67FF4CF0-1194-4F9B-A898-0A16C6FB6335}" presName="root" presStyleCnt="0">
        <dgm:presLayoutVars>
          <dgm:dir/>
          <dgm:resizeHandles val="exact"/>
        </dgm:presLayoutVars>
      </dgm:prSet>
      <dgm:spPr/>
    </dgm:pt>
    <dgm:pt modelId="{10585BE7-9EB2-4FBD-B3BF-FBDA4F71F0F3}" type="pres">
      <dgm:prSet presAssocID="{1FA254BF-1D61-466D-A006-C381F574B248}" presName="compNode" presStyleCnt="0"/>
      <dgm:spPr/>
    </dgm:pt>
    <dgm:pt modelId="{1ED46406-DF6A-4A94-A0B4-8B370A7CED0E}" type="pres">
      <dgm:prSet presAssocID="{1FA254BF-1D61-466D-A006-C381F574B248}" presName="bgRect" presStyleLbl="bgShp" presStyleIdx="0" presStyleCnt="2"/>
      <dgm:spPr/>
    </dgm:pt>
    <dgm:pt modelId="{0BC14DED-CE90-4C45-84DC-03F497286B93}" type="pres">
      <dgm:prSet presAssocID="{1FA254BF-1D61-466D-A006-C381F574B248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3621AC8E-3715-4850-8F90-0213A4521BD5}" type="pres">
      <dgm:prSet presAssocID="{1FA254BF-1D61-466D-A006-C381F574B248}" presName="spaceRect" presStyleCnt="0"/>
      <dgm:spPr/>
    </dgm:pt>
    <dgm:pt modelId="{2160945B-A73B-4D6A-BCE1-592ADCE1ACC6}" type="pres">
      <dgm:prSet presAssocID="{1FA254BF-1D61-466D-A006-C381F574B248}" presName="parTx" presStyleLbl="revTx" presStyleIdx="0" presStyleCnt="2">
        <dgm:presLayoutVars>
          <dgm:chMax val="0"/>
          <dgm:chPref val="0"/>
        </dgm:presLayoutVars>
      </dgm:prSet>
      <dgm:spPr/>
    </dgm:pt>
    <dgm:pt modelId="{29264372-715C-4F97-8C25-2556B1FF7BEE}" type="pres">
      <dgm:prSet presAssocID="{A8BC3D75-6433-48EF-8372-A1E9F12D2ABF}" presName="sibTrans" presStyleCnt="0"/>
      <dgm:spPr/>
    </dgm:pt>
    <dgm:pt modelId="{CCF16444-5E7E-4790-AEB1-86546AAE1997}" type="pres">
      <dgm:prSet presAssocID="{599B186F-3F36-457B-BBDD-BC922A487B00}" presName="compNode" presStyleCnt="0"/>
      <dgm:spPr/>
    </dgm:pt>
    <dgm:pt modelId="{DE553C4F-E123-4017-8A1E-8857D7CF840F}" type="pres">
      <dgm:prSet presAssocID="{599B186F-3F36-457B-BBDD-BC922A487B00}" presName="bgRect" presStyleLbl="bgShp" presStyleIdx="1" presStyleCnt="2"/>
      <dgm:spPr/>
    </dgm:pt>
    <dgm:pt modelId="{B43A8FAB-B836-451B-A58E-8446F726B50D}" type="pres">
      <dgm:prSet presAssocID="{599B186F-3F36-457B-BBDD-BC922A487B00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DD6BE50-E538-4CF9-8132-30ABE20CD559}" type="pres">
      <dgm:prSet presAssocID="{599B186F-3F36-457B-BBDD-BC922A487B00}" presName="spaceRect" presStyleCnt="0"/>
      <dgm:spPr/>
    </dgm:pt>
    <dgm:pt modelId="{3A3AB7E8-E6D8-44B9-B963-0D016B9D7C88}" type="pres">
      <dgm:prSet presAssocID="{599B186F-3F36-457B-BBDD-BC922A487B0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E0EC813-6A20-4992-B48C-E0014756BF50}" type="presOf" srcId="{1FA254BF-1D61-466D-A006-C381F574B248}" destId="{2160945B-A73B-4D6A-BCE1-592ADCE1ACC6}" srcOrd="0" destOrd="0" presId="urn:microsoft.com/office/officeart/2018/2/layout/IconVerticalSolidList"/>
    <dgm:cxn modelId="{D1255A48-89B8-4F5F-A694-C52184D55E85}" srcId="{67FF4CF0-1194-4F9B-A898-0A16C6FB6335}" destId="{599B186F-3F36-457B-BBDD-BC922A487B00}" srcOrd="1" destOrd="0" parTransId="{55A10901-C3A4-4300-BB49-1C946B2A1C44}" sibTransId="{74C18773-82FA-4769-8CEC-C5584B10C537}"/>
    <dgm:cxn modelId="{79A7386A-741C-4793-830E-D342F2B37723}" srcId="{67FF4CF0-1194-4F9B-A898-0A16C6FB6335}" destId="{1FA254BF-1D61-466D-A006-C381F574B248}" srcOrd="0" destOrd="0" parTransId="{CC17F2CA-45F8-4F9A-AEFE-ABC390E8609E}" sibTransId="{A8BC3D75-6433-48EF-8372-A1E9F12D2ABF}"/>
    <dgm:cxn modelId="{79343B84-C574-458E-BF69-E8F945F39087}" type="presOf" srcId="{599B186F-3F36-457B-BBDD-BC922A487B00}" destId="{3A3AB7E8-E6D8-44B9-B963-0D016B9D7C88}" srcOrd="0" destOrd="0" presId="urn:microsoft.com/office/officeart/2018/2/layout/IconVerticalSolidList"/>
    <dgm:cxn modelId="{3A1F40DB-09D8-4EC8-8507-F8AB4EC0D47D}" type="presOf" srcId="{67FF4CF0-1194-4F9B-A898-0A16C6FB6335}" destId="{1D913E45-8CD6-4287-A167-1B2530A28897}" srcOrd="0" destOrd="0" presId="urn:microsoft.com/office/officeart/2018/2/layout/IconVerticalSolidList"/>
    <dgm:cxn modelId="{61D94E2E-7556-4B88-91F0-0220FBBAEC4F}" type="presParOf" srcId="{1D913E45-8CD6-4287-A167-1B2530A28897}" destId="{10585BE7-9EB2-4FBD-B3BF-FBDA4F71F0F3}" srcOrd="0" destOrd="0" presId="urn:microsoft.com/office/officeart/2018/2/layout/IconVerticalSolidList"/>
    <dgm:cxn modelId="{49B6C6C5-241C-4D77-871C-FA50BA9115B9}" type="presParOf" srcId="{10585BE7-9EB2-4FBD-B3BF-FBDA4F71F0F3}" destId="{1ED46406-DF6A-4A94-A0B4-8B370A7CED0E}" srcOrd="0" destOrd="0" presId="urn:microsoft.com/office/officeart/2018/2/layout/IconVerticalSolidList"/>
    <dgm:cxn modelId="{D1F5DE6A-1A83-4BFE-9C4F-677D91FFEFCF}" type="presParOf" srcId="{10585BE7-9EB2-4FBD-B3BF-FBDA4F71F0F3}" destId="{0BC14DED-CE90-4C45-84DC-03F497286B93}" srcOrd="1" destOrd="0" presId="urn:microsoft.com/office/officeart/2018/2/layout/IconVerticalSolidList"/>
    <dgm:cxn modelId="{7BFF9AA2-20E1-45B0-8EF9-65D77063E58A}" type="presParOf" srcId="{10585BE7-9EB2-4FBD-B3BF-FBDA4F71F0F3}" destId="{3621AC8E-3715-4850-8F90-0213A4521BD5}" srcOrd="2" destOrd="0" presId="urn:microsoft.com/office/officeart/2018/2/layout/IconVerticalSolidList"/>
    <dgm:cxn modelId="{0C72C6F9-21AD-4925-928C-52BBCA687006}" type="presParOf" srcId="{10585BE7-9EB2-4FBD-B3BF-FBDA4F71F0F3}" destId="{2160945B-A73B-4D6A-BCE1-592ADCE1ACC6}" srcOrd="3" destOrd="0" presId="urn:microsoft.com/office/officeart/2018/2/layout/IconVerticalSolidList"/>
    <dgm:cxn modelId="{84924753-A3AC-4E09-A36D-F16B4AA19A5D}" type="presParOf" srcId="{1D913E45-8CD6-4287-A167-1B2530A28897}" destId="{29264372-715C-4F97-8C25-2556B1FF7BEE}" srcOrd="1" destOrd="0" presId="urn:microsoft.com/office/officeart/2018/2/layout/IconVerticalSolidList"/>
    <dgm:cxn modelId="{A9F1D2AD-7718-4DE8-AF70-9D1987118A97}" type="presParOf" srcId="{1D913E45-8CD6-4287-A167-1B2530A28897}" destId="{CCF16444-5E7E-4790-AEB1-86546AAE1997}" srcOrd="2" destOrd="0" presId="urn:microsoft.com/office/officeart/2018/2/layout/IconVerticalSolidList"/>
    <dgm:cxn modelId="{B17E8BDD-872F-46BB-B9DA-90F98009B00F}" type="presParOf" srcId="{CCF16444-5E7E-4790-AEB1-86546AAE1997}" destId="{DE553C4F-E123-4017-8A1E-8857D7CF840F}" srcOrd="0" destOrd="0" presId="urn:microsoft.com/office/officeart/2018/2/layout/IconVerticalSolidList"/>
    <dgm:cxn modelId="{754BB92A-7575-4FD0-85B7-F5B0A844F55B}" type="presParOf" srcId="{CCF16444-5E7E-4790-AEB1-86546AAE1997}" destId="{B43A8FAB-B836-451B-A58E-8446F726B50D}" srcOrd="1" destOrd="0" presId="urn:microsoft.com/office/officeart/2018/2/layout/IconVerticalSolidList"/>
    <dgm:cxn modelId="{A122FED1-590E-4527-B404-923ABB20557D}" type="presParOf" srcId="{CCF16444-5E7E-4790-AEB1-86546AAE1997}" destId="{BDD6BE50-E538-4CF9-8132-30ABE20CD559}" srcOrd="2" destOrd="0" presId="urn:microsoft.com/office/officeart/2018/2/layout/IconVerticalSolidList"/>
    <dgm:cxn modelId="{CAF88F04-D874-4222-BAF8-479ACCDFE1FA}" type="presParOf" srcId="{CCF16444-5E7E-4790-AEB1-86546AAE1997}" destId="{3A3AB7E8-E6D8-44B9-B963-0D016B9D7C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00C21-3887-4CDF-B1B1-F213AAD779D4}">
      <dsp:nvSpPr>
        <dsp:cNvPr id="0" name=""/>
        <dsp:cNvSpPr/>
      </dsp:nvSpPr>
      <dsp:spPr>
        <a:xfrm>
          <a:off x="0" y="2022"/>
          <a:ext cx="6172199" cy="10251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2EAAE-5B56-49A9-B5BC-9A135E320F2D}">
      <dsp:nvSpPr>
        <dsp:cNvPr id="0" name=""/>
        <dsp:cNvSpPr/>
      </dsp:nvSpPr>
      <dsp:spPr>
        <a:xfrm>
          <a:off x="310115" y="232687"/>
          <a:ext cx="563846" cy="563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17CF1-2867-4180-9FB9-5F923C420015}">
      <dsp:nvSpPr>
        <dsp:cNvPr id="0" name=""/>
        <dsp:cNvSpPr/>
      </dsp:nvSpPr>
      <dsp:spPr>
        <a:xfrm>
          <a:off x="1184076" y="2022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 Desk Interface</a:t>
          </a:r>
        </a:p>
      </dsp:txBody>
      <dsp:txXfrm>
        <a:off x="1184076" y="2022"/>
        <a:ext cx="4988123" cy="1025174"/>
      </dsp:txXfrm>
    </dsp:sp>
    <dsp:sp modelId="{237BF918-4072-4384-8275-7969818414F3}">
      <dsp:nvSpPr>
        <dsp:cNvPr id="0" name=""/>
        <dsp:cNvSpPr/>
      </dsp:nvSpPr>
      <dsp:spPr>
        <a:xfrm>
          <a:off x="0" y="1283491"/>
          <a:ext cx="6172199" cy="10251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71D7A-AB3F-464E-BFE8-6BD200065E30}">
      <dsp:nvSpPr>
        <dsp:cNvPr id="0" name=""/>
        <dsp:cNvSpPr/>
      </dsp:nvSpPr>
      <dsp:spPr>
        <a:xfrm>
          <a:off x="310115" y="1514155"/>
          <a:ext cx="563846" cy="563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C485E-DDEC-4EA7-951D-86255DD69956}">
      <dsp:nvSpPr>
        <dsp:cNvPr id="0" name=""/>
        <dsp:cNvSpPr/>
      </dsp:nvSpPr>
      <dsp:spPr>
        <a:xfrm>
          <a:off x="1184076" y="1283491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E-mailing tickets</a:t>
          </a:r>
        </a:p>
      </dsp:txBody>
      <dsp:txXfrm>
        <a:off x="1184076" y="1283491"/>
        <a:ext cx="4988123" cy="1025174"/>
      </dsp:txXfrm>
    </dsp:sp>
    <dsp:sp modelId="{558D6EED-9C24-4534-9649-42EEF41C97AF}">
      <dsp:nvSpPr>
        <dsp:cNvPr id="0" name=""/>
        <dsp:cNvSpPr/>
      </dsp:nvSpPr>
      <dsp:spPr>
        <a:xfrm>
          <a:off x="0" y="2564959"/>
          <a:ext cx="6172199" cy="10251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FB9E3-6C9D-4FC3-A335-BED4D59B6DCB}">
      <dsp:nvSpPr>
        <dsp:cNvPr id="0" name=""/>
        <dsp:cNvSpPr/>
      </dsp:nvSpPr>
      <dsp:spPr>
        <a:xfrm>
          <a:off x="310115" y="2795623"/>
          <a:ext cx="563846" cy="563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6DC88-8D88-44CC-8A0F-753D46D30610}">
      <dsp:nvSpPr>
        <dsp:cNvPr id="0" name=""/>
        <dsp:cNvSpPr/>
      </dsp:nvSpPr>
      <dsp:spPr>
        <a:xfrm>
          <a:off x="1184076" y="2564959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Next Steps</a:t>
          </a:r>
        </a:p>
      </dsp:txBody>
      <dsp:txXfrm>
        <a:off x="1184076" y="2564959"/>
        <a:ext cx="4988123" cy="1025174"/>
      </dsp:txXfrm>
    </dsp:sp>
    <dsp:sp modelId="{50E9370F-46EF-4656-9CC6-2ECF5C369D21}">
      <dsp:nvSpPr>
        <dsp:cNvPr id="0" name=""/>
        <dsp:cNvSpPr/>
      </dsp:nvSpPr>
      <dsp:spPr>
        <a:xfrm>
          <a:off x="0" y="3846427"/>
          <a:ext cx="6172199" cy="10251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311C5-1B5D-4EA6-A640-71C834B4DB41}">
      <dsp:nvSpPr>
        <dsp:cNvPr id="0" name=""/>
        <dsp:cNvSpPr/>
      </dsp:nvSpPr>
      <dsp:spPr>
        <a:xfrm>
          <a:off x="310115" y="4077091"/>
          <a:ext cx="563846" cy="5638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8FC6B-A802-46F9-B533-FD0418077B82}">
      <dsp:nvSpPr>
        <dsp:cNvPr id="0" name=""/>
        <dsp:cNvSpPr/>
      </dsp:nvSpPr>
      <dsp:spPr>
        <a:xfrm>
          <a:off x="1184076" y="3846427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Q&amp;A</a:t>
          </a:r>
        </a:p>
      </dsp:txBody>
      <dsp:txXfrm>
        <a:off x="1184076" y="3846427"/>
        <a:ext cx="4988123" cy="1025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46406-DF6A-4A94-A0B4-8B370A7CED0E}">
      <dsp:nvSpPr>
        <dsp:cNvPr id="0" name=""/>
        <dsp:cNvSpPr/>
      </dsp:nvSpPr>
      <dsp:spPr>
        <a:xfrm>
          <a:off x="0" y="791964"/>
          <a:ext cx="6172199" cy="14620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14DED-CE90-4C45-84DC-03F497286B93}">
      <dsp:nvSpPr>
        <dsp:cNvPr id="0" name=""/>
        <dsp:cNvSpPr/>
      </dsp:nvSpPr>
      <dsp:spPr>
        <a:xfrm>
          <a:off x="442281" y="1120933"/>
          <a:ext cx="804148" cy="804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0945B-A73B-4D6A-BCE1-592ADCE1ACC6}">
      <dsp:nvSpPr>
        <dsp:cNvPr id="0" name=""/>
        <dsp:cNvSpPr/>
      </dsp:nvSpPr>
      <dsp:spPr>
        <a:xfrm>
          <a:off x="1688711" y="791964"/>
          <a:ext cx="4483488" cy="146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38" tIns="154738" rIns="154738" bIns="15473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3"/>
            </a:rPr>
            <a:t>https://help.swanlibraries.net</a:t>
          </a:r>
          <a:endParaRPr lang="en-US" sz="2500" kern="1200"/>
        </a:p>
      </dsp:txBody>
      <dsp:txXfrm>
        <a:off x="1688711" y="791964"/>
        <a:ext cx="4483488" cy="1462087"/>
      </dsp:txXfrm>
    </dsp:sp>
    <dsp:sp modelId="{DE553C4F-E123-4017-8A1E-8857D7CF840F}">
      <dsp:nvSpPr>
        <dsp:cNvPr id="0" name=""/>
        <dsp:cNvSpPr/>
      </dsp:nvSpPr>
      <dsp:spPr>
        <a:xfrm>
          <a:off x="0" y="2619573"/>
          <a:ext cx="6172199" cy="14620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A8FAB-B836-451B-A58E-8446F726B50D}">
      <dsp:nvSpPr>
        <dsp:cNvPr id="0" name=""/>
        <dsp:cNvSpPr/>
      </dsp:nvSpPr>
      <dsp:spPr>
        <a:xfrm>
          <a:off x="442281" y="2948543"/>
          <a:ext cx="804148" cy="80414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AB7E8-E6D8-44B9-B963-0D016B9D7C88}">
      <dsp:nvSpPr>
        <dsp:cNvPr id="0" name=""/>
        <dsp:cNvSpPr/>
      </dsp:nvSpPr>
      <dsp:spPr>
        <a:xfrm>
          <a:off x="1688711" y="2619573"/>
          <a:ext cx="4483488" cy="146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38" tIns="154738" rIns="154738" bIns="15473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6"/>
            </a:rPr>
            <a:t>help@swanlibraries.net</a:t>
          </a:r>
          <a:endParaRPr lang="en-US" sz="2500" kern="1200"/>
        </a:p>
      </dsp:txBody>
      <dsp:txXfrm>
        <a:off x="1688711" y="2619573"/>
        <a:ext cx="4483488" cy="146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B190-A7EB-4083-8550-ADF73D5DD4E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912A-FAF4-4A7E-9049-202369FF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AD6F0-E438-46B6-B633-E9A40D8E40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Home grown solution with limited support – we are the only ones using it. SWAN is looking to the future of this tool and investigating better supported and fuller featured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6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options that could issue full access library cards.</a:t>
            </a:r>
          </a:p>
          <a:p>
            <a:r>
              <a:rPr lang="en-US"/>
              <a:t>These are just preliminary quotes, we would need updated quotes if we proceed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Would likely not use Aspen to issue full access cards – would continue to issue provisional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2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7912A-FAF4-4A7E-9049-202369FF83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241B8-F974-4DC8-829B-E3DD632222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136" y="780104"/>
            <a:ext cx="1751315" cy="17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March 6, 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March 6, 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8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5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8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7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2133601"/>
            <a:ext cx="109728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0"/>
              </a:spcBef>
              <a:spcAft>
                <a:spcPts val="1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</a:defRPr>
            </a:lvl1pPr>
            <a:lvl2pPr marL="911225" indent="-342900">
              <a:spcBef>
                <a:spcPts val="0"/>
              </a:spcBef>
              <a:spcAft>
                <a:spcPts val="1700"/>
              </a:spcAft>
              <a:buFont typeface="Courier New" charset="0"/>
              <a:buChar char="o"/>
              <a:defRPr sz="2400">
                <a:latin typeface="Trebuchet MS" panose="020B0603020202020204" pitchFamily="34" charset="0"/>
              </a:defRPr>
            </a:lvl2pPr>
            <a:lvl3pPr marL="1257300" indent="-342900">
              <a:spcBef>
                <a:spcPts val="0"/>
              </a:spcBef>
              <a:spcAft>
                <a:spcPts val="1700"/>
              </a:spcAft>
              <a:buFont typeface="Wingdings" charset="2"/>
              <a:buChar char="§"/>
              <a:defRPr sz="2400">
                <a:latin typeface="Trebuchet MS" panose="020B0603020202020204" pitchFamily="34" charset="0"/>
              </a:defRPr>
            </a:lvl3pPr>
            <a:lvl4pPr marL="1371600" indent="0">
              <a:spcBef>
                <a:spcPts val="0"/>
              </a:spcBef>
              <a:spcAft>
                <a:spcPts val="1700"/>
              </a:spcAft>
              <a:buNone/>
              <a:defRPr sz="2400">
                <a:latin typeface="Trebuchet MS" panose="020B0603020202020204" pitchFamily="34" charset="0"/>
              </a:defRPr>
            </a:lvl4pPr>
            <a:lvl5pPr marL="1828800" indent="0">
              <a:spcBef>
                <a:spcPts val="0"/>
              </a:spcBef>
              <a:spcAft>
                <a:spcPts val="1700"/>
              </a:spcAft>
              <a:buNone/>
              <a:defRPr sz="24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9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March 6, 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March 6, 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March 6, 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13" r:id="rId2"/>
    <p:sldLayoutId id="2147484014" r:id="rId3"/>
    <p:sldLayoutId id="2147484015" r:id="rId4"/>
    <p:sldLayoutId id="2147484016" r:id="rId5"/>
    <p:sldLayoutId id="2147483985" r:id="rId6"/>
    <p:sldLayoutId id="2147483986" r:id="rId7"/>
    <p:sldLayoutId id="2147484002" r:id="rId8"/>
    <p:sldLayoutId id="2147484001" r:id="rId9"/>
    <p:sldLayoutId id="2147484003" r:id="rId10"/>
    <p:sldLayoutId id="2147484004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4006" r:id="rId17"/>
    <p:sldLayoutId id="2147484007" r:id="rId18"/>
    <p:sldLayoutId id="2147484008" r:id="rId19"/>
    <p:sldLayoutId id="2147484005" r:id="rId20"/>
    <p:sldLayoutId id="2147483999" r:id="rId21"/>
    <p:sldLayoutId id="2147483992" r:id="rId22"/>
    <p:sldLayoutId id="2147484009" r:id="rId23"/>
    <p:sldLayoutId id="2147484012" r:id="rId24"/>
    <p:sldLayoutId id="2147484011" r:id="rId25"/>
    <p:sldLayoutId id="2147484010" r:id="rId26"/>
    <p:sldLayoutId id="2147484018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wanlibraries.net/about/budget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SWAN Quarterly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98948"/>
            <a:ext cx="7406184" cy="1655762"/>
          </a:xfrm>
        </p:spPr>
        <p:txBody>
          <a:bodyPr/>
          <a:lstStyle/>
          <a:p>
            <a:r>
              <a:rPr lang="en-US"/>
              <a:t>March 6,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72C2-0730-BDE2-6B89-C185BC55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Summary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6ACDD-836A-FFD5-0284-B0CB531C4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Source Sans Pro"/>
              </a:rPr>
              <a:t>SWAN recommends pursuing Patron Point to provide full access cards through online registration.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This tool would not include card renewals, though libraries could add renewals on a per-library basis.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38501-50C2-6278-9269-4F3E8BBE3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426BED-5ACD-037D-2E72-A3B0B2CA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9F72E7-C5BA-D239-2A5A-4E378D04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8302EFD-EEE8-8FE3-62C8-605D88056A4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0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A98D-16D2-A6E5-EE4F-130D8CC9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EF1B1-2A8F-5520-97C2-6D8232043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06AA9-888A-FEB0-D274-8DC5833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8FDC8-3233-7A0C-1D58-7646A43492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8D10E8-F5EF-4030-9DD4-58F7E5E696F1}" type="datetime4">
              <a:rPr lang="en-US" smtClean="0"/>
              <a:t>March 6,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FFFB7-EEF2-F954-7047-363C62DE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8A1FEE-3F6F-CAD2-C509-BD656708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FY2026 budget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B6E159-1F00-75A8-9E89-07BCC07F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Aaron Skog, Executive Director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0F89E-802E-ADE4-436A-1B4A389F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712A2-8650-638F-EFB7-7B012114EC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9A6078-8DFC-4B18-8A7E-32B506F12B8C}" type="datetime4">
              <a:rPr lang="en-US" smtClean="0"/>
              <a:t>March 6,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BCE7-B11B-5006-7071-E204BCEE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DB3171-8DBA-C21D-3216-0EF111A5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SWAN budget process timeline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34E8866-0583-0BD5-7F74-D9F315B09D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227491"/>
              </p:ext>
            </p:extLst>
          </p:nvPr>
        </p:nvGraphicFramePr>
        <p:xfrm>
          <a:off x="821803" y="1435261"/>
          <a:ext cx="5542602" cy="4582687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859190">
                  <a:extLst>
                    <a:ext uri="{9D8B030D-6E8A-4147-A177-3AD203B41FA5}">
                      <a16:colId xmlns:a16="http://schemas.microsoft.com/office/drawing/2014/main" val="2907704180"/>
                    </a:ext>
                  </a:extLst>
                </a:gridCol>
                <a:gridCol w="1841706">
                  <a:extLst>
                    <a:ext uri="{9D8B030D-6E8A-4147-A177-3AD203B41FA5}">
                      <a16:colId xmlns:a16="http://schemas.microsoft.com/office/drawing/2014/main" val="78675380"/>
                    </a:ext>
                  </a:extLst>
                </a:gridCol>
                <a:gridCol w="1841706">
                  <a:extLst>
                    <a:ext uri="{9D8B030D-6E8A-4147-A177-3AD203B41FA5}">
                      <a16:colId xmlns:a16="http://schemas.microsoft.com/office/drawing/2014/main" val="2310403637"/>
                    </a:ext>
                  </a:extLst>
                </a:gridCol>
              </a:tblGrid>
              <a:tr h="390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MEETING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ACTION ITEMS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834779712"/>
                  </a:ext>
                </a:extLst>
              </a:tr>
              <a:tr h="423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Thursday, December 5,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Quarterly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Announce budget process timeline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722718827"/>
                  </a:ext>
                </a:extLst>
              </a:tr>
              <a:tr h="327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Friday, December 20,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Regular SWAN Board Meeting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Review of budget draft.</a:t>
                      </a:r>
                      <a:br>
                        <a:rPr lang="en-US" sz="1100">
                          <a:effectLst/>
                        </a:rPr>
                      </a:b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340115648"/>
                  </a:ext>
                </a:extLst>
              </a:tr>
              <a:tr h="641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Friday, January 24, 2025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Regular SWAN Board Meeting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Review and recommend draft of SWAN Budget for Membership presentation.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116735611"/>
                  </a:ext>
                </a:extLst>
              </a:tr>
              <a:tr h="859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January 2024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SWANcom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Share draft budget to membership.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Set February COW date and possible location of meeting.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879559179"/>
                  </a:ext>
                </a:extLst>
              </a:tr>
              <a:tr h="423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Tuesday, February 4, 2025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Committee of the Whole Membership Meeting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Meeting to discuss budget, fees, and reserves worksheet.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389809235"/>
                  </a:ext>
                </a:extLst>
              </a:tr>
              <a:tr h="859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Friday, February 21, 2025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Regular SWAN Board Meeting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Incorporate changes and suggestions to SWAN budget. Create recommendation to membership.  Board accepts FY24 financial audit.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1997629599"/>
                  </a:ext>
                </a:extLst>
              </a:tr>
              <a:tr h="517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Thursday, March 6, 2025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Quarterly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Roll call vote to approve SWAN budget.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93" marR="33793" marT="0" marB="0"/>
                </a:tc>
                <a:extLst>
                  <a:ext uri="{0D108BD9-81ED-4DB2-BD59-A6C34878D82A}">
                    <a16:rowId xmlns:a16="http://schemas.microsoft.com/office/drawing/2014/main" val="25333528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A5A3A-C3BB-4623-F6A0-A1C7B3EC0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660" y="1527857"/>
            <a:ext cx="49539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Today</a:t>
            </a:r>
          </a:p>
          <a:p>
            <a:r>
              <a:rPr lang="en-US"/>
              <a:t>Quarterly meeting Thursday, March 6, 2025</a:t>
            </a:r>
          </a:p>
          <a:p>
            <a:r>
              <a:rPr lang="en-US"/>
              <a:t>Budget vote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79E2C-4B09-74CC-5921-900E8499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D2293-E9D3-9160-2B02-53F2A385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7B3C8-3DE6-D762-2013-AE0A14CE181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ADB9304-2271-43F1-84BE-A04666C2680B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0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854519-99D8-47D4-8BB1-0185BB35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priorities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10A92E-9DD3-497A-8F0D-13EA66AAA1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Includes new service Enhanced online patron registration cost $16.5K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Subscription to Novelist Select cancelled </a:t>
            </a:r>
            <a:r>
              <a:rPr lang="en-US">
                <a:solidFill>
                  <a:srgbClr val="FF0000"/>
                </a:solidFill>
              </a:rPr>
              <a:t>($59K)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Savings realized in SWAN office </a:t>
            </a:r>
            <a:r>
              <a:rPr lang="en-US">
                <a:solidFill>
                  <a:srgbClr val="FF0000"/>
                </a:solidFill>
              </a:rPr>
              <a:t>($95K)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B58B5F-9824-4CCE-AF35-B5D77E3319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Preparation &amp; research</a:t>
            </a:r>
          </a:p>
          <a:p>
            <a:r>
              <a:rPr lang="en-US"/>
              <a:t>Presented Enhanced online patron registration September 2024 Quarterly meeting</a:t>
            </a:r>
          </a:p>
          <a:p>
            <a:r>
              <a:rPr lang="en-US"/>
              <a:t>Researched &amp; replaced Novelist Select integration with </a:t>
            </a:r>
            <a:r>
              <a:rPr lang="en-US" err="1"/>
              <a:t>Syndetics</a:t>
            </a:r>
            <a:r>
              <a:rPr lang="en-US"/>
              <a:t> Unbound</a:t>
            </a:r>
          </a:p>
          <a:p>
            <a:r>
              <a:rPr lang="en-US"/>
              <a:t>Completed office search &amp; move in December 2024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58F97-75CB-44AB-ACBD-D4DB83E5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83482-45B6-4F6B-A019-516E32AC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8F68A3-7EE1-4AEA-AC1C-8E90F0FE3A0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7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2B07FB-D3E6-A63A-AA3F-A1635AEDD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97" y="1548153"/>
            <a:ext cx="5181600" cy="5146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DD6FA-2C22-A3CC-EC0B-097616A2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FY25 budget: online patron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89E6-A16B-BFAC-CA63-788D95D7F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ea typeface="Source Sans Pro"/>
              </a:rPr>
              <a:t>Features</a:t>
            </a:r>
          </a:p>
          <a:p>
            <a:r>
              <a:rPr lang="en-US">
                <a:ea typeface="Source Sans Pro"/>
              </a:rPr>
              <a:t>Registration forms</a:t>
            </a:r>
          </a:p>
          <a:p>
            <a:r>
              <a:rPr lang="en-US">
                <a:ea typeface="Source Sans Pro"/>
              </a:rPr>
              <a:t>Welcome emails</a:t>
            </a:r>
          </a:p>
          <a:p>
            <a:r>
              <a:rPr lang="en-US">
                <a:ea typeface="Source Sans Pro"/>
              </a:rPr>
              <a:t>Address verification</a:t>
            </a:r>
          </a:p>
          <a:p>
            <a:r>
              <a:rPr lang="en-US">
                <a:ea typeface="Source Sans Pro"/>
              </a:rPr>
              <a:t>Identity verification</a:t>
            </a:r>
          </a:p>
          <a:p>
            <a:r>
              <a:rPr lang="en-US">
                <a:ea typeface="Source Sans Pro"/>
              </a:rPr>
              <a:t>Duplicate checking</a:t>
            </a:r>
          </a:p>
          <a:p>
            <a:r>
              <a:rPr lang="en-US">
                <a:ea typeface="Source Sans Pro"/>
              </a:rPr>
              <a:t>Provisional cards and non-residents</a:t>
            </a:r>
          </a:p>
          <a:p>
            <a:r>
              <a:rPr lang="en-US">
                <a:ea typeface="Source Sans Pro"/>
              </a:rPr>
              <a:t>Minor registrations</a:t>
            </a:r>
          </a:p>
          <a:p>
            <a:pPr lvl="1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3B83B-6EF1-5165-A956-D45B486B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78395-4CF0-35D6-E388-D209FFCE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CB540-46C0-55E1-B6B6-7F78B7E5F13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61A2BC-EB08-139A-89FA-9D9B4B9E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“More like this” in Aspen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1071B3-6B1E-F15E-9C2F-335AD737D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063" y="862013"/>
            <a:ext cx="5157787" cy="823912"/>
          </a:xfrm>
        </p:spPr>
        <p:txBody>
          <a:bodyPr/>
          <a:lstStyle/>
          <a:p>
            <a:r>
              <a:rPr lang="en-US"/>
              <a:t>Novelist Select</a:t>
            </a:r>
          </a:p>
        </p:txBody>
      </p:sp>
      <p:pic>
        <p:nvPicPr>
          <p:cNvPr id="10" name="Content Placeholder 9" descr="A screenshot of a book&#10;&#10;Description automatically generated">
            <a:extLst>
              <a:ext uri="{FF2B5EF4-FFF2-40B4-BE49-F238E27FC236}">
                <a16:creationId xmlns:a16="http://schemas.microsoft.com/office/drawing/2014/main" id="{1E4EA77C-A419-0FB7-A02A-661AA72D80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99448" y="1754936"/>
            <a:ext cx="3551598" cy="429768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0E72E-F1EC-005E-319D-4D30FC663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862013"/>
            <a:ext cx="5183188" cy="823912"/>
          </a:xfrm>
        </p:spPr>
        <p:txBody>
          <a:bodyPr/>
          <a:lstStyle/>
          <a:p>
            <a:r>
              <a:rPr lang="en-US" err="1"/>
              <a:t>Syndetics</a:t>
            </a:r>
            <a:r>
              <a:rPr lang="en-US"/>
              <a:t> Unbound</a:t>
            </a:r>
          </a:p>
        </p:txBody>
      </p:sp>
      <p:pic>
        <p:nvPicPr>
          <p:cNvPr id="11" name="Content Placeholder 10" descr="A screenshot of a book&#10;&#10;Description automatically generated">
            <a:extLst>
              <a:ext uri="{FF2B5EF4-FFF2-40B4-BE49-F238E27FC236}">
                <a16:creationId xmlns:a16="http://schemas.microsoft.com/office/drawing/2014/main" id="{86E08282-C434-B6AE-EE3C-860C103EB7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31921" y="1685925"/>
            <a:ext cx="3202629" cy="478452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AD61EFE-1934-FE6E-B79F-E1A6B35D4778}"/>
              </a:ext>
            </a:extLst>
          </p:cNvPr>
          <p:cNvSpPr/>
          <p:nvPr/>
        </p:nvSpPr>
        <p:spPr>
          <a:xfrm>
            <a:off x="5114925" y="3609975"/>
            <a:ext cx="1135705" cy="79057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78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661F22-EABA-BAA9-F774-36CC3356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services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59BB98-CEE4-FAF1-8FBD-15EE01C5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EBSCO Novelist Select</a:t>
            </a:r>
          </a:p>
          <a:p>
            <a:r>
              <a:rPr lang="en-US"/>
              <a:t>ProQuest Syndetic Unbound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A3FC2A5-9DF8-0D3D-1A14-300D477F18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2026" y="1329180"/>
          <a:ext cx="6943724" cy="35857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58882">
                  <a:extLst>
                    <a:ext uri="{9D8B030D-6E8A-4147-A177-3AD203B41FA5}">
                      <a16:colId xmlns:a16="http://schemas.microsoft.com/office/drawing/2014/main" val="1384238568"/>
                    </a:ext>
                  </a:extLst>
                </a:gridCol>
                <a:gridCol w="1648712">
                  <a:extLst>
                    <a:ext uri="{9D8B030D-6E8A-4147-A177-3AD203B41FA5}">
                      <a16:colId xmlns:a16="http://schemas.microsoft.com/office/drawing/2014/main" val="2923448047"/>
                    </a:ext>
                  </a:extLst>
                </a:gridCol>
                <a:gridCol w="2536130">
                  <a:extLst>
                    <a:ext uri="{9D8B030D-6E8A-4147-A177-3AD203B41FA5}">
                      <a16:colId xmlns:a16="http://schemas.microsoft.com/office/drawing/2014/main" val="3574645995"/>
                    </a:ext>
                  </a:extLst>
                </a:gridCol>
              </a:tblGrid>
              <a:tr h="1195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Service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2024 Subscription price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Status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753254"/>
                  </a:ext>
                </a:extLst>
              </a:tr>
              <a:tr h="1195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Novelist Select subscription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$59,059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Ends June 30, 2025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938348"/>
                  </a:ext>
                </a:extLst>
              </a:tr>
              <a:tr h="11952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Syndetics Unbound subscription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$19,767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Renews July 1, 2025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39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27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F82ED-3D96-49AD-A334-5406C787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40466-4358-4649-9F73-8DB914FC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BCD81-81B3-4A8A-A257-F985C458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5"/>
            <a:ext cx="2466975" cy="2816225"/>
          </a:xfrm>
        </p:spPr>
        <p:txBody>
          <a:bodyPr/>
          <a:lstStyle/>
          <a:p>
            <a:r>
              <a:rPr lang="en-US"/>
              <a:t>SWAN Reserves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9D40B5-619F-4072-B090-C96D54062E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9E0A7-9D80-7E4B-0BFB-BB940E663383}"/>
              </a:ext>
            </a:extLst>
          </p:cNvPr>
          <p:cNvSpPr txBox="1"/>
          <p:nvPr/>
        </p:nvSpPr>
        <p:spPr>
          <a:xfrm>
            <a:off x="276225" y="2562225"/>
            <a:ext cx="2933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FY26 computer replacement $45K</a:t>
            </a:r>
          </a:p>
          <a:p>
            <a:endParaRPr lang="en-US" sz="2000"/>
          </a:p>
          <a:p>
            <a:r>
              <a:rPr lang="en-US" sz="2000"/>
              <a:t>7.5 months operating in reserve</a:t>
            </a:r>
          </a:p>
          <a:p>
            <a:endParaRPr lang="en-US" sz="2000"/>
          </a:p>
          <a:p>
            <a:r>
              <a:rPr lang="en-US" sz="2000"/>
              <a:t>4 months operating required by SWAN Reserve Policy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558FAD1-A268-94AD-3A58-3F53A12F5E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03632" y="238125"/>
          <a:ext cx="8412142" cy="5638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3418">
                  <a:extLst>
                    <a:ext uri="{9D8B030D-6E8A-4147-A177-3AD203B41FA5}">
                      <a16:colId xmlns:a16="http://schemas.microsoft.com/office/drawing/2014/main" val="2218088561"/>
                    </a:ext>
                  </a:extLst>
                </a:gridCol>
                <a:gridCol w="1229681">
                  <a:extLst>
                    <a:ext uri="{9D8B030D-6E8A-4147-A177-3AD203B41FA5}">
                      <a16:colId xmlns:a16="http://schemas.microsoft.com/office/drawing/2014/main" val="3653316334"/>
                    </a:ext>
                  </a:extLst>
                </a:gridCol>
                <a:gridCol w="1229681">
                  <a:extLst>
                    <a:ext uri="{9D8B030D-6E8A-4147-A177-3AD203B41FA5}">
                      <a16:colId xmlns:a16="http://schemas.microsoft.com/office/drawing/2014/main" val="111958371"/>
                    </a:ext>
                  </a:extLst>
                </a:gridCol>
                <a:gridCol w="1229681">
                  <a:extLst>
                    <a:ext uri="{9D8B030D-6E8A-4147-A177-3AD203B41FA5}">
                      <a16:colId xmlns:a16="http://schemas.microsoft.com/office/drawing/2014/main" val="476347833"/>
                    </a:ext>
                  </a:extLst>
                </a:gridCol>
                <a:gridCol w="1229681">
                  <a:extLst>
                    <a:ext uri="{9D8B030D-6E8A-4147-A177-3AD203B41FA5}">
                      <a16:colId xmlns:a16="http://schemas.microsoft.com/office/drawing/2014/main" val="1766897669"/>
                    </a:ext>
                  </a:extLst>
                </a:gridCol>
              </a:tblGrid>
              <a:tr h="20165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SWAN Reserves Plan: Updated for FY26 Budget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688" marR="5688" marT="56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821316"/>
                  </a:ext>
                </a:extLst>
              </a:tr>
              <a:tr h="365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Capital Expenditures</a:t>
                      </a:r>
                      <a:endParaRPr lang="en-US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FY25</a:t>
                      </a:r>
                      <a:endParaRPr lang="en-US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FY26</a:t>
                      </a:r>
                      <a:endParaRPr lang="en-US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FY27</a:t>
                      </a:r>
                      <a:endParaRPr lang="en-US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FY28</a:t>
                      </a:r>
                      <a:endParaRPr lang="en-US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56545"/>
                  </a:ext>
                </a:extLst>
              </a:tr>
              <a:tr h="427698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July 2024-June 2025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July 2025-June 2026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July 2026-June 2027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July 2027-June 2028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extLst>
                  <a:ext uri="{0D108BD9-81ED-4DB2-BD59-A6C34878D82A}">
                    <a16:rowId xmlns:a16="http://schemas.microsoft.com/office/drawing/2014/main" val="2891133823"/>
                  </a:ext>
                </a:extLst>
              </a:tr>
              <a:tr h="5677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Prior Year Balance: End of fiscal year, final audit, see "Unrestricted" on Balance Sheet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$2,600,427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$2,560,427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$2,515,427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$2,515,427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extLst>
                  <a:ext uri="{0D108BD9-81ED-4DB2-BD59-A6C34878D82A}">
                    <a16:rowId xmlns:a16="http://schemas.microsoft.com/office/drawing/2014/main" val="1903260437"/>
                  </a:ext>
                </a:extLst>
              </a:tr>
              <a:tr h="29874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Single Sign On: Identity service provider one-time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84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($35,000)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extLst>
                  <a:ext uri="{0D108BD9-81ED-4DB2-BD59-A6C34878D82A}">
                    <a16:rowId xmlns:a16="http://schemas.microsoft.com/office/drawing/2014/main" val="200946586"/>
                  </a:ext>
                </a:extLst>
              </a:tr>
              <a:tr h="2692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Funds for SWAN office relocation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84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($5,000)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extLst>
                  <a:ext uri="{0D108BD9-81ED-4DB2-BD59-A6C34878D82A}">
                    <a16:rowId xmlns:a16="http://schemas.microsoft.com/office/drawing/2014/main" val="2861641909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Funds for SWAN staff computer replacement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84" marR="5688" marT="568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($45,000)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extLst>
                  <a:ext uri="{0D108BD9-81ED-4DB2-BD59-A6C34878D82A}">
                    <a16:rowId xmlns:a16="http://schemas.microsoft.com/office/drawing/2014/main" val="645773210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u="none" strike="noStrike">
                          <a:effectLst/>
                        </a:rPr>
                        <a:t>Future ILS Migration Budget ($465,740)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84" marR="5688" marT="568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920209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$2,560,427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$2,515,427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$2,515,427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$2,515,427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8270527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extLst>
                  <a:ext uri="{0D108BD9-81ED-4DB2-BD59-A6C34878D82A}">
                    <a16:rowId xmlns:a16="http://schemas.microsoft.com/office/drawing/2014/main" val="1996634394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Maintain 4 months operating in reserve (policy)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($1,364,582)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($1,326,431)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($1,392,753)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($1,462,390)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extLst>
                  <a:ext uri="{0D108BD9-81ED-4DB2-BD59-A6C34878D82A}">
                    <a16:rowId xmlns:a16="http://schemas.microsoft.com/office/drawing/2014/main" val="2840660186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53142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Over/(Under) Reserve Policy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$1,195,845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$1,188,996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$1,122,674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$1,053,036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64712683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extLst>
                  <a:ext uri="{0D108BD9-81ED-4DB2-BD59-A6C34878D82A}">
                    <a16:rowId xmlns:a16="http://schemas.microsoft.com/office/drawing/2014/main" val="1896384"/>
                  </a:ext>
                </a:extLst>
              </a:tr>
              <a:tr h="42769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Operating Budget (5% increases each year after FY26)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$4,093,746.37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$3,979,293.38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$4,178,258.05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$4,387,170.95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/>
                </a:tc>
                <a:extLst>
                  <a:ext uri="{0D108BD9-81ED-4DB2-BD59-A6C34878D82A}">
                    <a16:rowId xmlns:a16="http://schemas.microsoft.com/office/drawing/2014/main" val="690314418"/>
                  </a:ext>
                </a:extLst>
              </a:tr>
              <a:tr h="29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Months operating in reserve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/>
                </a:tc>
                <a:extLst>
                  <a:ext uri="{0D108BD9-81ED-4DB2-BD59-A6C34878D82A}">
                    <a16:rowId xmlns:a16="http://schemas.microsoft.com/office/drawing/2014/main" val="221985666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38881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EE2698-A382-3C51-BAD8-6410623A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FY26 Budget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F162ECF-F921-4A21-FE01-BEF65403AA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163494"/>
          <a:ext cx="6751637" cy="6139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258">
                  <a:extLst>
                    <a:ext uri="{9D8B030D-6E8A-4147-A177-3AD203B41FA5}">
                      <a16:colId xmlns:a16="http://schemas.microsoft.com/office/drawing/2014/main" val="1729746243"/>
                    </a:ext>
                  </a:extLst>
                </a:gridCol>
                <a:gridCol w="3153071">
                  <a:extLst>
                    <a:ext uri="{9D8B030D-6E8A-4147-A177-3AD203B41FA5}">
                      <a16:colId xmlns:a16="http://schemas.microsoft.com/office/drawing/2014/main" val="804086891"/>
                    </a:ext>
                  </a:extLst>
                </a:gridCol>
                <a:gridCol w="1159154">
                  <a:extLst>
                    <a:ext uri="{9D8B030D-6E8A-4147-A177-3AD203B41FA5}">
                      <a16:colId xmlns:a16="http://schemas.microsoft.com/office/drawing/2014/main" val="2445961287"/>
                    </a:ext>
                  </a:extLst>
                </a:gridCol>
                <a:gridCol w="1159154">
                  <a:extLst>
                    <a:ext uri="{9D8B030D-6E8A-4147-A177-3AD203B41FA5}">
                      <a16:colId xmlns:a16="http://schemas.microsoft.com/office/drawing/2014/main" val="1974939097"/>
                    </a:ext>
                  </a:extLst>
                </a:gridCol>
              </a:tblGrid>
              <a:tr h="28036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SWAN Budget Summary </a:t>
                      </a:r>
                      <a:endParaRPr lang="en-US" sz="2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472" marR="7472" marT="7472" marB="0" anchor="b"/>
                </a:tc>
                <a:extLst>
                  <a:ext uri="{0D108BD9-81ED-4DB2-BD59-A6C34878D82A}">
                    <a16:rowId xmlns:a16="http://schemas.microsoft.com/office/drawing/2014/main" val="254064034"/>
                  </a:ext>
                </a:extLst>
              </a:tr>
              <a:tr h="42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SWAN Budget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FY25 Budget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FY26 Budget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extLst>
                  <a:ext uri="{0D108BD9-81ED-4DB2-BD59-A6C34878D82A}">
                    <a16:rowId xmlns:a16="http://schemas.microsoft.com/office/drawing/2014/main" val="562680651"/>
                  </a:ext>
                </a:extLst>
              </a:tr>
              <a:tr h="21805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Membership Fees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$2,875,427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$2,936,839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324403617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Membership Reimbursements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$491,375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$301,600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2940586177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Reimbursements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$98,000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$85,400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1798252782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Grant Revenue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$500,616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$501,394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3759331807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Registration &amp; Event Receipts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$6,260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3731695532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Investment &amp; Interest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$83,328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$106,000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224407667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Reserves Funding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$40,000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$45,000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2245500839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Total Revenue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>
                          <a:effectLst/>
                        </a:rPr>
                        <a:t>$4,093,746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>
                          <a:effectLst/>
                        </a:rPr>
                        <a:t>$3,982,493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4035096583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1248878199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Salaries &amp; Wages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$1,577,736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$1,639,608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1159061636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Personnel Benefits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$445,419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$448,700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1436202938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Building &amp; Grounds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$97,410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$46,560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3016890989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Professional Development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$14,700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$25,501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3365217685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Membership Development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$10,750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$11,494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2929566187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Information &amp; Technology Services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$1,206,000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$1,231,500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2368169805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General Office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$12,700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$4,100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3040121682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Hardware &amp; Equipment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$2,000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$45,000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1082077635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Insurance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$11,400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$10,900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3886522359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Contractual Services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$125,760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$127,460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876651123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5900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Library Materials &amp; Content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$584,375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$387,000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1537979719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Interest &amp; Fees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$2,474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$2,610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1554268353"/>
                  </a:ext>
                </a:extLst>
              </a:tr>
              <a:tr h="2076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Total Operating Expenses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>
                          <a:effectLst/>
                        </a:rPr>
                        <a:t>$4,090,724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>
                          <a:effectLst/>
                        </a:rPr>
                        <a:t>$3,980,433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2702864997"/>
                  </a:ext>
                </a:extLst>
              </a:tr>
              <a:tr h="3482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Asset Management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$2,322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$1,460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extLst>
                  <a:ext uri="{0D108BD9-81ED-4DB2-BD59-A6C34878D82A}">
                    <a16:rowId xmlns:a16="http://schemas.microsoft.com/office/drawing/2014/main" val="3569812677"/>
                  </a:ext>
                </a:extLst>
              </a:tr>
              <a:tr h="2076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4193666143"/>
                  </a:ext>
                </a:extLst>
              </a:tr>
              <a:tr h="2076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Excess of revenues over (under) estimated expenses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$0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2" marR="7472" marT="7472" marB="0"/>
                </a:tc>
                <a:extLst>
                  <a:ext uri="{0D108BD9-81ED-4DB2-BD59-A6C34878D82A}">
                    <a16:rowId xmlns:a16="http://schemas.microsoft.com/office/drawing/2014/main" val="312704239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9BA5D7-4BB0-6E10-1AFD-081EA575E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8E5A5-FC03-3A56-9925-19C43CBC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D11AB-AA52-9C8D-F9E2-E9918793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064AF7-BA62-1A8A-A29E-43B58BDF2A9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5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62A9-E514-41CB-8FB1-1F70EBE0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5930-0162-4E4F-8F37-5CED659EC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Call to Order and Welcome</a:t>
            </a:r>
            <a:endParaRPr lang="en-US" sz="240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Public Comment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Introduction of new directors</a:t>
            </a:r>
            <a:endParaRPr lang="en-US" sz="240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Approval of minutes Sept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Approval of minutes Dec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Board 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8C3D9-C1F6-43C6-9D39-B3BB781DC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90688"/>
            <a:ext cx="5181600" cy="4351338"/>
          </a:xfrm>
        </p:spPr>
        <p:txBody>
          <a:bodyPr>
            <a:normAutofit/>
          </a:bodyPr>
          <a:lstStyle/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Enhanced online patron registration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Approval of budget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Environmental Scan Task Force report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2025 Platform survey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Overview of new helpdesk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Announcements</a:t>
            </a:r>
            <a:endParaRPr lang="en-US" sz="240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8"/>
            </a:pPr>
            <a:endParaRPr lang="en-US" sz="180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5946-1A9D-4A44-AF3C-EFF5886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70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0B21E-A5B5-29B3-7BCC-2C6560B3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D070E-E000-E2AC-E51B-0B9155F8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1FDEDD-3A67-B395-DF7A-8C6D10A4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95650" cy="1325563"/>
          </a:xfrm>
        </p:spPr>
        <p:txBody>
          <a:bodyPr>
            <a:normAutofit fontScale="90000"/>
          </a:bodyPr>
          <a:lstStyle/>
          <a:p>
            <a:r>
              <a:rPr lang="en-US"/>
              <a:t>FY26 Revenue budget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192797-90BE-7AF9-72D2-116B19F3A5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A29E0-C49C-3794-12E4-A5D18F6B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2875" cy="4351338"/>
          </a:xfrm>
        </p:spPr>
        <p:txBody>
          <a:bodyPr/>
          <a:lstStyle/>
          <a:p>
            <a:r>
              <a:rPr lang="en-US"/>
              <a:t>RAILS LLSAP Grant $501,394</a:t>
            </a:r>
          </a:p>
          <a:p>
            <a:r>
              <a:rPr lang="en-US" sz="2800" u="none" strike="noStrike">
                <a:effectLst/>
              </a:rPr>
              <a:t>Membership fees $2,936,839</a:t>
            </a:r>
          </a:p>
          <a:p>
            <a:r>
              <a:rPr lang="en-US"/>
              <a:t>Investment &amp; interest </a:t>
            </a:r>
            <a:r>
              <a:rPr lang="en-US" sz="2800" u="none" strike="noStrike">
                <a:effectLst/>
              </a:rPr>
              <a:t>$106,000 </a:t>
            </a:r>
            <a:endParaRPr lang="en-US" sz="28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2800" u="none" strike="noStrike">
              <a:effectLst/>
            </a:endParaRPr>
          </a:p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ACB4EE1-4490-468B-9EFB-7E10AE2446C9}"/>
              </a:ext>
            </a:extLst>
          </p:cNvPr>
          <p:cNvGraphicFramePr>
            <a:graphicFrameLocks/>
          </p:cNvGraphicFramePr>
          <p:nvPr/>
        </p:nvGraphicFramePr>
        <p:xfrm>
          <a:off x="4133850" y="163493"/>
          <a:ext cx="7219950" cy="616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09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9CD4-B785-4B4D-A035-72D80150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614DA-66E7-49E3-B3D9-363A11111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Membership Fees, Grant Revenue, Investment &amp; Interest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25C5-13F3-4195-9DA5-F493DC081C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SWAN membership fees overall increase 2%</a:t>
            </a:r>
          </a:p>
          <a:p>
            <a:pPr lvl="1"/>
            <a:r>
              <a:rPr lang="en-US"/>
              <a:t>Varies per library due to public library fee formula</a:t>
            </a:r>
          </a:p>
          <a:p>
            <a:pPr lvl="1"/>
            <a:r>
              <a:rPr lang="en-US"/>
              <a:t>FY26 fees based on 2022 tax data &amp; bond amounts from 2022</a:t>
            </a:r>
          </a:p>
          <a:p>
            <a:r>
              <a:rPr lang="en-US"/>
              <a:t>Investments in Money Market &amp; IMET Convenience Fund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3DAA2-871B-473D-B7FC-CF75AB9A1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/>
              <a:t>Pass through: Group-purchase, Reimbursements for Losses,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4D538-9ED1-4192-A876-71AAF19D94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/>
              <a:t>Reimbursement resource sharing: reconciled &amp; distributed quarterly</a:t>
            </a:r>
          </a:p>
          <a:p>
            <a:r>
              <a:rPr lang="en-US"/>
              <a:t>E-commerce fines: collected &amp; distributed monthly</a:t>
            </a:r>
          </a:p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FA230C-A199-4C60-990F-6D145B4D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718A18-25A0-4D69-9C7F-6544A295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21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0FB10F7-1F3E-4867-ABC7-12AC86464D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March 6, 2025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876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15D957-8E1D-8EF1-EA9A-7B7224E9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ED0EE6-5CFB-2958-8544-9603F566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22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D69888D-DE1A-FB72-EF14-7DC4167D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</p:spPr>
        <p:txBody>
          <a:bodyPr/>
          <a:lstStyle/>
          <a:p>
            <a:r>
              <a:rPr lang="en-US"/>
              <a:t>Expense budget </a:t>
            </a:r>
            <a:r>
              <a:rPr lang="en-US">
                <a:solidFill>
                  <a:srgbClr val="FF0000"/>
                </a:solidFill>
              </a:rPr>
              <a:t>3% decrease </a:t>
            </a:r>
            <a:r>
              <a:rPr lang="en-US"/>
              <a:t>for FY26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12499FC-6FB8-A658-95F7-2D8EC71123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5C9A9B-D1AA-4AC1-8FB5-7E3684919E9D}" type="datetime4">
              <a:rPr lang="en-US" smtClean="0"/>
              <a:t>March 6, 2025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0448E3-5FFC-4249-B46E-D2A9AC1E75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699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BCBBF0-C6D3-4145-83EF-E3ECDA0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FY26 Expenses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0D84BB-42B8-4EB5-AB47-497C9F9E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/>
              <a:t>Salaries &amp; Wages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0215-6963-4B4C-8C72-3528DBF0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4% increase</a:t>
            </a:r>
          </a:p>
          <a:p>
            <a:r>
              <a:rPr lang="en-US"/>
              <a:t>18 employees</a:t>
            </a:r>
          </a:p>
          <a:p>
            <a:pPr lvl="1"/>
            <a:r>
              <a:rPr lang="en-US"/>
              <a:t>4 Administration</a:t>
            </a:r>
          </a:p>
          <a:p>
            <a:pPr lvl="1"/>
            <a:r>
              <a:rPr lang="en-US"/>
              <a:t>3 User Experience</a:t>
            </a:r>
          </a:p>
          <a:p>
            <a:pPr lvl="1"/>
            <a:r>
              <a:rPr lang="en-US"/>
              <a:t>5 Bibliographic Services</a:t>
            </a:r>
          </a:p>
          <a:p>
            <a:pPr lvl="1"/>
            <a:r>
              <a:rPr lang="en-US"/>
              <a:t>3 part-time Bib Services</a:t>
            </a:r>
          </a:p>
          <a:p>
            <a:pPr lvl="1"/>
            <a:r>
              <a:rPr lang="en-US"/>
              <a:t>6 IT &amp; System Support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78E9-CE7A-4F18-A732-DBDFE7B07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/>
              <a:t>Personnel Benefits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999FD0-9D1C-4DEA-8A4D-462F77F338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/>
              <a:t>Health insurance via LIMRiCC</a:t>
            </a:r>
          </a:p>
          <a:p>
            <a:r>
              <a:rPr lang="en-US"/>
              <a:t>401a plan via </a:t>
            </a:r>
            <a:r>
              <a:rPr lang="en-US" err="1"/>
              <a:t>MissionSquare</a:t>
            </a:r>
            <a:endParaRPr lang="en-US"/>
          </a:p>
          <a:p>
            <a:r>
              <a:rPr lang="en-US"/>
              <a:t>STD/LTD insurance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6CA-AB67-4E0B-BD00-DA8D695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EC90-ED98-4E4D-B2AE-08D134F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9890D-D9F8-4D5D-AA48-EC9C0E0D02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465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BCBBF0-C6D3-4145-83EF-E3ECDA0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FY26 Expenses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0D84BB-42B8-4EB5-AB47-497C9F9E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/>
              <a:t>Buildings &amp; Grounds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0215-6963-4B4C-8C72-3528DBF0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New office 7-year lease</a:t>
            </a:r>
          </a:p>
          <a:p>
            <a:r>
              <a:rPr lang="en-US"/>
              <a:t>Reduced square footage</a:t>
            </a:r>
          </a:p>
          <a:p>
            <a:r>
              <a:rPr lang="en-US">
                <a:solidFill>
                  <a:srgbClr val="FF0000"/>
                </a:solidFill>
              </a:rPr>
              <a:t>$95,658</a:t>
            </a:r>
            <a:r>
              <a:rPr lang="en-US"/>
              <a:t> savings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78E9-CE7A-4F18-A732-DBDFE7B07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/>
              <a:t>Professional Development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999FD0-9D1C-4DEA-8A4D-462F77F338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Bringing conference travel back to pre-pandemic level</a:t>
            </a:r>
          </a:p>
          <a:p>
            <a:r>
              <a:rPr lang="en-US"/>
              <a:t>Increase in planned conference attendance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6CA-AB67-4E0B-BD00-DA8D695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EC90-ED98-4E4D-B2AE-08D134F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9890D-D9F8-4D5D-AA48-EC9C0E0D02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935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BCBBF0-C6D3-4145-83EF-E3ECDA0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FY26 Expenses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0D84BB-42B8-4EB5-AB47-497C9F9E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/>
              <a:t>Membership Development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0215-6963-4B4C-8C72-3528DBF05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19325"/>
            <a:ext cx="5157787" cy="3970338"/>
          </a:xfrm>
        </p:spPr>
        <p:txBody>
          <a:bodyPr>
            <a:noAutofit/>
          </a:bodyPr>
          <a:lstStyle/>
          <a:p>
            <a:r>
              <a:rPr lang="en-US" sz="2400"/>
              <a:t>Subscription expenses for learning management system and online tutorial coursework</a:t>
            </a:r>
          </a:p>
          <a:p>
            <a:r>
              <a:rPr lang="en-US" sz="2400"/>
              <a:t>Interactive training and within the learning management system, complete courses to master skills in the software systems SWAN provides</a:t>
            </a:r>
          </a:p>
          <a:p>
            <a:r>
              <a:rPr lang="en-US" sz="2400"/>
              <a:t>Expenses include Articulate Storyline, and </a:t>
            </a:r>
            <a:r>
              <a:rPr lang="en-US" sz="2400" err="1"/>
              <a:t>Inquisiq</a:t>
            </a:r>
            <a:endParaRPr lang="en-US" sz="2400"/>
          </a:p>
          <a:p>
            <a:r>
              <a:rPr lang="en-US" sz="2400"/>
              <a:t>Slight increase from prior year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78E9-CE7A-4F18-A732-DBDFE7B07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03994"/>
            <a:ext cx="5183188" cy="823912"/>
          </a:xfrm>
        </p:spPr>
        <p:txBody>
          <a:bodyPr anchor="t"/>
          <a:lstStyle/>
          <a:p>
            <a:r>
              <a:rPr lang="en-US"/>
              <a:t>Information &amp; Technology Services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999FD0-9D1C-4DEA-8A4D-462F77F33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3623" y="923925"/>
            <a:ext cx="5183188" cy="3684588"/>
          </a:xfrm>
        </p:spPr>
        <p:txBody>
          <a:bodyPr>
            <a:noAutofit/>
          </a:bodyPr>
          <a:lstStyle/>
          <a:p>
            <a:r>
              <a:rPr lang="en-US" sz="2400"/>
              <a:t>SirsiDynix expenses are budgeted for $365,864 with a 2% escalation</a:t>
            </a:r>
          </a:p>
          <a:p>
            <a:r>
              <a:rPr lang="en-US" sz="2400"/>
              <a:t> OCLC renews at $318,848 with 2.25% escalation</a:t>
            </a:r>
          </a:p>
          <a:p>
            <a:r>
              <a:rPr lang="en-US" sz="2400"/>
              <a:t>Article Search integration through EBSCO Discovery Services and OpenAthens is $121,621 total</a:t>
            </a:r>
          </a:p>
          <a:p>
            <a:r>
              <a:rPr lang="en-US" sz="2400"/>
              <a:t>Support from ByWater Solutions for SWAN's Aspen Discovery Services is $102,350 &amp; includes mobile app $4,600 annual hosting</a:t>
            </a:r>
          </a:p>
          <a:p>
            <a:r>
              <a:rPr lang="en-US" sz="2400"/>
              <a:t>The new subscription for online patron registration is budgeted at $16,500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6CA-AB67-4E0B-BD00-DA8D695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EC90-ED98-4E4D-B2AE-08D134F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9890D-D9F8-4D5D-AA48-EC9C0E0D02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7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BCBBF0-C6D3-4145-83EF-E3ECDA0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FY26 Expenses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0D84BB-42B8-4EB5-AB47-497C9F9E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Office, Hardware &amp; Equipment, Insurance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0215-6963-4B4C-8C72-3528DBF0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General office decreased $8,600</a:t>
            </a:r>
          </a:p>
          <a:p>
            <a:r>
              <a:rPr lang="en-US"/>
              <a:t>One-time expense for SWAN employee laptop replacement</a:t>
            </a:r>
          </a:p>
          <a:p>
            <a:r>
              <a:rPr lang="en-US"/>
              <a:t>Reserve funds</a:t>
            </a:r>
          </a:p>
          <a:p>
            <a:r>
              <a:rPr lang="en-US"/>
              <a:t>Insurance adjusted for new office coverage</a:t>
            </a:r>
          </a:p>
          <a:p>
            <a:r>
              <a:rPr lang="en-US"/>
              <a:t>Cyber risk renewal </a:t>
            </a:r>
            <a:r>
              <a:rPr lang="en-US" err="1"/>
              <a:t>descreased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78E9-CE7A-4F18-A732-DBDFE7B07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/>
              <a:t>Contractual Services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999FD0-9D1C-4DEA-8A4D-462F77F338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/>
              <a:t>Small increase</a:t>
            </a:r>
          </a:p>
          <a:p>
            <a:r>
              <a:rPr lang="en-US"/>
              <a:t>No new libraries joining in FY26</a:t>
            </a:r>
          </a:p>
          <a:p>
            <a:r>
              <a:rPr lang="en-US"/>
              <a:t>Financial auditor RFP completed</a:t>
            </a:r>
          </a:p>
          <a:p>
            <a:r>
              <a:rPr lang="en-US"/>
              <a:t>Audit expense increased</a:t>
            </a:r>
          </a:p>
          <a:p>
            <a:r>
              <a:rPr lang="en-US"/>
              <a:t>Accounting &amp; payroll</a:t>
            </a:r>
          </a:p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6CA-AB67-4E0B-BD00-DA8D695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EC90-ED98-4E4D-B2AE-08D134F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9890D-D9F8-4D5D-AA48-EC9C0E0D02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BCBBF0-C6D3-4145-83EF-E3ECDA04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Expenses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0D84BB-42B8-4EB5-AB47-497C9F9E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/>
              <a:t>Library Materials &amp; Content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10215-6963-4B4C-8C72-3528DBF05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EBSCO RAILS package deal no longer under SWAN e-content formula</a:t>
            </a:r>
          </a:p>
          <a:p>
            <a:r>
              <a:rPr lang="en-US"/>
              <a:t>RAILS invoices SWAN for participants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078E9-CE7A-4F18-A732-DBDFE7B07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/>
              <a:t>Interest &amp; Fees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999FD0-9D1C-4DEA-8A4D-462F77F338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/>
              <a:t>Expenses associated with bank fees for stopping checks or other services are recorded in this line</a:t>
            </a:r>
          </a:p>
          <a:p>
            <a:r>
              <a:rPr lang="en-US"/>
              <a:t>Lock box deposits</a:t>
            </a:r>
          </a:p>
          <a:p>
            <a:r>
              <a:rPr lang="en-US"/>
              <a:t>ACH services</a:t>
            </a:r>
          </a:p>
          <a:p>
            <a:r>
              <a:rPr lang="en-US"/>
              <a:t>Check processing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6CA-AB67-4E0B-BD00-DA8D695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EC90-ED98-4E4D-B2AE-08D134F1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A9890D-D9F8-4D5D-AA48-EC9C0E0D02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87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557B76-394A-4F09-8619-5229B06F1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Separate formula for academic, school, special, and public libraries</a:t>
            </a:r>
          </a:p>
          <a:p>
            <a:r>
              <a:rPr lang="en-US"/>
              <a:t>Public library formula based on county tax data (Cook, DuPage, Kane, Will)</a:t>
            </a:r>
          </a:p>
          <a:p>
            <a:pPr lvl="1"/>
            <a:r>
              <a:rPr lang="en-US"/>
              <a:t>Self-reported bond payments, debt service obligations deducted from total tax data</a:t>
            </a:r>
          </a:p>
          <a:p>
            <a:pPr lvl="1"/>
            <a:r>
              <a:rPr lang="en-US"/>
              <a:t>Completion of debt service payments may increase fees (ex: Downers Grove)</a:t>
            </a:r>
          </a:p>
          <a:p>
            <a:pPr lvl="1"/>
            <a:r>
              <a:rPr lang="en-US"/>
              <a:t>Details on how SWAN membership fees are calculated</a:t>
            </a:r>
            <a:br>
              <a:rPr lang="en-US"/>
            </a:br>
            <a:r>
              <a:rPr lang="en-US">
                <a:hlinkClick r:id="rId2"/>
              </a:rPr>
              <a:t>https://support.swanlibraries.net/about/budget</a:t>
            </a:r>
            <a:endParaRPr lang="en-US"/>
          </a:p>
          <a:p>
            <a:r>
              <a:rPr lang="en-US"/>
              <a:t>State funding via RAILS LLSAP is applied as a reduction in membership fees for 96 public libraries</a:t>
            </a:r>
          </a:p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AB132-FE52-44ED-A623-FE168AE9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C1302-8ED8-4AA4-877B-B8F6271D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0FFB0F-94A9-4001-8749-0F9B76E9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Revenue: Membership Fees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AC04F1-5272-475D-876D-D89BEBF173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8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B51334-B60C-2BC8-B952-A9B21C44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92D050"/>
                </a:solidFill>
              </a:rPr>
              <a:t>FY26 Revenue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CAEDD1-27A3-1D72-CA21-B234E286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/>
          <a:p>
            <a:r>
              <a:rPr lang="en-US" sz="2500"/>
              <a:t>Public library fee formula incorporates tax data </a:t>
            </a:r>
          </a:p>
          <a:p>
            <a:r>
              <a:rPr lang="en-US" sz="2500"/>
              <a:t>Bond or debit service arrangement will be deducted from tax data</a:t>
            </a:r>
          </a:p>
          <a:p>
            <a:r>
              <a:rPr lang="en-US" sz="2500"/>
              <a:t>FY26 budget is using 2022 tax &amp; bond data</a:t>
            </a:r>
          </a:p>
          <a:p>
            <a:pPr lvl="1"/>
            <a:r>
              <a:rPr lang="en-US" sz="2500"/>
              <a:t>Why not current?</a:t>
            </a:r>
          </a:p>
          <a:p>
            <a:pPr lvl="1"/>
            <a:r>
              <a:rPr lang="en-US" sz="2500"/>
              <a:t>Disbursement completed end of 2023</a:t>
            </a:r>
          </a:p>
          <a:p>
            <a:pPr lvl="1"/>
            <a:r>
              <a:rPr lang="en-US" sz="2500"/>
              <a:t>Tax reports collected in September 2024</a:t>
            </a:r>
          </a:p>
          <a:p>
            <a:pPr lvl="1"/>
            <a:r>
              <a:rPr lang="en-US" sz="2500"/>
              <a:t>FY26 SWAN budget work begins October 2024</a:t>
            </a:r>
          </a:p>
          <a:p>
            <a:r>
              <a:rPr lang="en-US" sz="2500"/>
              <a:t>Bond schedule &amp; SWAN: set it &amp; forget it!</a:t>
            </a:r>
          </a:p>
          <a:p>
            <a:pPr lvl="1"/>
            <a:endParaRPr lang="en-US" sz="25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D0B029-E10E-D702-E896-65B411442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633877" cy="2439988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B3238-AA59-AE26-4C6E-7ABD5150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259EF-2196-C5C0-7399-4181E081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C1C4D9-F098-EB35-576E-6852A5A6C3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35355D9-8375-62B9-CD8D-652DDE0E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SWAN Board election 2025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07D0AF-763D-83DC-9171-CFDC5443C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8CB2-FB8B-A644-1219-63BFCDD1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AD9F8-E932-FD0F-1AF5-2E246D3C3B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E7E6A-DFCE-7465-8268-937A316D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2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C74794-7710-4F78-945E-296B3A5AB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FE59A-7677-4439-A044-6A35BC1E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1CF7A-188D-47C8-8C56-5352CCA9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BDE85E-ED16-4E1C-8FC4-763A7D6E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&amp; Answers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622C6E-F6C3-433F-B106-3EE47B2BD6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3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0916CB-6BC7-73BC-3849-FE75B1C44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Discussion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Motion to accept the SWAN budget for fiscal year 2025 as presented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Roll-call required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B56DC-A3A6-7200-F197-8386CA7D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79C7C-3B56-5192-6F88-201AC2E4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43965F-84E1-E5FC-663B-E8769A60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approval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E4051D-961C-98C2-1C8A-D97B729465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34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C8725A-2F22-DB06-13F3-654FE783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Scan Task Force Report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2F8F50-40A7-A55F-DDD9-48ED25CD4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Aaron Skog, SWAN Executive Director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08D33-E603-A3D2-76EC-E850F017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D7400A-87BB-8EE4-494B-B174DC3F1B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70D2D-6356-59CA-6E62-6F40A7B0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7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58EF30-6F41-3A5C-D432-AF92334C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completed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A6B723-9EE6-F0D0-8C85-D7769E52D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Survey of library consortia &amp; systems</a:t>
            </a:r>
          </a:p>
          <a:p>
            <a:r>
              <a:rPr lang="en-US"/>
              <a:t>Interviews with 5 consortia &amp; systems</a:t>
            </a:r>
          </a:p>
          <a:p>
            <a:r>
              <a:rPr lang="en-US"/>
              <a:t>Vendor software demonstrations</a:t>
            </a:r>
          </a:p>
          <a:p>
            <a:pPr lvl="1"/>
            <a:r>
              <a:rPr lang="en-US"/>
              <a:t>Koha with ByWater Solutions</a:t>
            </a:r>
          </a:p>
          <a:p>
            <a:pPr lvl="1"/>
            <a:r>
              <a:rPr lang="en-US"/>
              <a:t>Polaris with Innovative Interfaces</a:t>
            </a:r>
          </a:p>
          <a:p>
            <a:pPr lvl="1"/>
            <a:r>
              <a:rPr lang="en-US"/>
              <a:t>BLUEcloud Staff with SirsiDynix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BDCB6-2B8C-51B0-B8AA-0BDD01AD6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9FAE6-BDF1-C71F-77A9-2504262F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7E988-A95C-2DCB-3AA3-9088C101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80E0D-F9DB-599D-8D6C-7B0EA529696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29B648E-B581-423D-9B17-BE3736B2CEBE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4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56CCD0B-FFFF-F5B4-672E-2629EFFCB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236" y="1825625"/>
            <a:ext cx="9841528" cy="435133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18F96-00C7-DAFA-3786-C90FCC50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81275-898A-0CD9-DBD2-209F3AD3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18C39-81D0-9EF5-E327-1B9263C5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Koha ILS: holds queue example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38616-771A-33FD-E540-27FCC271FA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AFE120-1EFF-41FA-8DCA-880638A36A9F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63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4A1E50-E10C-D1B2-AB70-02CDA4963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178" y="1825625"/>
            <a:ext cx="10225643" cy="4351338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A9436-4E73-DCCB-A0D8-572AA820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F5CF3-09B4-C608-60CE-4DAB62F9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EA3D6A-1FFF-9D79-E9C8-42F6991E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Polaris Leap: holds picklist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622E9F-1A6F-8990-5874-7F05FBEFB0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5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304E21-B65E-1A81-A7D5-5F59F4E8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Polaris </a:t>
            </a:r>
            <a:r>
              <a:rPr lang="en-US" err="1"/>
              <a:t>SimplyReports</a:t>
            </a:r>
            <a:r>
              <a:rPr lang="en-US"/>
              <a:t> &amp; Report Manager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6008125-0149-A3EB-14D5-C867F6609B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63133"/>
            <a:ext cx="5181600" cy="3276321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19A1A-7A55-4E33-1578-CE674038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0D934-6616-450B-83EA-0B9BBC6A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168E48-B7BB-289C-0AE2-4066BBAA68E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19DF6D5-2094-8205-4EEE-A1DFE3E2B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8663" y="1825625"/>
            <a:ext cx="4368674" cy="4351338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954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55894E-269D-2A1A-0190-452C8B4B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BLUEcloud Staff: viewing title &amp; copy holds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5065F-DEE0-7F5A-B567-8200F89F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12B5-ED9C-3A95-22E7-21710C0D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EC6D36-E3B8-47A1-F277-4E695BD3449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F692F8E-329A-ED66-E938-69CEF0F2E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70212"/>
            <a:ext cx="6421075" cy="3656998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A3388752-7B83-2CBB-C0F8-D78F2AC226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63292"/>
            <a:ext cx="5181600" cy="3766088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2310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66E1-F865-E85F-CCD6-1D737004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" y="1712794"/>
            <a:ext cx="3325237" cy="1600200"/>
          </a:xfrm>
        </p:spPr>
        <p:txBody>
          <a:bodyPr/>
          <a:lstStyle/>
          <a:p>
            <a:r>
              <a:rPr lang="en-US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1FCE-8568-3EA7-4AF8-CB005852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Koha &amp; Polaris Leap are strong alternative staff interfaces for circulation</a:t>
            </a:r>
          </a:p>
          <a:p>
            <a:r>
              <a:rPr lang="en-US"/>
              <a:t>Koha &amp; Polaris utilize SQL for reports &amp; analytics</a:t>
            </a:r>
          </a:p>
          <a:p>
            <a:r>
              <a:rPr lang="en-US"/>
              <a:t>Retain flexibility for future decision based on discussion &amp; feedback</a:t>
            </a:r>
          </a:p>
          <a:p>
            <a:r>
              <a:rPr lang="en-US"/>
              <a:t>Consider year-to-year agreement with SirsiDynix</a:t>
            </a:r>
          </a:p>
          <a:p>
            <a:r>
              <a:rPr lang="en-US"/>
              <a:t>Potential higher increases vs multi-year agreement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48B6D-9942-1D74-A0A4-31D4D142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A8826-1BA7-EADF-BCD7-FB4CB0BD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EEF8D-A069-100D-8CA3-89EBA6E4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7885A-A808-E4BD-75D1-5EECFD045D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AFE120-1EFF-41FA-8DCA-880638A36A9F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5A81-313F-E350-1A29-13ECE42A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SWAN Board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894BC-73DE-823D-6D07-AB6A1546A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Anna Wassenaar, Blue Island Public Library </a:t>
            </a:r>
          </a:p>
          <a:p>
            <a:r>
              <a:rPr lang="en-US"/>
              <a:t>Jennifer Cottrill, Midlothian Public Library </a:t>
            </a:r>
          </a:p>
          <a:p>
            <a:r>
              <a:rPr lang="en-US"/>
              <a:t>Jesse Blazek, Palos Heights Public Library </a:t>
            </a:r>
          </a:p>
          <a:p>
            <a:r>
              <a:rPr lang="en-US"/>
              <a:t>Aaron Skog, SWAN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17A9E-6366-9DA6-7B8E-2C5C6F9CA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Environmental Scan Task Force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5BA14-5990-A9E1-A1C1-4DD3B46D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9E67E-7C9B-51DB-11C7-67874922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8F06C-421C-1AA2-AC03-A9BDEEC1733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AFE120-1EFF-41FA-8DCA-880638A36A9F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D833D-4A85-4D39-FE38-BC95CDD8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951D8-9A62-34E2-61E7-F62090ED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42B42E-5AEC-3F2F-8609-10D19365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process &amp; timetable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CD0BF-8B6C-B646-7030-CC3BB77B74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60FC662-37A4-E9FD-D20B-9E2B81412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533250"/>
              </p:ext>
            </p:extLst>
          </p:nvPr>
        </p:nvGraphicFramePr>
        <p:xfrm>
          <a:off x="739588" y="1690688"/>
          <a:ext cx="10515600" cy="348202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135886">
                  <a:extLst>
                    <a:ext uri="{9D8B030D-6E8A-4147-A177-3AD203B41FA5}">
                      <a16:colId xmlns:a16="http://schemas.microsoft.com/office/drawing/2014/main" val="2949115754"/>
                    </a:ext>
                  </a:extLst>
                </a:gridCol>
                <a:gridCol w="3379714">
                  <a:extLst>
                    <a:ext uri="{9D8B030D-6E8A-4147-A177-3AD203B41FA5}">
                      <a16:colId xmlns:a16="http://schemas.microsoft.com/office/drawing/2014/main" val="213127483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Election Process Announced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March 6, 2025 (Quarterly)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459358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Online Self-Nominations Accepted 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April 1 – 25, 2025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54738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Names of Candidates Released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May 1, 2025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37565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Electronic Ballot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May 5 – May 23, 2025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946996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Results Announced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June 2, 2025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847108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Elected Candidates invited to June SWAN Board Meeting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June 20, 2025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180752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Candidates’ Terms Begin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July 1, 2025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612452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July Board Meeting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July 18, 2025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013731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636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D3B8F4-A6EF-562C-035B-828656FA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 Satisfaction Survey 2025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EDB931-9B06-8E32-9D41-B08D6D70F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Aaron Skog, Executive Director</a:t>
            </a:r>
          </a:p>
          <a:p>
            <a:r>
              <a:rPr lang="en-US"/>
              <a:t>Jennifer Cottrill, Board President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2CB1E-5B28-92D1-79C1-0E4D3244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47D24-0029-11CA-5043-0B2E9664E5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DF55-1770-823B-86B3-8EEC22AD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85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B549-B65C-93C6-4C46-A6189527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 satisfaction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C066-3A70-2FE6-E683-67734C3E25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Goal of survey</a:t>
            </a:r>
          </a:p>
          <a:p>
            <a:r>
              <a:rPr lang="en-US"/>
              <a:t>Open to 100 library directors to complete</a:t>
            </a:r>
          </a:p>
          <a:p>
            <a:r>
              <a:rPr lang="en-US"/>
              <a:t>Rate the satisfaction of products</a:t>
            </a:r>
          </a:p>
          <a:p>
            <a:r>
              <a:rPr lang="en-US"/>
              <a:t>Revised rating for 2025</a:t>
            </a:r>
          </a:p>
          <a:p>
            <a:pPr lvl="1"/>
            <a:r>
              <a:rPr lang="en-US"/>
              <a:t>Very satisfied</a:t>
            </a:r>
          </a:p>
          <a:p>
            <a:pPr lvl="1"/>
            <a:r>
              <a:rPr lang="en-US"/>
              <a:t>Satisfied</a:t>
            </a:r>
          </a:p>
          <a:p>
            <a:pPr lvl="1"/>
            <a:r>
              <a:rPr lang="en-US"/>
              <a:t>Neutral</a:t>
            </a:r>
          </a:p>
          <a:p>
            <a:pPr lvl="1"/>
            <a:r>
              <a:rPr lang="en-US"/>
              <a:t>Dissatisfied</a:t>
            </a:r>
          </a:p>
          <a:p>
            <a:pPr lvl="1"/>
            <a:r>
              <a:rPr lang="en-US"/>
              <a:t>Very dissatisfied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63C94-A9C5-0FD5-BBDE-A1337CD21B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Platforms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WorkFlows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BLUEcloud Analytics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MobileCirc/</a:t>
            </a:r>
            <a:r>
              <a:rPr lang="en-US" err="1"/>
              <a:t>MobileStaff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LiDA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Aspen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MessageBee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WorldShare ILL &amp; WorldCat Discovery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2473-63C3-F8D6-C158-3887ECBD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27A8A-2C3D-E78B-B7AC-EB64BA21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C9E3D-0C65-E15F-C0E1-5C13D4BC9E5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53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FFDDA5-7EB2-4441-2354-5CC6F211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new helpdesk platform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4E45FC-AD9A-196E-9372-D958880C1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Scott Brandwein, SWAN Assistant Director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5C74A-BE92-32EF-1741-C5A6AD56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A21622-7DD2-A442-CB5A-C69997F385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March 6, 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B0C6F-BEBB-C209-D67F-2D571E3D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75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B95F-5D16-EB42-4B90-BE56ADAC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Orientations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BEC8EFA-907D-88CA-E94D-623DDBBA3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88700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26CFF-D76E-9930-D444-0CBB9B442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February 27 &amp; 28</a:t>
            </a:r>
          </a:p>
        </p:txBody>
      </p:sp>
    </p:spTree>
    <p:extLst>
      <p:ext uri="{BB962C8B-B14F-4D97-AF65-F5344CB8AC3E}">
        <p14:creationId xmlns:p14="http://schemas.microsoft.com/office/powerpoint/2010/main" val="4230022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A4157A-8A08-BCAD-632C-B8606B31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92" y="632827"/>
            <a:ext cx="10902215" cy="5172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437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icture Placeholder 3">
            <a:extLst>
              <a:ext uri="{FF2B5EF4-FFF2-40B4-BE49-F238E27FC236}">
                <a16:creationId xmlns:a16="http://schemas.microsoft.com/office/drawing/2014/main" id="{CF66AA2B-3890-25DA-7D13-B508A9A37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124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998D3E-C22E-94ED-EA43-54F9878C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Finding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5BAA5-F28E-6175-9EDB-AC4DBA83E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24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582973D-AE70-6B16-E636-2314B06F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7FA070F-D90E-10D2-E44F-FE8447002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support site documentation</a:t>
            </a:r>
          </a:p>
          <a:p>
            <a:r>
              <a:rPr lang="en-US"/>
              <a:t>Finish single sign-on integration for L2 access</a:t>
            </a:r>
          </a:p>
          <a:p>
            <a:r>
              <a:rPr lang="en-US"/>
              <a:t>Launch on </a:t>
            </a:r>
            <a:r>
              <a:rPr lang="en-US" b="1"/>
              <a:t>April 29</a:t>
            </a:r>
            <a:r>
              <a:rPr lang="en-US" b="1" baseline="30000"/>
              <a:t>th</a:t>
            </a:r>
            <a:endParaRPr lang="en-US" b="1"/>
          </a:p>
          <a:p>
            <a:pPr lvl="1"/>
            <a:r>
              <a:rPr lang="en-US"/>
              <a:t>Member staff will not need to do anything special</a:t>
            </a:r>
          </a:p>
          <a:p>
            <a:pPr lvl="1"/>
            <a:r>
              <a:rPr lang="en-US"/>
              <a:t>E-mail ticket responses will look different</a:t>
            </a:r>
          </a:p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3BFDF0-7998-B95F-C01A-D431C1BE8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3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7ABAA-6E63-40E9-9084-F884B8DF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 &amp;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BF64-CAE6-45FC-B560-580FBDCEA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F9D62-391E-4BDA-A471-0EDABF75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dirty="0" smtClean="0"/>
              <a:t>47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039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F9356B-8FE9-B454-3C42-C77726467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Configuration freeze Tuesday, March 11</a:t>
            </a:r>
            <a:r>
              <a:rPr lang="en-US" baseline="30000"/>
              <a:t>th</a:t>
            </a:r>
            <a:r>
              <a:rPr lang="en-US"/>
              <a:t> – Wednesday, March 26 SWAN will temporarily disable permissions on library staff Aspen accounts</a:t>
            </a:r>
            <a:endParaRPr lang="en-US" baseline="30000"/>
          </a:p>
          <a:p>
            <a:pPr lvl="1"/>
            <a:r>
              <a:rPr lang="en-US"/>
              <a:t>Pause of staff sideloads of e-resources</a:t>
            </a:r>
          </a:p>
          <a:p>
            <a:pPr lvl="1"/>
            <a:r>
              <a:rPr lang="en-US"/>
              <a:t>Any new integrations (e-resources, events, etc.)</a:t>
            </a:r>
          </a:p>
          <a:p>
            <a:pPr lvl="1"/>
            <a:r>
              <a:rPr lang="en-US"/>
              <a:t>Record grouping &amp; ungrouping</a:t>
            </a:r>
          </a:p>
          <a:p>
            <a:pPr lvl="1"/>
            <a:r>
              <a:rPr lang="en-US"/>
              <a:t>Changes to library themes, locations, system settings</a:t>
            </a:r>
          </a:p>
          <a:p>
            <a:r>
              <a:rPr lang="en-US"/>
              <a:t>Migration starts Tuesday, March 25</a:t>
            </a:r>
            <a:r>
              <a:rPr lang="en-US" baseline="30000"/>
              <a:t>th</a:t>
            </a:r>
            <a:r>
              <a:rPr lang="en-US"/>
              <a:t> through Wednesday, March 26</a:t>
            </a:r>
            <a:r>
              <a:rPr lang="en-US" baseline="30000"/>
              <a:t>th</a:t>
            </a:r>
            <a:r>
              <a:rPr lang="en-US"/>
              <a:t> morning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460F3-5F53-867C-DC70-260EA85E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36F41-9431-F1FE-86A5-CAF2692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280EF7-779A-D6A7-AB97-EF06337B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682" y="365125"/>
            <a:ext cx="8987118" cy="1325563"/>
          </a:xfrm>
        </p:spPr>
        <p:txBody>
          <a:bodyPr/>
          <a:lstStyle/>
          <a:p>
            <a:r>
              <a:rPr lang="en-US"/>
              <a:t>Aspen server migration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1CD6B-ED97-28AF-D6DE-A68A76B39D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9B648E-B581-423D-9B17-BE3736B2CEBE}" type="datetime4">
              <a:rPr lang="en-US" smtClean="0"/>
              <a:t>March 6, 2025</a:t>
            </a:fld>
            <a:endParaRPr lang="en-US"/>
          </a:p>
        </p:txBody>
      </p:sp>
      <p:pic>
        <p:nvPicPr>
          <p:cNvPr id="10" name="Picture 9" descr="A logo of a leaf&#10;&#10;AI-generated content may be incorrect.">
            <a:extLst>
              <a:ext uri="{FF2B5EF4-FFF2-40B4-BE49-F238E27FC236}">
                <a16:creationId xmlns:a16="http://schemas.microsoft.com/office/drawing/2014/main" id="{C233CA91-45AA-6795-F50D-385BA7B09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2593"/>
            <a:ext cx="1395252" cy="1418506"/>
          </a:xfrm>
          <a:prstGeom prst="rect">
            <a:avLst/>
          </a:prstGeom>
        </p:spPr>
      </p:pic>
      <p:pic>
        <p:nvPicPr>
          <p:cNvPr id="12" name="Picture 11" descr="A green letters on a white background&#10;&#10;AI-generated content may be incorrect.">
            <a:extLst>
              <a:ext uri="{FF2B5EF4-FFF2-40B4-BE49-F238E27FC236}">
                <a16:creationId xmlns:a16="http://schemas.microsoft.com/office/drawing/2014/main" id="{C4E6CDD3-6DE7-122E-9D22-96B26A6A8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432593"/>
            <a:ext cx="23812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50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78C1-2710-A1C0-F7E7-1B46C4B5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announcements?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47D0E-F766-02A0-F8FF-D85B4704D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B9F3A-3B8F-8AB2-818C-701125FE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7DC12-5C2B-F74D-B582-63B9A76DB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9B648E-B581-423D-9B17-BE3736B2CEBE}" type="datetime4">
              <a:rPr lang="en-US" smtClean="0"/>
              <a:t>March 6,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82F84-05A0-DF00-CF5C-188DA0EA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6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19D7AC-195A-C6DA-D825-894152F2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patron registration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AB3F53-05C5-1AF6-196B-79C62966B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Tara Wood, SWAN User Experience Manager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58F6-47EF-CEE5-7AAD-2B65AD02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73D08-1A1B-0884-0F6E-D3571B6E64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4318-BEE2-27C2-DEDA-2B6C4BF0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C4C4-E72F-303A-5FD4-D01BBDC3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198389FC-9702-67AF-AC45-0B125EEF25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09812" y="1943894"/>
            <a:ext cx="3638376" cy="41148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5C836-A2E4-B312-5474-9EAA1DD2B8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63 libraries use the SWAN Online Patron Registration tool, through the SWAN patron site</a:t>
            </a:r>
          </a:p>
          <a:p>
            <a:r>
              <a:rPr lang="en-US">
                <a:ea typeface="Source Sans Pro"/>
              </a:rPr>
              <a:t>No address validation </a:t>
            </a:r>
          </a:p>
          <a:p>
            <a:r>
              <a:rPr lang="en-US">
                <a:ea typeface="Source Sans Pro"/>
              </a:rPr>
              <a:t>No verification of identity or address within library district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D517-8E09-E364-2AF2-26926FFE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8053F-30A2-D7FA-C20F-92C6EA2F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10292-0433-B037-74BF-EC783B4D442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5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76E15-D855-1FF2-8E37-05EC6772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Features to consider for a new tool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C5FE-A434-49CC-A86F-D5DC98B3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Registration forms</a:t>
            </a:r>
          </a:p>
          <a:p>
            <a:r>
              <a:rPr lang="en-US">
                <a:ea typeface="Source Sans Pro"/>
              </a:rPr>
              <a:t>Welcome emails</a:t>
            </a:r>
          </a:p>
          <a:p>
            <a:r>
              <a:rPr lang="en-US">
                <a:ea typeface="Source Sans Pro"/>
              </a:rPr>
              <a:t>Address verification</a:t>
            </a:r>
          </a:p>
          <a:p>
            <a:r>
              <a:rPr lang="en-US">
                <a:ea typeface="Source Sans Pro"/>
              </a:rPr>
              <a:t>Identity verification</a:t>
            </a:r>
          </a:p>
          <a:p>
            <a:r>
              <a:rPr lang="en-US">
                <a:ea typeface="Source Sans Pro"/>
              </a:rPr>
              <a:t>Duplicate checking</a:t>
            </a:r>
          </a:p>
          <a:p>
            <a:r>
              <a:rPr lang="en-US">
                <a:ea typeface="Source Sans Pro"/>
              </a:rPr>
              <a:t>Provisional cards and non-residents</a:t>
            </a:r>
          </a:p>
          <a:p>
            <a:r>
              <a:rPr lang="en-US">
                <a:ea typeface="Source Sans Pro"/>
              </a:rPr>
              <a:t>Minor registrations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17472-3711-3036-A034-6196D72AF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20F60-AC25-16DD-0EDD-CA1CB515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D4608-3AB6-DA9E-987A-A153EE18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9C793-8284-6F33-E989-571C8B84FD1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947EF7-5F1B-23B9-7C51-3D4F23C9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solutions</a:t>
            </a:r>
            <a:endParaRPr lang="en-US">
              <a:ea typeface="Source Sans Pro SemiBold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0C7383-EA8D-E32A-0984-C530F3511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Patron Point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455DBD-4836-7174-A102-633794B83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ea typeface="Source Sans Pro"/>
              </a:rPr>
              <a:t>Route patrons to the correct home library</a:t>
            </a:r>
          </a:p>
          <a:p>
            <a:r>
              <a:rPr lang="en-US">
                <a:ea typeface="Source Sans Pro"/>
              </a:rPr>
              <a:t>One form, one welcome email with custom library info</a:t>
            </a:r>
          </a:p>
          <a:p>
            <a:r>
              <a:rPr lang="en-US">
                <a:ea typeface="Source Sans Pro"/>
              </a:rPr>
              <a:t>Address &amp; GIS verification</a:t>
            </a:r>
          </a:p>
          <a:p>
            <a:r>
              <a:rPr lang="en-US">
                <a:ea typeface="Source Sans Pro"/>
              </a:rPr>
              <a:t>Identity verification – can issue full access cards online</a:t>
            </a:r>
          </a:p>
          <a:p>
            <a:r>
              <a:rPr lang="en-US">
                <a:ea typeface="Source Sans Pro"/>
              </a:rPr>
              <a:t>Provisional cards, duplicate checking, non-resident application link</a:t>
            </a:r>
          </a:p>
          <a:p>
            <a:r>
              <a:rPr lang="en-US">
                <a:ea typeface="Source Sans Pro"/>
              </a:rPr>
              <a:t>Minor registration</a:t>
            </a:r>
          </a:p>
          <a:p>
            <a:r>
              <a:rPr lang="en-US">
                <a:ea typeface="Source Sans Pro"/>
              </a:rPr>
              <a:t>Estimated annual cost:</a:t>
            </a:r>
            <a:br>
              <a:rPr lang="en-US">
                <a:ea typeface="Source Sans Pro"/>
              </a:rPr>
            </a:br>
            <a:r>
              <a:rPr lang="en-US">
                <a:ea typeface="Source Sans Pro"/>
              </a:rPr>
              <a:t>$17k for 30k registrations</a:t>
            </a:r>
            <a:endParaRPr lang="en-US"/>
          </a:p>
          <a:p>
            <a:endParaRPr lang="en-US">
              <a:ea typeface="Source Sans Pr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55982-37DC-8B9A-5566-B8315EB3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2F45-7599-7C46-4CE8-A4ADE721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69D12-F649-84EA-05C8-5503A3EF16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  <p:pic>
        <p:nvPicPr>
          <p:cNvPr id="15" name="Content Placeholder 8" descr="A screenshot of a form&#10;&#10;AI-generated content may be incorrect.">
            <a:extLst>
              <a:ext uri="{FF2B5EF4-FFF2-40B4-BE49-F238E27FC236}">
                <a16:creationId xmlns:a16="http://schemas.microsoft.com/office/drawing/2014/main" id="{DAA5FB15-0CAB-0A79-534E-35699852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30" y="892121"/>
            <a:ext cx="4114800" cy="56194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941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947EF7-5F1B-23B9-7C51-3D4F23C9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solutions</a:t>
            </a:r>
            <a:endParaRPr lang="en-US">
              <a:ea typeface="Source Sans Pro SemiBold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0C7383-EA8D-E32A-0984-C530F3511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Aspen Self-Registration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455DBD-4836-7174-A102-633794B83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Custom registration form per library</a:t>
            </a:r>
          </a:p>
          <a:p>
            <a:r>
              <a:rPr lang="en-US">
                <a:ea typeface="Source Sans Pro"/>
              </a:rPr>
              <a:t>Custom welcome email</a:t>
            </a:r>
            <a:endParaRPr lang="en-US"/>
          </a:p>
          <a:p>
            <a:r>
              <a:rPr lang="en-US">
                <a:ea typeface="Source Sans Pro"/>
              </a:rPr>
              <a:t>Address validation (USPS valid address only)</a:t>
            </a:r>
          </a:p>
          <a:p>
            <a:r>
              <a:rPr lang="en-US">
                <a:ea typeface="Source Sans Pro"/>
              </a:rPr>
              <a:t>Minor registration</a:t>
            </a:r>
          </a:p>
          <a:p>
            <a:r>
              <a:rPr lang="en-US">
                <a:ea typeface="Source Sans Pro"/>
              </a:rPr>
              <a:t>Estimated annual cost: </a:t>
            </a:r>
            <a:br>
              <a:rPr lang="en-US">
                <a:ea typeface="Source Sans Pro"/>
              </a:rPr>
            </a:br>
            <a:r>
              <a:rPr lang="en-US">
                <a:ea typeface="Source Sans Pro"/>
              </a:rPr>
              <a:t>Included with Aspen</a:t>
            </a:r>
          </a:p>
          <a:p>
            <a:endParaRPr lang="en-US">
              <a:ea typeface="Source Sans Pro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5E670F-E46E-2D55-FCB8-CC20618BDAD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55982-37DC-8B9A-5566-B8315EB3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2F45-7599-7C46-4CE8-A4ADE721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69D12-F649-84EA-05C8-5503A3EF16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March 6, 2025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AF353-71E1-93C6-31FF-80BA2AAFC602}"/>
              </a:ext>
            </a:extLst>
          </p:cNvPr>
          <p:cNvSpPr txBox="1"/>
          <p:nvPr/>
        </p:nvSpPr>
        <p:spPr>
          <a:xfrm>
            <a:off x="6139656" y="942975"/>
            <a:ext cx="5248275" cy="497204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457200" tIns="457200" rIns="457200" bIns="457200" rtlCol="0" anchor="ctr">
            <a:noAutofit/>
          </a:bodyPr>
          <a:lstStyle/>
          <a:p>
            <a:r>
              <a:rPr lang="en-US" sz="2000"/>
              <a:t>Aspen registration does not include: Address, GIS, or ID verification or routing to the correct library.</a:t>
            </a:r>
            <a:br>
              <a:rPr lang="en-US" sz="2000"/>
            </a:br>
            <a:br>
              <a:rPr lang="en-US" sz="2000"/>
            </a:br>
            <a:r>
              <a:rPr lang="en-US" sz="2000"/>
              <a:t>If a third-party solution isn’t selected, SWAN will move to using Aspen Self-Registration in 2025.</a:t>
            </a:r>
          </a:p>
        </p:txBody>
      </p:sp>
    </p:spTree>
    <p:extLst>
      <p:ext uri="{BB962C8B-B14F-4D97-AF65-F5344CB8AC3E}">
        <p14:creationId xmlns:p14="http://schemas.microsoft.com/office/powerpoint/2010/main" val="2993280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005661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-PPT-2020" id="{687F51A9-11E1-413C-9051-8EC365FB562F}" vid="{E20A4488-0C2C-4E35-BEF5-616CAADE7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2841a4-3d51-4a73-8a6d-9ab7925a3ac0">
      <Terms xmlns="http://schemas.microsoft.com/office/infopath/2007/PartnerControls"/>
    </lcf76f155ced4ddcb4097134ff3c332f>
    <TaxCatchAll xmlns="13f1bf54-b3b9-4f6e-ab24-51a0268d9c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8" ma:contentTypeDescription="Create a new document." ma:contentTypeScope="" ma:versionID="ff2244a41f652704df0fd3d5ccf95af3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9fea63a9520144c2c92c167e69cbce52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5edc1e-3c8c-4677-a1ce-bc1d99f214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9b8c2-d6f1-47a9-8c7f-b86d845bd569}" ma:internalName="TaxCatchAll" ma:showField="CatchAllData" ma:web="13f1bf54-b3b9-4f6e-ab24-51a0268d9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89855B-151A-4C35-9D9C-A3D647EBE73F}">
  <ds:schemaRefs>
    <ds:schemaRef ds:uri="13f1bf54-b3b9-4f6e-ab24-51a0268d9c4c"/>
    <ds:schemaRef ds:uri="6d2841a4-3d51-4a73-8a6d-9ab7925a3a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6DBCB5-0D90-48D3-AA64-7006A1D8C6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0CFE63-2B73-4085-95AE-2AD653B3E176}">
  <ds:schemaRefs>
    <ds:schemaRef ds:uri="13f1bf54-b3b9-4f6e-ab24-51a0268d9c4c"/>
    <ds:schemaRef ds:uri="6d2841a4-3d51-4a73-8a6d-9ab7925a3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2180</Words>
  <Application>Microsoft Office PowerPoint</Application>
  <PresentationFormat>Widescreen</PresentationFormat>
  <Paragraphs>574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Aptos</vt:lpstr>
      <vt:lpstr>Arial</vt:lpstr>
      <vt:lpstr>Calibri</vt:lpstr>
      <vt:lpstr>Courier New</vt:lpstr>
      <vt:lpstr>Georgia</vt:lpstr>
      <vt:lpstr>Source Sans Pro</vt:lpstr>
      <vt:lpstr>Source Sans Pro SemiBold</vt:lpstr>
      <vt:lpstr>Trebuchet MS</vt:lpstr>
      <vt:lpstr>Wingdings</vt:lpstr>
      <vt:lpstr>SWAN-PPT-2020</vt:lpstr>
      <vt:lpstr>SWAN Quarterly Meeting</vt:lpstr>
      <vt:lpstr>Agenda</vt:lpstr>
      <vt:lpstr>SWAN Board election 2025</vt:lpstr>
      <vt:lpstr>Election process &amp; timetable</vt:lpstr>
      <vt:lpstr>Online patron registration</vt:lpstr>
      <vt:lpstr>Current</vt:lpstr>
      <vt:lpstr>Features to consider for a new tool</vt:lpstr>
      <vt:lpstr>Comparing solutions</vt:lpstr>
      <vt:lpstr>Comparing solutions</vt:lpstr>
      <vt:lpstr>Summary</vt:lpstr>
      <vt:lpstr>Discussion</vt:lpstr>
      <vt:lpstr>FY2026 budget</vt:lpstr>
      <vt:lpstr>SWAN budget process timeline</vt:lpstr>
      <vt:lpstr>Budget priorities</vt:lpstr>
      <vt:lpstr>FY25 budget: online patron registration</vt:lpstr>
      <vt:lpstr>“More like this” in Aspen</vt:lpstr>
      <vt:lpstr>Cost of services</vt:lpstr>
      <vt:lpstr>SWAN Reserves</vt:lpstr>
      <vt:lpstr>FY26 Budget</vt:lpstr>
      <vt:lpstr>FY26 Revenue budget</vt:lpstr>
      <vt:lpstr>Revenue</vt:lpstr>
      <vt:lpstr>Expense budget 3% decrease for FY26</vt:lpstr>
      <vt:lpstr>FY26 Expenses</vt:lpstr>
      <vt:lpstr>FY26 Expenses</vt:lpstr>
      <vt:lpstr>FY26 Expenses</vt:lpstr>
      <vt:lpstr>FY26 Expenses</vt:lpstr>
      <vt:lpstr>Expenses</vt:lpstr>
      <vt:lpstr>Revenue: Membership Fees</vt:lpstr>
      <vt:lpstr>FY26 Revenue</vt:lpstr>
      <vt:lpstr>Questions &amp; Answers</vt:lpstr>
      <vt:lpstr>Budget approval</vt:lpstr>
      <vt:lpstr>Environmental Scan Task Force Report</vt:lpstr>
      <vt:lpstr>Work completed</vt:lpstr>
      <vt:lpstr>Koha ILS: holds queue example</vt:lpstr>
      <vt:lpstr>Polaris Leap: holds picklist</vt:lpstr>
      <vt:lpstr>Polaris SimplyReports &amp; Report Manager</vt:lpstr>
      <vt:lpstr>BLUEcloud Staff: viewing title &amp; copy holds </vt:lpstr>
      <vt:lpstr>Recommendation</vt:lpstr>
      <vt:lpstr>SWAN Board Task Force</vt:lpstr>
      <vt:lpstr>Membership Satisfaction Survey 2025</vt:lpstr>
      <vt:lpstr>Membership satisfaction survey</vt:lpstr>
      <vt:lpstr>Overview of new helpdesk platform</vt:lpstr>
      <vt:lpstr>Orientations</vt:lpstr>
      <vt:lpstr>PowerPoint Presentation</vt:lpstr>
      <vt:lpstr>Finding Us</vt:lpstr>
      <vt:lpstr>Next Steps</vt:lpstr>
      <vt:lpstr>Announcements &amp; Questions</vt:lpstr>
      <vt:lpstr>Aspen server migration</vt:lpstr>
      <vt:lpstr>Other announcements?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Quarterly Meeting</dc:title>
  <dc:creator/>
  <cp:lastModifiedBy/>
  <cp:revision>1</cp:revision>
  <dcterms:created xsi:type="dcterms:W3CDTF">2021-12-03T17:37:01Z</dcterms:created>
  <dcterms:modified xsi:type="dcterms:W3CDTF">2025-03-06T14:07:48Z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0x01010069325545373AF7429C682A8902065AFA</vt:lpwstr>
  </property>
  <property fmtid="{D5CDD505-2E9C-101B-9397-08002B2CF9AE}" pid="3" name="ArticulateGUID">
    <vt:lpwstr>D1B39070-BB8C-435E-8538-D63DF5746AC7</vt:lpwstr>
  </property>
  <property fmtid="{D5CDD505-2E9C-101B-9397-08002B2CF9AE}" pid="4" name="ArticulatePath">
    <vt:lpwstr>https://swanlibraries.sharepoint.com/SharedDocs/Administration/Governance/Quarterly/2022/SWAN-2022-Q1-Presentation</vt:lpwstr>
  </property>
  <property fmtid="{D5CDD505-2E9C-101B-9397-08002B2CF9AE}" pid="5" name="MediaServiceImageTags">
    <vt:lpwstr/>
  </property>
</Properties>
</file>