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7" r:id="rId5"/>
    <p:sldId id="459" r:id="rId6"/>
    <p:sldId id="431" r:id="rId7"/>
    <p:sldId id="460" r:id="rId8"/>
    <p:sldId id="398" r:id="rId9"/>
    <p:sldId id="461" r:id="rId10"/>
    <p:sldId id="434" r:id="rId11"/>
    <p:sldId id="399" r:id="rId12"/>
    <p:sldId id="401" r:id="rId13"/>
    <p:sldId id="462" r:id="rId14"/>
    <p:sldId id="463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4DECF5-DF06-40F0-A906-6510ACACFDC3}">
          <p14:sldIdLst>
            <p14:sldId id="257"/>
            <p14:sldId id="459"/>
            <p14:sldId id="431"/>
            <p14:sldId id="460"/>
            <p14:sldId id="398"/>
            <p14:sldId id="461"/>
            <p14:sldId id="434"/>
            <p14:sldId id="399"/>
            <p14:sldId id="401"/>
            <p14:sldId id="462"/>
            <p14:sldId id="463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Schlewitt" initials="SS" lastIdx="3" clrIdx="0">
    <p:extLst>
      <p:ext uri="{19B8F6BF-5375-455C-9EA6-DF929625EA0E}">
        <p15:presenceInfo xmlns:p15="http://schemas.microsoft.com/office/powerpoint/2012/main" userId="S::steven@swanlibraries.net::8fca6942-85ab-4309-995e-ec937c713a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CC"/>
    <a:srgbClr val="00838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FDF4A-8136-42A6-AB0A-1497C0B2BC91}" v="1" dt="2021-09-30T18:15:52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e Tortorella" userId="c8c2eb00-5405-408b-8d6c-7d3ca73f2e4c" providerId="ADAL" clId="{A67FDF4A-8136-42A6-AB0A-1497C0B2BC91}"/>
    <pc:docChg chg="custSel modSld replTag delTag">
      <pc:chgData name="Dawne Tortorella" userId="c8c2eb00-5405-408b-8d6c-7d3ca73f2e4c" providerId="ADAL" clId="{A67FDF4A-8136-42A6-AB0A-1497C0B2BC91}" dt="2021-09-30T18:15:48.679" v="6" actId="20577"/>
      <pc:docMkLst>
        <pc:docMk/>
      </pc:docMkLst>
      <pc:sldChg chg="replTag delTag modNotesTx">
        <pc:chgData name="Dawne Tortorella" userId="c8c2eb00-5405-408b-8d6c-7d3ca73f2e4c" providerId="ADAL" clId="{A67FDF4A-8136-42A6-AB0A-1497C0B2BC91}" dt="2021-09-30T18:15:48.679" v="6" actId="20577"/>
        <pc:sldMkLst>
          <pc:docMk/>
          <pc:sldMk cId="564033165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06E01-10F3-4C70-AD20-8013E6E72FB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622ECC-79DD-4674-B3B4-D2B29601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workshop is a jump start for requesting items from SWAN libraries in OCLC WorldShare ILL. Since SHARE Illinois will sunset at end of October, 2021, SWAN libraries want to help other non-SWAN libraries make requests through WorldShare 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Academic libraries, a good list to create is the I-Share libraries.  Select Library Type = Academic and Catalog = I-Share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September 30,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September 30,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September 30,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September 30,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September 30,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September 30,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clc.org/Resource_Sharing/WorldShare_Interlibrary_Loan?sl=en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hyperlink" Target="https://help.oclc.org/Resource_Sharing/WorldShare_Interlibrary_Loan/Borrowing_Requests/Create_and_edit_requests" TargetMode="External"/><Relationship Id="rId5" Type="http://schemas.openxmlformats.org/officeDocument/2006/relationships/hyperlink" Target="https://help.oclc.org/Resource_Sharing/WorldShare_Interlibrary_Loan/Service_Configuration_Settings/050Custom_Holdings_Paths" TargetMode="External"/><Relationship Id="rId4" Type="http://schemas.openxmlformats.org/officeDocument/2006/relationships/hyperlink" Target="https://help.oclc.org/Resource_Sharing/WorldShare_Interlibrary_Loan/Service_Configuration_Settings/040Custom_Holdings_Group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training/87282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hyperlink" Target="https://shareillinois.inf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lslibraries.info/services/oclc_groups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14" y="2564456"/>
            <a:ext cx="7406184" cy="2387600"/>
          </a:xfrm>
        </p:spPr>
        <p:txBody>
          <a:bodyPr>
            <a:normAutofit/>
          </a:bodyPr>
          <a:lstStyle/>
          <a:p>
            <a:r>
              <a:rPr lang="en-US" dirty="0"/>
              <a:t>Requesting Items from SWAN Libraries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437" y="5202238"/>
            <a:ext cx="740618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September 29,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773FF-A7BF-4242-A506-4AFB473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37E54-65FD-4ADA-8562-9ABFBE56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2B7C5-FBFC-47B5-AE1E-5F8B5B0D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57C3A8-9B62-41C3-95DE-D441AD1045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3BBE5-568E-4F9A-A8A3-4A72EA106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47" y="1866889"/>
            <a:ext cx="5655505" cy="4230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4228A-177E-4503-A492-2AA91915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68" y="3036021"/>
            <a:ext cx="4981366" cy="2524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379768-E830-4A40-889B-4EE99D135221}"/>
              </a:ext>
            </a:extLst>
          </p:cNvPr>
          <p:cNvSpPr txBox="1"/>
          <p:nvPr/>
        </p:nvSpPr>
        <p:spPr>
          <a:xfrm>
            <a:off x="6677892" y="365125"/>
            <a:ext cx="4424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Enter Custom Holdings Group Name</a:t>
            </a:r>
          </a:p>
          <a:p>
            <a:pPr marL="342900" indent="-342900">
              <a:buAutoNum type="arabicPeriod"/>
            </a:pPr>
            <a:r>
              <a:rPr lang="en-US" dirty="0"/>
              <a:t>Enter Description, include data added/edited and person</a:t>
            </a:r>
          </a:p>
          <a:p>
            <a:pPr marL="342900" indent="-342900">
              <a:buAutoNum type="arabicPeriod"/>
            </a:pPr>
            <a:r>
              <a:rPr lang="en-US" dirty="0"/>
              <a:t>Add/Edit symbols (copied from RAILS OCLC lookup tool)</a:t>
            </a:r>
          </a:p>
          <a:p>
            <a:pPr marL="342900" indent="-342900">
              <a:buAutoNum type="arabicPeriod"/>
            </a:pPr>
            <a:r>
              <a:rPr lang="en-US" dirty="0"/>
              <a:t>Paste in symbols</a:t>
            </a:r>
          </a:p>
          <a:p>
            <a:pPr marL="342900" indent="-342900">
              <a:buAutoNum type="arabicPeriod"/>
            </a:pPr>
            <a:r>
              <a:rPr lang="en-US" dirty="0"/>
              <a:t>Update Symbols</a:t>
            </a:r>
          </a:p>
          <a:p>
            <a:pPr marL="342900" indent="-342900">
              <a:buAutoNum type="arabicPeriod"/>
            </a:pPr>
            <a:r>
              <a:rPr lang="en-US" dirty="0"/>
              <a:t>Save As New or Save (if editing existing)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78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00D389-FEAD-4270-AAD8-CB639C0A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43200" cy="371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added, symbols expand to show libraries for additional reference and checking.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050D6-05C4-45CF-87B1-ECE05908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C03BB-0CB6-4D74-B4DE-4FE6234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578D2B-D726-4982-A4D9-72AD67A0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Symbol/Library List in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6360DD-2978-463D-BC21-54CDF208F0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B39B6-BE68-4F46-833D-A2FF8793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65207"/>
            <a:ext cx="8438095" cy="3542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15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4007-09EB-4C05-AF24-B1FCB8A4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multiple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194C-48D7-4292-8261-69AC1DF8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5986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group for all the shared catalogs in Illinois</a:t>
            </a:r>
          </a:p>
          <a:p>
            <a:pPr lvl="1"/>
            <a:r>
              <a:rPr lang="en-US" dirty="0"/>
              <a:t>CCS</a:t>
            </a:r>
          </a:p>
          <a:p>
            <a:pPr lvl="1"/>
            <a:r>
              <a:rPr lang="en-US" dirty="0"/>
              <a:t>Pinnacle</a:t>
            </a:r>
          </a:p>
          <a:p>
            <a:pPr lvl="1"/>
            <a:r>
              <a:rPr lang="en-US" dirty="0" err="1"/>
              <a:t>PrairieCat</a:t>
            </a:r>
            <a:endParaRPr lang="en-US" dirty="0"/>
          </a:p>
          <a:p>
            <a:pPr lvl="1"/>
            <a:r>
              <a:rPr lang="en-US" dirty="0"/>
              <a:t>RSA</a:t>
            </a:r>
          </a:p>
          <a:p>
            <a:pPr lvl="1"/>
            <a:r>
              <a:rPr lang="en-US" dirty="0"/>
              <a:t>I-Share/CARLI</a:t>
            </a:r>
          </a:p>
          <a:p>
            <a:pPr lvl="1"/>
            <a:r>
              <a:rPr lang="en-US" dirty="0"/>
              <a:t>SHARE – Heartland</a:t>
            </a:r>
          </a:p>
          <a:p>
            <a:r>
              <a:rPr lang="en-US" dirty="0"/>
              <a:t>Create state-wide groups </a:t>
            </a:r>
          </a:p>
          <a:p>
            <a:r>
              <a:rPr lang="en-US" dirty="0"/>
              <a:t>Subject focused</a:t>
            </a:r>
          </a:p>
          <a:p>
            <a:r>
              <a:rPr lang="en-US" dirty="0"/>
              <a:t>Preferred Lenders</a:t>
            </a:r>
          </a:p>
          <a:p>
            <a:r>
              <a:rPr lang="en-US" dirty="0"/>
              <a:t>Delinquent Borrowing Libraries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4842-F82E-41BD-9E33-73B1AEF3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C795-35BA-4AD9-B1D7-C68F226AC8F7}"/>
              </a:ext>
            </a:extLst>
          </p:cNvPr>
          <p:cNvSpPr txBox="1"/>
          <p:nvPr/>
        </p:nvSpPr>
        <p:spPr>
          <a:xfrm>
            <a:off x="6770255" y="2429163"/>
            <a:ext cx="403629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Libraries can be defined in multiple groups. For example, National University of Health Sciences OCLC symbol might be added to all these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0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185E33-8CCA-46EE-B80E-C6052883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5151" cy="39101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Libraries in Illinois: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State/Province – select US – Illinois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Display Symbols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D6A9A-2969-41C0-8DC4-3BA86540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10777-A742-4628-9663-4A9EF2B0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DE2369-C24E-4700-951C-FC50055A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OCLC Policies Directory for Library Search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7513B2-E4E0-4C43-B66F-91A62ABC23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D40184-D6F5-4207-BEFB-C4CE6549F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" t="2104" r="1788" b="1499"/>
          <a:stretch/>
        </p:blipFill>
        <p:spPr>
          <a:xfrm>
            <a:off x="4304145" y="1339273"/>
            <a:ext cx="7370619" cy="49137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91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AEAF3-808B-4ED5-84EA-D2A3FB5F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755" y="1690688"/>
            <a:ext cx="10436345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4E9E8-28D6-4419-9D93-EA2AAE1C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C5D80-D355-4411-A250-591FAE89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CF1BD8-723B-4E09-BC0A-B32B3C39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Copy/Paste Symbols between Tools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6FF045-0DB8-433E-9F5C-B3E9421D1D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E8F25-E230-45AE-AE8E-192BDA1FDA40}"/>
              </a:ext>
            </a:extLst>
          </p:cNvPr>
          <p:cNvSpPr txBox="1"/>
          <p:nvPr/>
        </p:nvSpPr>
        <p:spPr>
          <a:xfrm>
            <a:off x="8669668" y="3205018"/>
            <a:ext cx="260428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all symbols (these will be used to create the custom group – Illinois)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6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593FF-8466-4057-92FB-4464E1AF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1780241"/>
            <a:ext cx="2540902" cy="4279611"/>
          </a:xfrm>
        </p:spPr>
        <p:txBody>
          <a:bodyPr/>
          <a:lstStyle/>
          <a:p>
            <a:r>
              <a:rPr lang="en-US" dirty="0"/>
              <a:t>Verify at least once per year</a:t>
            </a:r>
          </a:p>
          <a:p>
            <a:r>
              <a:rPr lang="en-US" dirty="0"/>
              <a:t>A group this large will take a few seconds to save – look for success message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7EC62-7209-49B4-8636-891A1DFC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38B4-4AF5-48F5-A1D8-51732D95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41CCA6-2C14-434E-89AF-70C2CFE8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Illinois Group ~3,000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AE148A-B9BB-4751-BE78-0E976DEBA5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D416F-3F1E-48C7-9D09-D9B48BC22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101" y="1510715"/>
            <a:ext cx="8166905" cy="4818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2694B-EF83-4EF2-A2C8-1594B7875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24" y="1113574"/>
            <a:ext cx="3190476" cy="666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5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C6A72-8D70-486B-AC29-F76B3F20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44" y="1902132"/>
            <a:ext cx="2588491" cy="403023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Service Configuration – Custom Holdings Paths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New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the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Description (remember date/initials)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 groups into priority order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C468C-ED45-4571-92D3-E6ADDC25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F08C-8983-4708-BE10-91C1D65C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9EDA8B-2ABF-4224-ACB1-B0D43257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Custom Holdings Path (priority list of your groups)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66E5CF-1CCC-4DAE-83AD-77BDBEF2EB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82295-FE48-48CA-B41A-838769FB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812718"/>
            <a:ext cx="8369144" cy="4279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68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896139-2FC2-41C5-A3D0-EED45FA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24200" cy="403023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Save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in the case of  SWAN, you can use our profiled group BUT IT IS </a:t>
            </a:r>
            <a:r>
              <a:rPr lang="en-US" b="1" dirty="0"/>
              <a:t>SWNG</a:t>
            </a:r>
            <a:r>
              <a:rPr lang="en-US" dirty="0"/>
              <a:t>, NOT SWAN. </a:t>
            </a:r>
            <a:br>
              <a:rPr lang="en-US" dirty="0"/>
            </a:br>
            <a:r>
              <a:rPr lang="en-US" dirty="0"/>
              <a:t>Not all consortia have been profiled.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5BE24-1F84-49F2-8E71-788A7158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409A-25A5-43F8-958F-E97C73A6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EBFAE5-D445-4633-8928-8A18E8F2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Holdings Path –Profiled Groups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1A7F9E-8CB4-4A7C-BA6F-382DE71122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71C093-6D01-4E27-A84A-FBEC6601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934" y="2164215"/>
            <a:ext cx="7117977" cy="3310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30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00B14-B657-4AA5-B2C2-C8328002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3D2B-6585-4605-8CBA-2C8F8EBC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78E1A5-54A9-4EAC-AD60-CE736D83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Group Affiliation in Policies Directory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33F999-D234-4B56-AFC7-1B281B5C38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D4FCB-23E5-4AB6-B707-337FBB068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14"/>
          <a:stretch/>
        </p:blipFill>
        <p:spPr>
          <a:xfrm>
            <a:off x="3643745" y="1290944"/>
            <a:ext cx="8142683" cy="4835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CF7356-FB7D-45FE-A81C-D2C752A494BD}"/>
              </a:ext>
            </a:extLst>
          </p:cNvPr>
          <p:cNvSpPr txBox="1"/>
          <p:nvPr/>
        </p:nvSpPr>
        <p:spPr>
          <a:xfrm>
            <a:off x="720437" y="2022763"/>
            <a:ext cx="2678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Group Affiliation is a great shortcut, not all consortia or groups in Illinois have maintained their membership. Beware!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1B67CF-B608-4752-BA4B-14AE1A5A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56" y="4054088"/>
            <a:ext cx="2161905" cy="1190476"/>
          </a:xfrm>
          <a:prstGeom prst="rect">
            <a:avLst/>
          </a:prstGeom>
        </p:spPr>
      </p:pic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760BD1A6-3390-49F6-B67E-3E4AE1F2EDE8}"/>
              </a:ext>
            </a:extLst>
          </p:cNvPr>
          <p:cNvSpPr/>
          <p:nvPr/>
        </p:nvSpPr>
        <p:spPr>
          <a:xfrm>
            <a:off x="1431636" y="4099424"/>
            <a:ext cx="1089891" cy="1099803"/>
          </a:xfrm>
          <a:prstGeom prst="noSmoking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46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F9B93-82CD-4B9F-B186-66D06849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5200957"/>
            <a:ext cx="4048125" cy="94934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Filter by: Custom Holdings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Select the desired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Create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4226-F0C3-4FCB-8AB7-6A522F95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5F853-7FF6-4CF2-8569-75E22580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7A9C2-CE9E-4CD3-9A95-A7A82F0A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Request in WorldShare ILL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193341-F9CF-4F9E-8619-4F79F7AE6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51243-EFC3-48E9-8846-B0193630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1407516"/>
            <a:ext cx="10277475" cy="3614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92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3A2C-BD1E-4DB1-A7B0-E4AF5BE5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495" y="997637"/>
            <a:ext cx="5523809" cy="5495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59C65-7DCC-40BA-825B-1381A212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Share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66383-4CA8-4765-BEE6-7BAE27D4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89061C-C5B6-4FF3-9D02-986534E88532}"/>
              </a:ext>
            </a:extLst>
          </p:cNvPr>
          <p:cNvSpPr txBox="1">
            <a:spLocks/>
          </p:cNvSpPr>
          <p:nvPr/>
        </p:nvSpPr>
        <p:spPr>
          <a:xfrm>
            <a:off x="838200" y="1947439"/>
            <a:ext cx="5921829" cy="4088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FY19 – 3,078,944 transits (ILL transactions - material travels to another library)</a:t>
            </a:r>
          </a:p>
          <a:p>
            <a:r>
              <a:rPr lang="en-US" dirty="0"/>
              <a:t>Within SWAN</a:t>
            </a:r>
            <a:br>
              <a:rPr lang="en-US" dirty="0"/>
            </a:br>
            <a:r>
              <a:rPr lang="en-US" dirty="0"/>
              <a:t>3,000,954 (97.5%)</a:t>
            </a:r>
          </a:p>
          <a:p>
            <a:r>
              <a:rPr lang="en-US" dirty="0"/>
              <a:t>Borrow outside of SWAN</a:t>
            </a:r>
            <a:br>
              <a:rPr lang="en-US" dirty="0"/>
            </a:br>
            <a:r>
              <a:rPr lang="en-US" dirty="0"/>
              <a:t>20,304 (0.6%)</a:t>
            </a:r>
          </a:p>
          <a:p>
            <a:r>
              <a:rPr lang="en-US" dirty="0"/>
              <a:t>Lend outside of SWAN</a:t>
            </a:r>
            <a:br>
              <a:rPr lang="en-US" dirty="0"/>
            </a:br>
            <a:r>
              <a:rPr lang="en-US" dirty="0"/>
              <a:t>57,686 (1.9%)</a:t>
            </a:r>
          </a:p>
          <a:p>
            <a:r>
              <a:rPr lang="en-US" dirty="0"/>
              <a:t>Missing in Transit</a:t>
            </a:r>
            <a:br>
              <a:rPr lang="en-US" dirty="0"/>
            </a:br>
            <a:r>
              <a:rPr lang="en-US" dirty="0"/>
              <a:t>1,518 (&lt;0.05%) </a:t>
            </a:r>
            <a:br>
              <a:rPr lang="en-US" dirty="0"/>
            </a:br>
            <a:r>
              <a:rPr lang="en-US" dirty="0"/>
              <a:t>or less than 1 in every 2,000 items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27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7F136-A211-423C-9ED9-7E128170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AEDB-69F3-4890-B629-441048A8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E2AC7D-BC57-443C-BBBB-1FCD162B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Request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B90AE-D688-4268-AE79-B1B0F3FAE9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350F5-04B6-45BE-A01C-D25CA986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83738"/>
            <a:ext cx="11353800" cy="4795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6DF25DF-60B1-4361-9BFB-048074BB98ED}"/>
              </a:ext>
            </a:extLst>
          </p:cNvPr>
          <p:cNvSpPr/>
          <p:nvPr/>
        </p:nvSpPr>
        <p:spPr>
          <a:xfrm>
            <a:off x="6096000" y="2646073"/>
            <a:ext cx="4027054" cy="1325563"/>
          </a:xfrm>
          <a:prstGeom prst="wedgeRoundRectCallout">
            <a:avLst>
              <a:gd name="adj1" fmla="val -93081"/>
              <a:gd name="adj2" fmla="val -1746"/>
              <a:gd name="adj3" fmla="val 16667"/>
            </a:avLst>
          </a:prstGeom>
          <a:solidFill>
            <a:schemeClr val="bg1"/>
          </a:solidFill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By the way – Did you know you can request multiple copies to facilitate book club requests? It will set up multiple lender strings.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6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C41A6-9CCA-41DF-B20A-631110DC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54480"/>
            <a:ext cx="11082528" cy="4774899"/>
          </a:xfrm>
        </p:spPr>
        <p:txBody>
          <a:bodyPr>
            <a:normAutofit fontScale="92500"/>
          </a:bodyPr>
          <a:lstStyle/>
          <a:p>
            <a:r>
              <a:rPr lang="en-US" dirty="0"/>
              <a:t>WorldShare Interlibrary Loan Documentation</a:t>
            </a:r>
            <a:br>
              <a:rPr lang="en-US" dirty="0"/>
            </a:br>
            <a:r>
              <a:rPr lang="en-US" dirty="0">
                <a:hlinkClick r:id="rId3"/>
              </a:rPr>
              <a:t>https://help.oclc.org/Resource_Sharing/WorldShare_Interlibrary_Loan?sl=en</a:t>
            </a:r>
            <a:r>
              <a:rPr lang="en-US" dirty="0"/>
              <a:t> </a:t>
            </a:r>
          </a:p>
          <a:p>
            <a:r>
              <a:rPr lang="en-US" dirty="0"/>
              <a:t>Custom Holdings Groups</a:t>
            </a:r>
            <a:br>
              <a:rPr lang="en-US" dirty="0"/>
            </a:br>
            <a:r>
              <a:rPr lang="en-US" dirty="0">
                <a:hlinkClick r:id="rId4"/>
              </a:rPr>
              <a:t>https://help.oclc.org/Resource_Sharing/WorldShare_Interlibrary_Loan/Service_Configuration_Settings/040Custom_Holdings_Groups</a:t>
            </a:r>
            <a:r>
              <a:rPr lang="en-US" dirty="0"/>
              <a:t> </a:t>
            </a:r>
          </a:p>
          <a:p>
            <a:r>
              <a:rPr lang="en-US" dirty="0"/>
              <a:t>Custom Holdings Paths</a:t>
            </a:r>
            <a:br>
              <a:rPr lang="en-US" dirty="0"/>
            </a:br>
            <a:r>
              <a:rPr lang="en-US" dirty="0">
                <a:hlinkClick r:id="rId5"/>
              </a:rPr>
              <a:t>https://help.oclc.org/Resource_Sharing/WorldShare_Interlibrary_Loan/Service_Configuration_Settings/050Custom_Holdings_Paths</a:t>
            </a:r>
            <a:r>
              <a:rPr lang="en-US" dirty="0"/>
              <a:t> </a:t>
            </a:r>
          </a:p>
          <a:p>
            <a:r>
              <a:rPr lang="en-US" dirty="0"/>
              <a:t>Create and edit requests</a:t>
            </a:r>
            <a:br>
              <a:rPr lang="en-US" dirty="0"/>
            </a:br>
            <a:r>
              <a:rPr lang="en-US" dirty="0">
                <a:hlinkClick r:id="rId6"/>
              </a:rPr>
              <a:t>https://help.oclc.org/Resource_Sharing/WorldShare_Interlibrary_Loan/Borrowing_Requests/Create_and_edit_requests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C9041-8AF7-4F17-99BC-282D5FAC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02D52-AB16-47F4-8296-316DF926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ED888F-DAD1-4F45-80C8-78F817A8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from OCLC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5778AB-0CA5-46ED-9B5D-333845F18B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33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65193E-FEF4-492D-8E17-4F174EC2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provide a recording of this session to our consortium colleagues and attendees</a:t>
            </a:r>
          </a:p>
          <a:p>
            <a:r>
              <a:rPr lang="en-US" dirty="0"/>
              <a:t>Find a colleague in another Illinois consortium to help test your holdings groups/paths</a:t>
            </a:r>
          </a:p>
          <a:p>
            <a:r>
              <a:rPr lang="en-US" dirty="0"/>
              <a:t>Our ILL Boot Camp Training series is available to all, although tailored to SWAN libraries</a:t>
            </a:r>
            <a:br>
              <a:rPr lang="en-US" dirty="0"/>
            </a:br>
            <a:r>
              <a:rPr lang="en-US" dirty="0">
                <a:hlinkClick r:id="rId3"/>
              </a:rPr>
              <a:t>https://support.swanlibraries.net/training/87282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FFB07-588E-4B1F-A75F-3A5CFD13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FE41C-D532-478F-BD43-FB4560AC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36096D-6582-429E-A0CD-CF788C79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085020-791E-4CAE-BE95-513E51D92A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82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094107-3CC7-4E22-9612-DD1671B6D75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SHARE 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C17F1-797C-40ED-A472-A1885A94B5A1}"/>
              </a:ext>
            </a:extLst>
          </p:cNvPr>
          <p:cNvSpPr txBox="1"/>
          <p:nvPr/>
        </p:nvSpPr>
        <p:spPr>
          <a:xfrm>
            <a:off x="5084511" y="511850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https://shareillinois.info/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D2EFC-7700-4105-B1A5-BEC18A282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96" y="1027906"/>
            <a:ext cx="8380952" cy="5409524"/>
          </a:xfrm>
          <a:prstGeom prst="rect">
            <a:avLst/>
          </a:prstGeom>
          <a:ln>
            <a:solidFill>
              <a:srgbClr val="C85126"/>
            </a:solidFill>
          </a:ln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D5CFC6B-79D0-4512-823B-DD7252F76BF2}"/>
              </a:ext>
            </a:extLst>
          </p:cNvPr>
          <p:cNvSpPr/>
          <p:nvPr/>
        </p:nvSpPr>
        <p:spPr>
          <a:xfrm>
            <a:off x="8124525" y="420570"/>
            <a:ext cx="3902356" cy="2187599"/>
          </a:xfrm>
          <a:prstGeom prst="wedgeEllipseCallout">
            <a:avLst>
              <a:gd name="adj1" fmla="val 52859"/>
              <a:gd name="adj2" fmla="val 65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RAILS announced in July 2021, that SHARE Illinois will sunset at end of October 2021.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52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6FB4D-C480-4736-8789-B2793983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OCLC WorldShare ILL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Custom Holdings Group of SWAN Libraries (and other consortia)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Custom Holdings Path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Custom Holdings Path when making ILL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2A185-5A2D-451F-95FE-8F3C88DE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2ED6-99D7-485E-BC92-8290E0CF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8B66F3-70D9-4281-AD61-E38E05A1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can you request items from SWAN libraries?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517738-6E9A-4946-B3CF-1AE2D6F0F2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92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F785-4005-40F3-9114-37A73E19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6179" cy="1325563"/>
          </a:xfrm>
        </p:spPr>
        <p:txBody>
          <a:bodyPr>
            <a:normAutofit/>
          </a:bodyPr>
          <a:lstStyle/>
          <a:p>
            <a:r>
              <a:rPr lang="en-US" dirty="0"/>
              <a:t>To build Custom Holding Groups by consortium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019487-3CB7-4046-9FCB-457A760BA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6861" y="1690688"/>
            <a:ext cx="8382431" cy="1428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6D3062-A92A-4525-AB3F-313E5657427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36861" y="3614502"/>
            <a:ext cx="7301023" cy="262638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Choose catalog under dropdown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Click Apply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Then copy and paste codes into OCLC Create Custom Holding Groups interface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29256C5-EEB2-4D7A-A974-5D524897C633}"/>
              </a:ext>
            </a:extLst>
          </p:cNvPr>
          <p:cNvSpPr/>
          <p:nvPr/>
        </p:nvSpPr>
        <p:spPr>
          <a:xfrm>
            <a:off x="8181473" y="3243498"/>
            <a:ext cx="3392905" cy="2626386"/>
          </a:xfrm>
          <a:prstGeom prst="wedgeRoundRectCallout">
            <a:avLst>
              <a:gd name="adj1" fmla="val 65297"/>
              <a:gd name="adj2" fmla="val -933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Verify that your OCLC symbol is correctly identified in your library’s L2 information.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27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8D8D5-75B1-4C76-A505-22CDA112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329B-9EEA-4C1A-B1E4-4AB217FA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4C495E-72D5-43EB-A349-300A5DD28D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30,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5D179-EE11-46E1-A89E-4B51A226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05" y="38524"/>
            <a:ext cx="10876190" cy="678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25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16E206-D995-4CC5-BB91-04F36EEE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OCLC Custom Holding Group for SWAN Libraries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3DA4D8-E526-4462-8E30-B437BD48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18232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RAILS OCLC Custom Holdings Group Generator and search by catalog </a:t>
            </a:r>
            <a:r>
              <a:rPr lang="en-US" dirty="0">
                <a:hlinkClick r:id="rId3"/>
              </a:rPr>
              <a:t>https://www.railslibraries.info/services/oclc_groups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Catalog = SWAN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for list of SWAN Libraries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the returned list of OCLC symbols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81A56-7E4A-4D9D-B08C-B0061A56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4353823"/>
            <a:ext cx="8162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43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2B5BA-9ECB-4BC0-8BFE-A2A4FC01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Custom Holdings Group interface – Service Configuration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68A36-C914-4D02-9062-6502ADAC6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3240"/>
            <a:ext cx="10856268" cy="4802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43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41CF-74C7-4158-ABA5-755C2EA2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Custom Holdings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4972B-E0B0-4623-B71C-0C3034E34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1326552"/>
            <a:ext cx="11353800" cy="53985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442110-C2AB-4215-8863-808E5380BD2C}"/>
              </a:ext>
            </a:extLst>
          </p:cNvPr>
          <p:cNvCxnSpPr>
            <a:cxnSpLocks/>
          </p:cNvCxnSpPr>
          <p:nvPr/>
        </p:nvCxnSpPr>
        <p:spPr>
          <a:xfrm>
            <a:off x="8467344" y="4817695"/>
            <a:ext cx="764915" cy="0"/>
          </a:xfrm>
          <a:prstGeom prst="straightConnector1">
            <a:avLst/>
          </a:prstGeom>
          <a:ln w="73025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53470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WAN-PPT-2020" val="uCMCKwGG"/>
  <p:tag name="ARTICULATE_SLIDE_THUMBNAIL_REFRESH" val="1"/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4DB6AC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 PowerPoint Template 2020" id="{D4F34979-D474-431E-935F-4ABB2B66D6BF}" vid="{102FAD7D-13C5-46B2-BCE0-DE75C77D9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3" ma:contentTypeDescription="Create a new document." ma:contentTypeScope="" ma:versionID="b15e975f7fee24f4f68e2e0c5bb5497f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b125496e29700247cc4e5bec6c340908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67F87-7924-436D-8513-3221CD4E1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06810-2DB7-4723-8A72-8A8B69A3DC61}">
  <ds:schemaRefs>
    <ds:schemaRef ds:uri="13f1bf54-b3b9-4f6e-ab24-51a0268d9c4c"/>
    <ds:schemaRef ds:uri="6d2841a4-3d51-4a73-8a6d-9ab7925a3a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9C0210-08E8-43DF-87BB-00D341839BAB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912</Words>
  <Application>Microsoft Office PowerPoint</Application>
  <PresentationFormat>Widescreen</PresentationFormat>
  <Paragraphs>143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Source Sans Pro</vt:lpstr>
      <vt:lpstr>Source Sans Pro SemiBold</vt:lpstr>
      <vt:lpstr>SWAN-PPT-2020</vt:lpstr>
      <vt:lpstr>Requesting Items from SWAN Libraries</vt:lpstr>
      <vt:lpstr>How We Share Resources</vt:lpstr>
      <vt:lpstr>PowerPoint Presentation</vt:lpstr>
      <vt:lpstr>So how can you request items from SWAN libraries?</vt:lpstr>
      <vt:lpstr>To build Custom Holding Groups by consortium</vt:lpstr>
      <vt:lpstr>PowerPoint Presentation</vt:lpstr>
      <vt:lpstr>Building OCLC Custom Holding Group for SWAN Libraries</vt:lpstr>
      <vt:lpstr>Finding the Custom Holdings Group interface – Service Configuration</vt:lpstr>
      <vt:lpstr>Create New Custom Holdings Group</vt:lpstr>
      <vt:lpstr>Create a group</vt:lpstr>
      <vt:lpstr>Symbol/Library List in Group</vt:lpstr>
      <vt:lpstr>Create multiple groups</vt:lpstr>
      <vt:lpstr>Using OCLC Policies Directory for Library Search</vt:lpstr>
      <vt:lpstr>Copy/Paste Symbols between Tools</vt:lpstr>
      <vt:lpstr>Creating Illinois Group ~3,000</vt:lpstr>
      <vt:lpstr>Create Custom Holdings Path (priority list of your groups)</vt:lpstr>
      <vt:lpstr>Custom Holdings Path –Profiled Groups</vt:lpstr>
      <vt:lpstr>Search for Group Affiliation in Policies Directory</vt:lpstr>
      <vt:lpstr>Create Request in WorldShare ILL</vt:lpstr>
      <vt:lpstr>Send Request</vt:lpstr>
      <vt:lpstr>Resources from OCLC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Fireside Chat</dc:title>
  <dc:creator>Dawne Tortorella</dc:creator>
  <cp:lastModifiedBy>Dawne Tortorella</cp:lastModifiedBy>
  <cp:revision>6</cp:revision>
  <cp:lastPrinted>2021-09-27T20:15:29Z</cp:lastPrinted>
  <dcterms:created xsi:type="dcterms:W3CDTF">2021-01-25T23:09:16Z</dcterms:created>
  <dcterms:modified xsi:type="dcterms:W3CDTF">2021-09-30T18:15:55Z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C538E86F-1815-4FBF-80ED-75FB3B192B72</vt:lpwstr>
  </property>
  <property fmtid="{D5CDD505-2E9C-101B-9397-08002B2CF9AE}" pid="3" name="ArticulatePath">
    <vt:lpwstr>https://swanlibraries.sharepoint.com/SharedDocs/COVID-19/Fireside Chats/Fireside Chat 2021-01-26</vt:lpwstr>
  </property>
  <property fmtid="{D5CDD505-2E9C-101B-9397-08002B2CF9AE}" pid="4" name="ContentTypeId">
    <vt:lpwstr>0x01010069325545373AF7429C682A8902065AFA</vt:lpwstr>
  </property>
</Properties>
</file>